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432" r:id="rId4"/>
    <p:sldId id="1433" r:id="rId5"/>
    <p:sldId id="1434" r:id="rId6"/>
    <p:sldId id="1435" r:id="rId7"/>
    <p:sldId id="1436" r:id="rId8"/>
    <p:sldId id="1437" r:id="rId9"/>
    <p:sldId id="1438" r:id="rId10"/>
    <p:sldId id="1439" r:id="rId11"/>
    <p:sldId id="1440" r:id="rId12"/>
    <p:sldId id="1441" r:id="rId13"/>
    <p:sldId id="1442" r:id="rId14"/>
    <p:sldId id="1443" r:id="rId15"/>
    <p:sldId id="1444" r:id="rId16"/>
    <p:sldId id="1445" r:id="rId17"/>
    <p:sldId id="1446" r:id="rId18"/>
    <p:sldId id="1447" r:id="rId19"/>
    <p:sldId id="1449" r:id="rId20"/>
    <p:sldId id="1450" r:id="rId21"/>
    <p:sldId id="1451" r:id="rId22"/>
    <p:sldId id="644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FF7D7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19.04.2021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35F2CB-143C-4AF2-A5F4-CFFB0F806D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453234E-0B7B-48ED-92C2-4FF48E488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Алгоритми з повтореннями</a:t>
            </a:r>
          </a:p>
        </p:txBody>
      </p:sp>
      <p:pic>
        <p:nvPicPr>
          <p:cNvPr id="11" name="Picture 2" descr="arrows, change, connection, direction, recycle, refresh, repeat icon">
            <a:extLst>
              <a:ext uri="{FF2B5EF4-FFF2-40B4-BE49-F238E27FC236}">
                <a16:creationId xmlns:a16="http://schemas.microsoft.com/office/drawing/2014/main" id="{6B00D24A-02CB-4CE5-8508-D199F87A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(цикли) в алгоритмах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9DDDF-F539-4243-8F16-0027ECA0E16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Очевидно, для розв'язування цієї задачі потрібно виконати такий алгоритм: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5DB464-B127-483C-9632-E505D19F26F7}"/>
              </a:ext>
            </a:extLst>
          </p:cNvPr>
          <p:cNvSpPr txBox="1"/>
          <p:nvPr/>
        </p:nvSpPr>
        <p:spPr>
          <a:xfrm>
            <a:off x="1823317" y="2476094"/>
            <a:ext cx="903649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Узяти відро.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F59A6-C361-4AE6-98A7-D4F07558FC1D}"/>
              </a:ext>
            </a:extLst>
          </p:cNvPr>
          <p:cNvSpPr txBox="1"/>
          <p:nvPr/>
        </p:nvSpPr>
        <p:spPr>
          <a:xfrm>
            <a:off x="1823317" y="3032792"/>
            <a:ext cx="9036496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Повторити 5 разів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CA5E6-6A94-4B56-BE87-73D3E2BB5335}"/>
              </a:ext>
            </a:extLst>
          </p:cNvPr>
          <p:cNvSpPr txBox="1"/>
          <p:nvPr/>
        </p:nvSpPr>
        <p:spPr>
          <a:xfrm>
            <a:off x="2434877" y="3589490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Підійти до колодязя.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C9BB9-9007-473D-A86C-5FE4F6E9826D}"/>
              </a:ext>
            </a:extLst>
          </p:cNvPr>
          <p:cNvSpPr txBox="1"/>
          <p:nvPr/>
        </p:nvSpPr>
        <p:spPr>
          <a:xfrm>
            <a:off x="2434877" y="4146188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Набрати з колодязя повне відро води.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7A861-076E-441E-8475-4A33EF47FB7F}"/>
              </a:ext>
            </a:extLst>
          </p:cNvPr>
          <p:cNvSpPr txBox="1"/>
          <p:nvPr/>
        </p:nvSpPr>
        <p:spPr>
          <a:xfrm>
            <a:off x="2434583" y="4702886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Підійти </a:t>
            </a:r>
            <a:r>
              <a:rPr kumimoji="0" lang="uk-UA" sz="2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 повним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відром води до діжки.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AEAEB-6E8B-433F-B592-F30D659E9E64}"/>
              </a:ext>
            </a:extLst>
          </p:cNvPr>
          <p:cNvSpPr txBox="1"/>
          <p:nvPr/>
        </p:nvSpPr>
        <p:spPr>
          <a:xfrm>
            <a:off x="2434583" y="5261949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Вилити воду з відра в діжку.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FFFF59-3744-41EE-B9FE-48BD87316A20}"/>
              </a:ext>
            </a:extLst>
          </p:cNvPr>
          <p:cNvSpPr txBox="1"/>
          <p:nvPr/>
        </p:nvSpPr>
        <p:spPr>
          <a:xfrm>
            <a:off x="1823023" y="5816282"/>
            <a:ext cx="9036496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Поставити відро.</a:t>
            </a:r>
          </a:p>
        </p:txBody>
      </p:sp>
    </p:spTree>
    <p:extLst>
      <p:ext uri="{BB962C8B-B14F-4D97-AF65-F5344CB8AC3E}">
        <p14:creationId xmlns:p14="http://schemas.microsoft.com/office/powerpoint/2010/main" val="24483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01E871-D879-4016-8750-4C6182008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931" y="0"/>
            <a:ext cx="26627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(цикли) в алгоритмах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8" name="Округлений прямокутник 6">
            <a:extLst>
              <a:ext uri="{FF2B5EF4-FFF2-40B4-BE49-F238E27FC236}">
                <a16:creationId xmlns:a16="http://schemas.microsoft.com/office/drawing/2014/main" id="{8076DAEB-5689-404B-BC09-C5DA1A07A71B}"/>
              </a:ext>
            </a:extLst>
          </p:cNvPr>
          <p:cNvSpPr/>
          <p:nvPr/>
        </p:nvSpPr>
        <p:spPr>
          <a:xfrm>
            <a:off x="9368854" y="1441772"/>
            <a:ext cx="2736304" cy="4003451"/>
          </a:xfrm>
          <a:prstGeom prst="roundRect">
            <a:avLst/>
          </a:prstGeom>
          <a:solidFill>
            <a:srgbClr val="FF0000">
              <a:alpha val="30000"/>
            </a:srgb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Округлений прямокутник 9">
            <a:extLst>
              <a:ext uri="{FF2B5EF4-FFF2-40B4-BE49-F238E27FC236}">
                <a16:creationId xmlns:a16="http://schemas.microsoft.com/office/drawing/2014/main" id="{A5FF4351-4AB6-4670-90A9-9BC82BC89520}"/>
              </a:ext>
            </a:extLst>
          </p:cNvPr>
          <p:cNvSpPr/>
          <p:nvPr/>
        </p:nvSpPr>
        <p:spPr>
          <a:xfrm>
            <a:off x="9608948" y="2136291"/>
            <a:ext cx="2324747" cy="3092910"/>
          </a:xfrm>
          <a:prstGeom prst="roundRect">
            <a:avLst/>
          </a:prstGeom>
          <a:solidFill>
            <a:srgbClr val="CC00FF">
              <a:alpha val="30000"/>
            </a:srgbClr>
          </a:solidFill>
          <a:ln w="76200" cap="flat" cmpd="sng" algn="ctr">
            <a:solidFill>
              <a:srgbClr val="CC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0E5BB2-E7AC-402F-AC19-22CDA6676826}"/>
              </a:ext>
            </a:extLst>
          </p:cNvPr>
          <p:cNvSpPr txBox="1"/>
          <p:nvPr/>
        </p:nvSpPr>
        <p:spPr>
          <a:xfrm>
            <a:off x="6128492" y="4469354"/>
            <a:ext cx="3024336" cy="578882"/>
          </a:xfrm>
          <a:prstGeom prst="wedgeRoundRectCallout">
            <a:avLst>
              <a:gd name="adj1" fmla="val 76705"/>
              <a:gd name="adj2" fmla="val -157526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Тіло циклу</a:t>
            </a:r>
          </a:p>
        </p:txBody>
      </p:sp>
      <p:sp>
        <p:nvSpPr>
          <p:cNvPr id="11" name="Округлений прямокутник 11">
            <a:extLst>
              <a:ext uri="{FF2B5EF4-FFF2-40B4-BE49-F238E27FC236}">
                <a16:creationId xmlns:a16="http://schemas.microsoft.com/office/drawing/2014/main" id="{860153B6-FFA1-4A53-975B-C08FC8A09D9E}"/>
              </a:ext>
            </a:extLst>
          </p:cNvPr>
          <p:cNvSpPr/>
          <p:nvPr/>
        </p:nvSpPr>
        <p:spPr>
          <a:xfrm>
            <a:off x="9786077" y="1543323"/>
            <a:ext cx="1959040" cy="535239"/>
          </a:xfrm>
          <a:prstGeom prst="roundRect">
            <a:avLst/>
          </a:prstGeom>
          <a:solidFill>
            <a:srgbClr val="00B050">
              <a:alpha val="30000"/>
            </a:srgbClr>
          </a:solidFill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B5719-3097-4C36-B456-FDCA36964A04}"/>
              </a:ext>
            </a:extLst>
          </p:cNvPr>
          <p:cNvSpPr txBox="1"/>
          <p:nvPr/>
        </p:nvSpPr>
        <p:spPr>
          <a:xfrm>
            <a:off x="5703375" y="1196752"/>
            <a:ext cx="3449453" cy="1055608"/>
          </a:xfrm>
          <a:prstGeom prst="wedgeRoundRectCallout">
            <a:avLst>
              <a:gd name="adj1" fmla="val 72059"/>
              <a:gd name="adj2" fmla="val -753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Заголовок циклу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F470C6-5B1B-48B5-84AF-4A93C2B61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5" y="3443497"/>
            <a:ext cx="4005983" cy="3060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CE9B8E-A726-4B24-B6A8-091B74579E4B}"/>
              </a:ext>
            </a:extLst>
          </p:cNvPr>
          <p:cNvSpPr txBox="1"/>
          <p:nvPr/>
        </p:nvSpPr>
        <p:spPr>
          <a:xfrm>
            <a:off x="247202" y="2407584"/>
            <a:ext cx="8478344" cy="954107"/>
          </a:xfrm>
          <a:prstGeom prst="wedgeRectCallout">
            <a:avLst>
              <a:gd name="adj1" fmla="val 59782"/>
              <a:gd name="adj2" fmla="val -414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команда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командою циклу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56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(цикли) в алгоритмах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B258A-AC78-4BF9-AE88-1F802959A57C}"/>
              </a:ext>
            </a:extLst>
          </p:cNvPr>
          <p:cNvSpPr txBox="1"/>
          <p:nvPr/>
        </p:nvSpPr>
        <p:spPr>
          <a:xfrm>
            <a:off x="72007" y="2715596"/>
            <a:ext cx="728968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який містить цикл,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алгоритмом із циклом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алгоритмом з повторенням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http://digitalmanagers.ru/uploads/images/00/00/02/2014/03/17/265216938a.jpg">
            <a:extLst>
              <a:ext uri="{FF2B5EF4-FFF2-40B4-BE49-F238E27FC236}">
                <a16:creationId xmlns:a16="http://schemas.microsoft.com/office/drawing/2014/main" id="{91158C19-CB32-43BE-BD90-BD7861AEE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1471" y="2684600"/>
            <a:ext cx="4339525" cy="405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FC6918-8547-49D2-B7FE-42F4F03700F1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Фрагмент алгоритму, у якому одна або кілька команд можуть виконуватися більше ніж один раз,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циклом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0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5A70AAF-6E80-4A95-AE81-FC11F183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3D34CC-12D8-4AFF-8AF0-FF336D6BA042}"/>
              </a:ext>
            </a:extLst>
          </p:cNvPr>
          <p:cNvSpPr txBox="1"/>
          <p:nvPr/>
        </p:nvSpPr>
        <p:spPr>
          <a:xfrm>
            <a:off x="72005" y="4276254"/>
            <a:ext cx="728968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Вираз «виконуватися більше ніж один раз» означає, що команди будуть виконуватися </a:t>
            </a:r>
            <a:r>
              <a:rPr lang="uk-UA" sz="2800" b="1" i="1" kern="0" dirty="0">
                <a:solidFill>
                  <a:srgbClr val="FFFF00"/>
                </a:solidFill>
              </a:rPr>
              <a:t>скінченну</a:t>
            </a:r>
            <a:r>
              <a:rPr lang="uk-UA" sz="2800" b="1" i="1" kern="0" dirty="0">
                <a:solidFill>
                  <a:srgbClr val="FFFFFF"/>
                </a:solidFill>
              </a:rPr>
              <a:t> кількість разів.</a:t>
            </a:r>
          </a:p>
        </p:txBody>
      </p:sp>
    </p:spTree>
    <p:extLst>
      <p:ext uri="{BB962C8B-B14F-4D97-AF65-F5344CB8AC3E}">
        <p14:creationId xmlns:p14="http://schemas.microsoft.com/office/powerpoint/2010/main" val="32270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середовищі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також можна складати програми із циклами. Для цього в системі команд виконавців є спеціальні команди.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1397A-0724-4981-99D3-2F154E3A3866}"/>
              </a:ext>
            </a:extLst>
          </p:cNvPr>
          <p:cNvSpPr txBox="1"/>
          <p:nvPr/>
        </p:nvSpPr>
        <p:spPr>
          <a:xfrm>
            <a:off x="72008" y="4654530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Її виконання приводить до виконання вказаної кількості разів команд, які розміщені всередині цього блока (тіло циклу). Зрозуміло, що кількість повторень тіла циклу можна змінювати.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0AC11-8A04-4A47-8002-D67A36B2CC67}"/>
              </a:ext>
            </a:extLst>
          </p:cNvPr>
          <p:cNvSpPr txBox="1"/>
          <p:nvPr/>
        </p:nvSpPr>
        <p:spPr>
          <a:xfrm>
            <a:off x="69850" y="2693054"/>
            <a:ext cx="904297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Зокрема, для організації у програмі циклу з лічильником можна використати команду, яка розташована 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Керувати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53DA51-9924-458C-85F4-D3362113E1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02" y="2710203"/>
            <a:ext cx="2555875" cy="17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659895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знаєте, що для малювання квадрата зі стороною, наприклад, 100 кроків потрібно 4 рази поспіль виконати такі команди: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D5284C-F709-49A5-BC05-C5B9713B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4" y="1196763"/>
            <a:ext cx="5280667" cy="2232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07C3D2-FF10-4FD5-9FAE-158F10C380B9}"/>
              </a:ext>
            </a:extLst>
          </p:cNvPr>
          <p:cNvSpPr txBox="1"/>
          <p:nvPr/>
        </p:nvSpPr>
        <p:spPr>
          <a:xfrm>
            <a:off x="72008" y="3602879"/>
            <a:ext cx="752374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Тому ці команди можна включити до програми малювання квадрата не 4 рази поспіль, а включити їх до тіла циклу з лічильником, яке повинно виконатися 4 рази.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1E3186-0718-488E-B583-0C856BB438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777" y="3602879"/>
            <a:ext cx="3844494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720162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того, до цього тіла циклу можна включити команду змінення кольору малювання – </a:t>
            </a:r>
            <a:r>
              <a:rPr lang="uk-UA" sz="2800" b="1" i="1" kern="0" dirty="0">
                <a:solidFill>
                  <a:srgbClr val="FFFF00"/>
                </a:solidFill>
              </a:rPr>
              <a:t>колір олівця</a:t>
            </a:r>
            <a:r>
              <a:rPr lang="uk-UA" sz="2800" b="1" i="1" kern="0" dirty="0">
                <a:solidFill>
                  <a:schemeClr val="bg1"/>
                </a:solidFill>
              </a:rPr>
              <a:t>.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chemeClr val="bg1"/>
                </a:solidFill>
              </a:rPr>
              <a:t> кожному кольору олівця відповідає певне число, код цього кольору.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706E30-7F81-4FD0-AABE-7E7125B0BC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544" y="1196763"/>
            <a:ext cx="4742447" cy="5426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B8C476-4049-4DED-8E90-C5259CCD2FE1}"/>
              </a:ext>
            </a:extLst>
          </p:cNvPr>
          <p:cNvSpPr txBox="1"/>
          <p:nvPr/>
        </p:nvSpPr>
        <p:spPr>
          <a:xfrm>
            <a:off x="72008" y="3988467"/>
            <a:ext cx="720162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програмі, наведеній на малюнку, перед командою циклу знаходиться команда, яка задає початковий колір олівця – червоний.</a:t>
            </a:r>
          </a:p>
        </p:txBody>
      </p:sp>
    </p:spTree>
    <p:extLst>
      <p:ext uri="{BB962C8B-B14F-4D97-AF65-F5344CB8AC3E}">
        <p14:creationId xmlns:p14="http://schemas.microsoft.com/office/powerpoint/2010/main" val="3735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6D0BA-261F-47C7-894D-21045C58DAF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виконання команд тіла наведеного циклу при кожному виконанні команди: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0B00A-1393-4F23-B44B-756776BA25FD}"/>
              </a:ext>
            </a:extLst>
          </p:cNvPr>
          <p:cNvSpPr txBox="1"/>
          <p:nvPr/>
        </p:nvSpPr>
        <p:spPr>
          <a:xfrm>
            <a:off x="72008" y="3697453"/>
            <a:ext cx="590384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Код кольору олівця збільшується на 30. Тим самим змінюється колір малювання.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91957-1EEA-4855-8A7E-AD9F4030B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92" y="2232288"/>
            <a:ext cx="6416418" cy="13214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A989D3-C5B7-4505-9524-F5E7AEEC4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38" y="3697453"/>
            <a:ext cx="4994562" cy="28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468F6-AC24-4BE1-BFCD-CCD611C0EAFA}"/>
              </a:ext>
            </a:extLst>
          </p:cNvPr>
          <p:cNvSpPr txBox="1"/>
          <p:nvPr/>
        </p:nvSpPr>
        <p:spPr>
          <a:xfrm>
            <a:off x="72008" y="1196763"/>
            <a:ext cx="781662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програму із циклом, виконавши який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  <a:r>
              <a:rPr lang="uk-UA" sz="2800" b="1" i="1" kern="0" dirty="0">
                <a:solidFill>
                  <a:srgbClr val="FFFFFF"/>
                </a:solidFill>
              </a:rPr>
              <a:t> намалює орнамент із б квадратів.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99D19A-2C1F-4BF0-A98D-C0494F0AC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92" y="1196762"/>
            <a:ext cx="3730791" cy="55706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05376-4B92-4411-B7C8-45E3C5B1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67" y="2745766"/>
            <a:ext cx="5688632" cy="38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54B90-99D5-4FCB-9D6E-9A6DB2ABF9E7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 запропонованого алгоритму містить команди малювання квадрата і повороту виконавця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 Повторюватиметься це тіло циклу 6 разів. Тому отриманий орнамент складається із шести квадратів, кожний наступний з яких повернуто відносно попереднього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4F52BD-3FFE-4CA8-B72D-007B801D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2" y="5040552"/>
            <a:ext cx="4650262" cy="1479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7D7732-5CAB-42A6-8FC4-DFCD26C85224}"/>
              </a:ext>
            </a:extLst>
          </p:cNvPr>
          <p:cNvSpPr txBox="1"/>
          <p:nvPr/>
        </p:nvSpPr>
        <p:spPr>
          <a:xfrm>
            <a:off x="72008" y="39831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, що в тілі циклу алгоритму малювання орнаменту дві команди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D775C-26C8-465B-B49E-3AE8B944E242}"/>
              </a:ext>
            </a:extLst>
          </p:cNvPr>
          <p:cNvSpPr txBox="1"/>
          <p:nvPr/>
        </p:nvSpPr>
        <p:spPr>
          <a:xfrm>
            <a:off x="5346914" y="5226151"/>
            <a:ext cx="677523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повторюються </a:t>
            </a:r>
            <a:r>
              <a:rPr lang="uk-UA" sz="2800" b="1" i="1" kern="0" dirty="0">
                <a:solidFill>
                  <a:srgbClr val="FFFF00"/>
                </a:solidFill>
              </a:rPr>
              <a:t>4 рази </a:t>
            </a:r>
            <a:r>
              <a:rPr lang="uk-UA" sz="2800" b="1" i="1" kern="0" dirty="0">
                <a:solidFill>
                  <a:srgbClr val="FFFFFF"/>
                </a:solidFill>
              </a:rPr>
              <a:t>поспіль.</a:t>
            </a:r>
          </a:p>
        </p:txBody>
      </p:sp>
    </p:spTree>
    <p:extLst>
      <p:ext uri="{BB962C8B-B14F-4D97-AF65-F5344CB8AC3E}">
        <p14:creationId xmlns:p14="http://schemas.microsoft.com/office/powerpoint/2010/main" val="35618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59161-E857-4867-B5B5-5319120B1D3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цей алгоритм можна записати коротше, використовуючи в тілі, циклу ще одну команду циклу.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10B47A-B990-46CB-99C9-9B167FBC4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81" y="2285458"/>
            <a:ext cx="4620970" cy="4374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A5843-FA69-4A78-BF3D-3988570161CB}"/>
              </a:ext>
            </a:extLst>
          </p:cNvPr>
          <p:cNvSpPr txBox="1"/>
          <p:nvPr/>
        </p:nvSpPr>
        <p:spPr>
          <a:xfrm>
            <a:off x="77631" y="2278064"/>
            <a:ext cx="729956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6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зовнішнім</a:t>
            </a:r>
            <a:r>
              <a:rPr lang="uk-UA" sz="2800" b="1" i="1" kern="0" dirty="0">
                <a:solidFill>
                  <a:srgbClr val="FFFFFF"/>
                </a:solidFill>
              </a:rPr>
              <a:t>, а 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4</a:t>
            </a:r>
            <a:r>
              <a:rPr lang="uk-UA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вкладеним</a:t>
            </a:r>
            <a:r>
              <a:rPr lang="uk-UA" sz="2800" b="1" i="1" kern="0" dirty="0">
                <a:solidFill>
                  <a:srgbClr val="FFFFFF"/>
                </a:solidFill>
              </a:rPr>
              <a:t>. Кожне наступне виконання зовнішнього циклу буде відбуватися лише після того, як завершиться чергове виконання внутрішнього.</a:t>
            </a:r>
          </a:p>
        </p:txBody>
      </p:sp>
    </p:spTree>
    <p:extLst>
      <p:ext uri="{BB962C8B-B14F-4D97-AF65-F5344CB8AC3E}">
        <p14:creationId xmlns:p14="http://schemas.microsoft.com/office/powerpoint/2010/main" val="10591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явища природи, що неодноразово повторюються, ви спостерігали?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2007" y="2278064"/>
            <a:ext cx="583002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процеси у вашому житті неодноразово повторюються?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2007" y="3790253"/>
            <a:ext cx="5830029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процеси називають циклічними? Наведіть приклади.</a:t>
            </a: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3F49D124-5C84-4B1D-B358-68A93600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2246891"/>
            <a:ext cx="4239478" cy="42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0D348-373B-4715-B471-36C2E5E7232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ми хочемо намалювати аналогічний орнамент із 20 квадратів, то слід змінити кількість повторень тіла циклу на 20, а кут в останній команді тіла циклу потрібно змінити на 18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D5F319-73FF-4772-BDA8-A0D73B347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35" y="3177449"/>
            <a:ext cx="5328592" cy="34936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3DB60C-7ECB-4CDD-8118-3123144D1C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89" y="3069926"/>
            <a:ext cx="3688529" cy="35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 у </a:t>
            </a:r>
            <a:r>
              <a:rPr lang="uk-UA" dirty="0" err="1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444D8-1419-47BF-944D-481316C4EAC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ще приклад програми, виконавши яку, Рудий кіт намалює коло.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F504A8-960B-47C1-A467-B0488C52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1" y="2250005"/>
            <a:ext cx="5642367" cy="41778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01B2AB-92FB-4503-BC9E-4DBC6886C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40" y="2250005"/>
            <a:ext cx="3831026" cy="44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574"/>
              <a:gd name="adj2" fmla="val 1771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190-192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977DDB-97A6-4E60-87AC-C46F700168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>
            <a:extLst>
              <a:ext uri="{FF2B5EF4-FFF2-40B4-BE49-F238E27FC236}">
                <a16:creationId xmlns:a16="http://schemas.microsoft.com/office/drawing/2014/main" id="{7418F698-F10C-496D-8D69-11E77FEA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Циклічні процеси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E8A96-4489-4170-B644-10CF5460DE4F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процеси, які повторюються,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Циклічними, наприклад, є процеси щоденного сходу і заходу Сонця.</a:t>
            </a:r>
          </a:p>
        </p:txBody>
      </p:sp>
      <p:pic>
        <p:nvPicPr>
          <p:cNvPr id="14" name="Picture 2" descr="http://stonehenge.te.ua/wp-content/gallery/fotooboi_zakat/3697.jpg">
            <a:extLst>
              <a:ext uri="{FF2B5EF4-FFF2-40B4-BE49-F238E27FC236}">
                <a16:creationId xmlns:a16="http://schemas.microsoft.com/office/drawing/2014/main" id="{07A7E7E7-6E4D-4AF2-AD6F-541C84268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28469" y="3151681"/>
            <a:ext cx="5221672" cy="327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Ð·Ð°ÑÑÐ´ ÑÐ¾Ð½ÑÑ&quot;">
            <a:extLst>
              <a:ext uri="{FF2B5EF4-FFF2-40B4-BE49-F238E27FC236}">
                <a16:creationId xmlns:a16="http://schemas.microsoft.com/office/drawing/2014/main" id="{6D7A6DC5-EA0F-4812-AF6C-832445CA7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101" y="3151681"/>
            <a:ext cx="5210986" cy="327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Циклічні процеси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870556-4F6B-43E2-AE1C-2A27720B5E35}"/>
              </a:ext>
            </a:extLst>
          </p:cNvPr>
          <p:cNvSpPr txBox="1"/>
          <p:nvPr/>
        </p:nvSpPr>
        <p:spPr>
          <a:xfrm>
            <a:off x="72008" y="1196763"/>
            <a:ext cx="471696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Кожного місяця можна бачити на небосхилі одне й те саме змінення фаз Місяця.</a:t>
            </a:r>
          </a:p>
        </p:txBody>
      </p:sp>
      <p:pic>
        <p:nvPicPr>
          <p:cNvPr id="8" name="Picture 2" descr="http://poradagorod.ucoz.ua/_pu/1/03224212.jpg">
            <a:extLst>
              <a:ext uri="{FF2B5EF4-FFF2-40B4-BE49-F238E27FC236}">
                <a16:creationId xmlns:a16="http://schemas.microsoft.com/office/drawing/2014/main" id="{12970CAB-E0B5-4622-A192-C45349CB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18" y="1196762"/>
            <a:ext cx="7095732" cy="532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arth, moon, orbit, science icon">
            <a:extLst>
              <a:ext uri="{FF2B5EF4-FFF2-40B4-BE49-F238E27FC236}">
                <a16:creationId xmlns:a16="http://schemas.microsoft.com/office/drawing/2014/main" id="{F1679F4F-75CA-468C-9FA0-E07516FF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606" y="3480820"/>
            <a:ext cx="3059772" cy="30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Циклічні процеси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EA527-A2BE-4AA2-9551-1062A053306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Кожний з вас бере участь у циклічних процесах. Так, у школі протягом одного семестру щотижня в одні й ті самі  дні  відбуваються  одні  й ті  самі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уроки</a:t>
            </a:r>
            <a:r>
              <a:rPr lang="uk-UA" sz="2800" b="1" i="1" kern="0" dirty="0">
                <a:solidFill>
                  <a:srgbClr val="FFFFFF"/>
                </a:solidFill>
              </a:rPr>
              <a:t> згідно з розкладом. </a:t>
            </a:r>
          </a:p>
        </p:txBody>
      </p:sp>
      <p:pic>
        <p:nvPicPr>
          <p:cNvPr id="8" name="Picture 2" descr="agenda, calendar, meeting, performance, schedule, time, timetable icon">
            <a:extLst>
              <a:ext uri="{FF2B5EF4-FFF2-40B4-BE49-F238E27FC236}">
                <a16:creationId xmlns:a16="http://schemas.microsoft.com/office/drawing/2014/main" id="{F8C511B8-AC69-4EEE-91FC-24B30135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556" y="3291373"/>
            <a:ext cx="3118508" cy="31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ppointment, event, organizer, plan, schedule, time table, timetable icon">
            <a:extLst>
              <a:ext uri="{FF2B5EF4-FFF2-40B4-BE49-F238E27FC236}">
                <a16:creationId xmlns:a16="http://schemas.microsoft.com/office/drawing/2014/main" id="{5FC49081-D7E1-4F90-9E48-F12E6543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4551" y="3229381"/>
            <a:ext cx="3435458" cy="343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115984-73B2-455A-A9F2-74B05A076B97}"/>
              </a:ext>
            </a:extLst>
          </p:cNvPr>
          <p:cNvSpPr txBox="1"/>
          <p:nvPr/>
        </p:nvSpPr>
        <p:spPr>
          <a:xfrm>
            <a:off x="72008" y="3143232"/>
            <a:ext cx="504243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Кожного робочого дня в школі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уроки</a:t>
            </a:r>
            <a:r>
              <a:rPr lang="uk-UA" sz="2800" b="1" i="1" kern="0" dirty="0">
                <a:solidFill>
                  <a:srgbClr val="FFFFFF"/>
                </a:solidFill>
              </a:rPr>
              <a:t> й перерви тривають протягом одних і тих самих інтервалів часу.</a:t>
            </a:r>
          </a:p>
        </p:txBody>
      </p:sp>
    </p:spTree>
    <p:extLst>
      <p:ext uri="{BB962C8B-B14F-4D97-AF65-F5344CB8AC3E}">
        <p14:creationId xmlns:p14="http://schemas.microsoft.com/office/powerpoint/2010/main" val="12473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Циклічні процеси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16149-91E0-4CA4-AB15-7D42229C95CE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Кожного разу ви йдете або їдете з дому до спортивної секції або музичної школи тим самим маршрутом. Кожного разу, коли вам потрібно закип'ятити воду в чайнику, ви виконуєте ту саму послідовність дій.</a:t>
            </a:r>
          </a:p>
        </p:txBody>
      </p:sp>
      <p:pic>
        <p:nvPicPr>
          <p:cNvPr id="8" name="Picture 2" descr="http://modna.com.ua/images/review/chajnik-space-43.jpg">
            <a:extLst>
              <a:ext uri="{FF2B5EF4-FFF2-40B4-BE49-F238E27FC236}">
                <a16:creationId xmlns:a16="http://schemas.microsoft.com/office/drawing/2014/main" id="{F794038D-7D15-463D-8263-AD12E373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285" y="3130672"/>
            <a:ext cx="3435867" cy="34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-fotki.yandex.ru/get/3709/ymaps.3a4/0_3b4b9_4eed502b_orig">
            <a:extLst>
              <a:ext uri="{FF2B5EF4-FFF2-40B4-BE49-F238E27FC236}">
                <a16:creationId xmlns:a16="http://schemas.microsoft.com/office/drawing/2014/main" id="{3F2BF761-963E-4FFF-91E0-5B311F08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76" y="3130672"/>
            <a:ext cx="3775941" cy="32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Циклічні процеси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160D2-5BB0-4887-9610-53F257DBD992}"/>
              </a:ext>
            </a:extLst>
          </p:cNvPr>
          <p:cNvSpPr txBox="1"/>
          <p:nvPr/>
        </p:nvSpPr>
        <p:spPr>
          <a:xfrm>
            <a:off x="72008" y="563814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таких прикладів циклічних процесів можна навести багато.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C4DFCB0-DA6F-4EF0-885C-654634E653AC}"/>
              </a:ext>
            </a:extLst>
          </p:cNvPr>
          <p:cNvSpPr/>
          <p:nvPr/>
        </p:nvSpPr>
        <p:spPr>
          <a:xfrm>
            <a:off x="69850" y="1196763"/>
            <a:ext cx="6559550" cy="20555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На </a:t>
            </a:r>
            <a:r>
              <a:rPr lang="uk-UA" sz="2600" b="1" i="1" kern="0" dirty="0" err="1">
                <a:solidFill>
                  <a:schemeClr val="bg1"/>
                </a:solidFill>
              </a:rPr>
              <a:t>уроках</a:t>
            </a:r>
            <a:r>
              <a:rPr lang="uk-UA" sz="2600" b="1" i="1" kern="0" dirty="0">
                <a:solidFill>
                  <a:schemeClr val="bg1"/>
                </a:solidFill>
              </a:rPr>
              <a:t> української мови, розбираючи кілька речень, ви також кілька разів виконуєте одну й ту саму послідовність дій.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CE771ED-019D-4A91-B8AB-D13B071C3B0F}"/>
              </a:ext>
            </a:extLst>
          </p:cNvPr>
          <p:cNvSpPr/>
          <p:nvPr/>
        </p:nvSpPr>
        <p:spPr>
          <a:xfrm>
            <a:off x="6774873" y="1196763"/>
            <a:ext cx="5345120" cy="205559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Додаючи числа у стовпчик, ви також виконуєте одну й ту саму послідовність дій.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ÐµÐ½Ñ Ð£ÐºÑÐ°ÑÐ½ÑÑÐºÐ¾Ñ ÐÐ¸ÑÐµÐ¼Ð½Ð¾ÑÑÑ Ð¢Ð° ÐÐ¾Ð²Ð¸&quot;">
            <a:extLst>
              <a:ext uri="{FF2B5EF4-FFF2-40B4-BE49-F238E27FC236}">
                <a16:creationId xmlns:a16="http://schemas.microsoft.com/office/drawing/2014/main" id="{C15B5AA9-E8CF-49B1-A4D2-D52BE146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098" y="3336617"/>
            <a:ext cx="3997053" cy="22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5C2B7ED-788C-45D8-BEFD-150DEC7F1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8"/>
          <a:stretch/>
        </p:blipFill>
        <p:spPr bwMode="auto">
          <a:xfrm>
            <a:off x="7923773" y="3336617"/>
            <a:ext cx="3047319" cy="22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(цикли) в алгоритмах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E3D41-00DE-474B-948C-DC34F87599E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алгоритмах розв'язування багатьох задач потрібно виконати одну або кілька команд більше ніж один раз. </a:t>
            </a:r>
          </a:p>
        </p:txBody>
      </p:sp>
      <p:pic>
        <p:nvPicPr>
          <p:cNvPr id="8" name="Picture 4" descr="http://thumbs.dreamstime.com/z/algorithm-goal-achievement-d-man-standing-computer-target-end-41785517.jpg">
            <a:extLst>
              <a:ext uri="{FF2B5EF4-FFF2-40B4-BE49-F238E27FC236}">
                <a16:creationId xmlns:a16="http://schemas.microsoft.com/office/drawing/2014/main" id="{61CD7BDE-1912-49D8-8EB3-24A0AFBDB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103" l="8077" r="88231">
                        <a14:foregroundMark x1="21308" y1="52770" x2="21308" y2="52770"/>
                        <a14:foregroundMark x1="36308" y1="48263" x2="36308" y2="48263"/>
                        <a14:foregroundMark x1="24308" y1="20000" x2="24308" y2="20000"/>
                        <a14:foregroundMark x1="69615" y1="70141" x2="84769" y2="82254"/>
                        <a14:foregroundMark x1="69462" y1="78873" x2="69462" y2="78873"/>
                        <a14:foregroundMark x1="74077" y1="82535" x2="82385" y2="84507"/>
                        <a14:foregroundMark x1="74231" y1="67700" x2="79077" y2="68357"/>
                        <a14:foregroundMark x1="74462" y1="69484" x2="74462" y2="69484"/>
                        <a14:foregroundMark x1="70154" y1="73709" x2="70154" y2="73709"/>
                        <a14:foregroundMark x1="81077" y1="75117" x2="81077" y2="75117"/>
                        <a14:foregroundMark x1="70923" y1="76620" x2="70923" y2="76620"/>
                        <a14:foregroundMark x1="72385" y1="78685" x2="77000" y2="81127"/>
                        <a14:foregroundMark x1="84231" y1="80000" x2="84923" y2="74648"/>
                        <a14:foregroundMark x1="82154" y1="71737" x2="78692" y2="69202"/>
                        <a14:foregroundMark x1="18769" y1="45634" x2="15846" y2="40000"/>
                        <a14:foregroundMark x1="78154" y1="76244" x2="80692" y2="71080"/>
                        <a14:foregroundMark x1="86231" y1="78685" x2="84000" y2="70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999" r="11527" b="14167"/>
          <a:stretch/>
        </p:blipFill>
        <p:spPr bwMode="auto">
          <a:xfrm>
            <a:off x="7109192" y="2476094"/>
            <a:ext cx="4680520" cy="4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>
            <a:extLst>
              <a:ext uri="{FF2B5EF4-FFF2-40B4-BE49-F238E27FC236}">
                <a16:creationId xmlns:a16="http://schemas.microsoft.com/office/drawing/2014/main" id="{6490466A-FD82-430F-9496-24798C642535}"/>
              </a:ext>
            </a:extLst>
          </p:cNvPr>
          <p:cNvSpPr/>
          <p:nvPr/>
        </p:nvSpPr>
        <p:spPr>
          <a:xfrm>
            <a:off x="7253207" y="3796315"/>
            <a:ext cx="2664296" cy="176144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ліво 9">
            <a:extLst>
              <a:ext uri="{FF2B5EF4-FFF2-40B4-BE49-F238E27FC236}">
                <a16:creationId xmlns:a16="http://schemas.microsoft.com/office/drawing/2014/main" id="{BC29F67A-FF16-41CC-BCD9-8983C72994C8}"/>
              </a:ext>
            </a:extLst>
          </p:cNvPr>
          <p:cNvSpPr/>
          <p:nvPr/>
        </p:nvSpPr>
        <p:spPr>
          <a:xfrm rot="18900000">
            <a:off x="9653871" y="307482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3E3C8-59C5-4D37-AA09-D8D29F7698A6}"/>
              </a:ext>
            </a:extLst>
          </p:cNvPr>
          <p:cNvSpPr txBox="1"/>
          <p:nvPr/>
        </p:nvSpPr>
        <p:spPr>
          <a:xfrm>
            <a:off x="72008" y="2362359"/>
            <a:ext cx="637528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такі алгоритми мають містити команди, які визначатимуть, які команди повинні виконатися неодноразово і скільки саме разів.</a:t>
            </a:r>
          </a:p>
        </p:txBody>
      </p:sp>
    </p:spTree>
    <p:extLst>
      <p:ext uri="{BB962C8B-B14F-4D97-AF65-F5344CB8AC3E}">
        <p14:creationId xmlns:p14="http://schemas.microsoft.com/office/powerpoint/2010/main" val="14036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(цикли) в алгоритмах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FF9FC-E723-44F5-92C1-CB9595BEC40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таку задачу.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u="sng" kern="0" dirty="0">
                <a:solidFill>
                  <a:srgbClr val="FFFFFF"/>
                </a:solidFill>
              </a:rPr>
              <a:t>Задача</a:t>
            </a:r>
            <a:r>
              <a:rPr lang="uk-UA" sz="2800" b="1" i="1" kern="0" dirty="0">
                <a:solidFill>
                  <a:srgbClr val="FFFFFF"/>
                </a:solidFill>
              </a:rPr>
              <a:t>. У дворі є порожні діжка і відро ємністю 50 л і 10 л відповідно та колодязь. Потрібно наповнити діжку водою.</a:t>
            </a:r>
          </a:p>
        </p:txBody>
      </p:sp>
      <p:pic>
        <p:nvPicPr>
          <p:cNvPr id="8" name="Picture 4" descr="http://yak-prosto.com/images/c/d/yak-zrobiti-vidro.jpg">
            <a:extLst>
              <a:ext uri="{FF2B5EF4-FFF2-40B4-BE49-F238E27FC236}">
                <a16:creationId xmlns:a16="http://schemas.microsoft.com/office/drawing/2014/main" id="{05213351-6909-4343-89EA-F8BE9466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062" y="4734701"/>
            <a:ext cx="1466251" cy="15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1.gstatic.com/images?q=tbn:ANd9GcSNGguJHDMeCRcjBWjbWfUIHSu2HaysQqe5-ylWdaHYfeWbOmNreA">
            <a:extLst>
              <a:ext uri="{FF2B5EF4-FFF2-40B4-BE49-F238E27FC236}">
                <a16:creationId xmlns:a16="http://schemas.microsoft.com/office/drawing/2014/main" id="{9646D072-6D0B-415A-B383-6F6D219C4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5913" y="3299092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health-treatment.ru/uploads/kypel.jpg">
            <a:extLst>
              <a:ext uri="{FF2B5EF4-FFF2-40B4-BE49-F238E27FC236}">
                <a16:creationId xmlns:a16="http://schemas.microsoft.com/office/drawing/2014/main" id="{26CD4F8E-B115-487B-BD0C-D531B24C7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258" y="3155459"/>
            <a:ext cx="3518795" cy="31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150639</TotalTime>
  <Words>934</Words>
  <Application>Microsoft Office PowerPoint</Application>
  <PresentationFormat>Широкоэкранный</PresentationFormat>
  <Paragraphs>97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Тема Office</vt:lpstr>
      <vt:lpstr>Алгоритми з повтореннями</vt:lpstr>
      <vt:lpstr>Запитання</vt:lpstr>
      <vt:lpstr>Циклічні процеси</vt:lpstr>
      <vt:lpstr>Циклічні процеси</vt:lpstr>
      <vt:lpstr>Циклічні процеси</vt:lpstr>
      <vt:lpstr>Циклічні процеси</vt:lpstr>
      <vt:lpstr>Циклічні процеси</vt:lpstr>
      <vt:lpstr>Повторення (цикли) в алгоритмах</vt:lpstr>
      <vt:lpstr>Повторення (цикли) в алгоритмах</vt:lpstr>
      <vt:lpstr>Повторення (цикли) в алгоритмах</vt:lpstr>
      <vt:lpstr>Повторення (цикли) в алгоритмах</vt:lpstr>
      <vt:lpstr>Повторення (цикли) в алгоритмах</vt:lpstr>
      <vt:lpstr>Цикли з лічильником у Scratch</vt:lpstr>
      <vt:lpstr>Цикли з лічильником у Scratch</vt:lpstr>
      <vt:lpstr>Цикли з лічильником у Scratch</vt:lpstr>
      <vt:lpstr>Цикли з лічильником у Scratch</vt:lpstr>
      <vt:lpstr>Цикли з лічильником у Scratch</vt:lpstr>
      <vt:lpstr>Цикли з лічильником у Scratch</vt:lpstr>
      <vt:lpstr>Цикли з лічильником у Scratch</vt:lpstr>
      <vt:lpstr>Цикли з лічильником у Scratch</vt:lpstr>
      <vt:lpstr>Цикли з лічильником у Scratch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</cp:lastModifiedBy>
  <cp:revision>987</cp:revision>
  <dcterms:created xsi:type="dcterms:W3CDTF">2016-06-06T19:48:43Z</dcterms:created>
  <dcterms:modified xsi:type="dcterms:W3CDTF">2021-04-19T17:35:49Z</dcterms:modified>
</cp:coreProperties>
</file>