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416" r:id="rId4"/>
    <p:sldId id="1417" r:id="rId5"/>
    <p:sldId id="1418" r:id="rId6"/>
    <p:sldId id="1420" r:id="rId7"/>
    <p:sldId id="1421" r:id="rId8"/>
    <p:sldId id="1422" r:id="rId9"/>
    <p:sldId id="1423" r:id="rId10"/>
    <p:sldId id="1424" r:id="rId11"/>
    <p:sldId id="1425" r:id="rId12"/>
    <p:sldId id="1426" r:id="rId13"/>
    <p:sldId id="1427" r:id="rId14"/>
    <p:sldId id="1428" r:id="rId15"/>
    <p:sldId id="1429" r:id="rId16"/>
    <p:sldId id="1431" r:id="rId17"/>
    <p:sldId id="1188" r:id="rId18"/>
    <p:sldId id="1189" r:id="rId19"/>
    <p:sldId id="911" r:id="rId20"/>
    <p:sldId id="643" r:id="rId21"/>
    <p:sldId id="644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7D7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9048"/>
            <a:ext cx="7137066" cy="1801607"/>
          </a:xfrm>
        </p:spPr>
        <p:txBody>
          <a:bodyPr>
            <a:noAutofit/>
          </a:bodyPr>
          <a:lstStyle/>
          <a:p>
            <a:r>
              <a:rPr lang="uk-UA" sz="4600" dirty="0"/>
              <a:t>Використання різних образів виконавця і різних виконавців у проектах </a:t>
            </a:r>
            <a:r>
              <a:rPr lang="uk-UA" sz="4600" dirty="0" err="1"/>
              <a:t>Scratch</a:t>
            </a:r>
            <a:endParaRPr lang="uk-UA" sz="4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35F2CB-143C-4AF2-A5F4-CFFB0F806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6DFD1-E205-4A81-8926-20738A4F1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331" y="3633399"/>
            <a:ext cx="2432119" cy="23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у проекті</a:t>
            </a:r>
            <a:br>
              <a:rPr lang="uk-UA" dirty="0"/>
            </a:br>
            <a:r>
              <a:rPr lang="uk-UA" dirty="0"/>
              <a:t>різних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752374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проектах можна використовувати не тільки різні образи одного виконавця, а й різних виконавців (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спрайтів</a:t>
            </a:r>
            <a:r>
              <a:rPr lang="uk-UA" sz="2800" b="1" i="1" kern="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66E5E-E501-4DBC-A56D-2A8750EDD013}"/>
              </a:ext>
            </a:extLst>
          </p:cNvPr>
          <p:cNvSpPr txBox="1"/>
          <p:nvPr/>
        </p:nvSpPr>
        <p:spPr>
          <a:xfrm>
            <a:off x="72007" y="3120966"/>
            <a:ext cx="752374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знаєте, що за замовчуванням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пропонує складати проект для виконавця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  <a:r>
              <a:rPr lang="uk-UA" sz="2800" b="1" i="1" kern="0" dirty="0">
                <a:solidFill>
                  <a:schemeClr val="bg1"/>
                </a:solidFill>
              </a:rPr>
              <a:t>. Саме він розташований на </a:t>
            </a:r>
            <a:r>
              <a:rPr lang="uk-UA" sz="2800" b="1" i="1" kern="0" dirty="0">
                <a:solidFill>
                  <a:srgbClr val="FFFF00"/>
                </a:solidFill>
              </a:rPr>
              <a:t>Сцені</a:t>
            </a:r>
            <a:r>
              <a:rPr lang="uk-UA" sz="2800" b="1" i="1" kern="0" dirty="0">
                <a:solidFill>
                  <a:schemeClr val="bg1"/>
                </a:solidFill>
              </a:rPr>
              <a:t> після відкриття середовища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3BAEB-F02C-42CD-AFDD-C2DF411B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5" y="1196762"/>
            <a:ext cx="4361128" cy="530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у проекті</a:t>
            </a:r>
            <a:br>
              <a:rPr lang="uk-UA" dirty="0"/>
            </a:br>
            <a:r>
              <a:rPr lang="uk-UA" dirty="0"/>
              <a:t>різних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328425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Зображення всіх виконавців, для яких можна складати проект, містяться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під </a:t>
            </a:r>
            <a:r>
              <a:rPr lang="uk-UA" sz="2800" b="1" i="1" kern="0" dirty="0">
                <a:solidFill>
                  <a:srgbClr val="FFFF00"/>
                </a:solidFill>
              </a:rPr>
              <a:t>Сценою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B721B2-13A6-4CDB-A00D-6D0A30C1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57" y="1196763"/>
            <a:ext cx="8610336" cy="48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9EEF483-DFCC-4EAC-BD0A-92281F274EF0}"/>
              </a:ext>
            </a:extLst>
          </p:cNvPr>
          <p:cNvSpPr/>
          <p:nvPr/>
        </p:nvSpPr>
        <p:spPr>
          <a:xfrm>
            <a:off x="4147417" y="5228741"/>
            <a:ext cx="1236113" cy="6462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C321F23B-85C6-4FD3-A673-7C87EC3A7980}"/>
              </a:ext>
            </a:extLst>
          </p:cNvPr>
          <p:cNvSpPr/>
          <p:nvPr/>
        </p:nvSpPr>
        <p:spPr>
          <a:xfrm rot="18900000">
            <a:off x="4883469" y="450880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у проекті</a:t>
            </a:r>
            <a:br>
              <a:rPr lang="uk-UA" dirty="0"/>
            </a:br>
            <a:r>
              <a:rPr lang="uk-UA" dirty="0"/>
              <a:t>різних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нового виконавця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одним із чотирьох способів: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D58B1-2D1B-466C-A4F9-AF304774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303" y="5047513"/>
            <a:ext cx="9362308" cy="133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30592448-6A3B-472F-BEC7-61C56B240542}"/>
              </a:ext>
            </a:extLst>
          </p:cNvPr>
          <p:cNvSpPr/>
          <p:nvPr/>
        </p:nvSpPr>
        <p:spPr>
          <a:xfrm>
            <a:off x="72007" y="4741560"/>
            <a:ext cx="2484379" cy="1637088"/>
          </a:xfrm>
          <a:prstGeom prst="wedgeRectCallout">
            <a:avLst>
              <a:gd name="adj1" fmla="val 264481"/>
              <a:gd name="adj2" fmla="val -688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обрати з Бібліотеки образів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78ADA3AE-D60E-4E54-A192-0EFB8035FBD9}"/>
              </a:ext>
            </a:extLst>
          </p:cNvPr>
          <p:cNvSpPr/>
          <p:nvPr/>
        </p:nvSpPr>
        <p:spPr>
          <a:xfrm>
            <a:off x="5751872" y="2224499"/>
            <a:ext cx="3215148" cy="2347501"/>
          </a:xfrm>
          <a:prstGeom prst="wedgeRectCallout">
            <a:avLst>
              <a:gd name="adj1" fmla="val 79215"/>
              <a:gd name="adj2" fmla="val 8176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завантажити образ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на носії 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BE8B3ED4-D0FD-48D0-BF15-F0DD1E732F5D}"/>
              </a:ext>
            </a:extLst>
          </p:cNvPr>
          <p:cNvSpPr/>
          <p:nvPr/>
        </p:nvSpPr>
        <p:spPr>
          <a:xfrm>
            <a:off x="9134168" y="2226417"/>
            <a:ext cx="2982443" cy="2347501"/>
          </a:xfrm>
          <a:prstGeom prst="wedgeRectCallout">
            <a:avLst>
              <a:gd name="adj1" fmla="val 18523"/>
              <a:gd name="adj2" fmla="val 8428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 err="1">
                <a:solidFill>
                  <a:srgbClr val="FFFFFF"/>
                </a:solidFill>
              </a:rPr>
              <a:t>сфотографу</a:t>
            </a:r>
            <a:r>
              <a:rPr lang="uk-UA" sz="2550" b="1" i="1" kern="0" dirty="0">
                <a:solidFill>
                  <a:srgbClr val="FFFFFF"/>
                </a:solidFill>
              </a:rPr>
              <a:t>-вати на камеру,  підключену до комп'ютера 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5036F918-27F5-4A70-856A-B57C1911AB41}"/>
              </a:ext>
            </a:extLst>
          </p:cNvPr>
          <p:cNvSpPr/>
          <p:nvPr/>
        </p:nvSpPr>
        <p:spPr>
          <a:xfrm>
            <a:off x="72009" y="2224499"/>
            <a:ext cx="5512715" cy="2347501"/>
          </a:xfrm>
          <a:prstGeom prst="wedgeRectCallout">
            <a:avLst>
              <a:gd name="adj1" fmla="val 111542"/>
              <a:gd name="adj2" fmla="val 8805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у спеціальному графічному редакторі, убудованому в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у проекті</a:t>
            </a:r>
            <a:br>
              <a:rPr lang="uk-UA" dirty="0"/>
            </a:br>
            <a:r>
              <a:rPr lang="uk-UA" dirty="0"/>
              <a:t>різних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новий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з'являється на </a:t>
            </a:r>
            <a:r>
              <a:rPr lang="uk-UA" sz="2800" b="1" i="1" kern="0" dirty="0">
                <a:solidFill>
                  <a:srgbClr val="FFFF00"/>
                </a:solidFill>
              </a:rPr>
              <a:t>Сцені</a:t>
            </a:r>
            <a:r>
              <a:rPr lang="uk-UA" sz="2800" b="1" i="1" kern="0" dirty="0">
                <a:solidFill>
                  <a:schemeClr val="bg1"/>
                </a:solidFill>
              </a:rPr>
              <a:t> та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00"/>
                </a:solidFill>
              </a:rPr>
              <a:t>  </a:t>
            </a:r>
            <a:r>
              <a:rPr lang="uk-UA" sz="2800" b="1" i="1" kern="0" dirty="0">
                <a:solidFill>
                  <a:schemeClr val="bg1"/>
                </a:solidFill>
              </a:rPr>
              <a:t>і його можна використовувати у проекті.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0214A-EAE2-4F3E-BF4E-287DA517E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31" y="4394026"/>
            <a:ext cx="5614138" cy="223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8DBCCA8-ED83-43AF-ACE0-CED1315A3E3B}"/>
              </a:ext>
            </a:extLst>
          </p:cNvPr>
          <p:cNvSpPr/>
          <p:nvPr/>
        </p:nvSpPr>
        <p:spPr>
          <a:xfrm>
            <a:off x="72008" y="2678759"/>
            <a:ext cx="5972332" cy="15767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Командою </a:t>
            </a:r>
            <a:r>
              <a:rPr lang="uk-UA" sz="2400" b="1" i="1" kern="0" dirty="0">
                <a:solidFill>
                  <a:srgbClr val="FFFF00"/>
                </a:solidFill>
              </a:rPr>
              <a:t>вилучити</a:t>
            </a:r>
            <a:r>
              <a:rPr lang="uk-UA" sz="2400" b="1" i="1" kern="0" dirty="0">
                <a:solidFill>
                  <a:schemeClr val="bg1"/>
                </a:solidFill>
              </a:rPr>
              <a:t> контекстного меню зображення виконавця можна видалити </a:t>
            </a:r>
            <a:r>
              <a:rPr lang="uk-UA" sz="24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400" b="1" i="1" kern="0" dirty="0">
                <a:solidFill>
                  <a:schemeClr val="bg1"/>
                </a:solidFill>
              </a:rPr>
              <a:t> з </a:t>
            </a:r>
            <a:r>
              <a:rPr lang="uk-UA" sz="2400" b="1" i="1" kern="0" dirty="0">
                <a:solidFill>
                  <a:srgbClr val="FFFF00"/>
                </a:solidFill>
              </a:rPr>
              <a:t>Області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9DD8C49-21C1-4560-AEC0-9199AE41DF0F}"/>
              </a:ext>
            </a:extLst>
          </p:cNvPr>
          <p:cNvSpPr/>
          <p:nvPr/>
        </p:nvSpPr>
        <p:spPr>
          <a:xfrm>
            <a:off x="6149820" y="2678759"/>
            <a:ext cx="5972332" cy="15767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Командою </a:t>
            </a:r>
            <a:r>
              <a:rPr lang="uk-UA" sz="2400" b="1" i="1" kern="0" dirty="0">
                <a:solidFill>
                  <a:srgbClr val="FFFF00"/>
                </a:solidFill>
              </a:rPr>
              <a:t>зберегти в локальний файл </a:t>
            </a:r>
            <a:r>
              <a:rPr lang="uk-UA" sz="2400" b="1" i="1" kern="0" dirty="0">
                <a:solidFill>
                  <a:schemeClr val="bg1"/>
                </a:solidFill>
              </a:rPr>
              <a:t>можна зберегти зображення виконавця на носії.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812EA9B-2D55-4486-960F-8A52F28347E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058174" y="4255461"/>
            <a:ext cx="3089488" cy="140577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19EC7CD6-B259-4FC4-81B1-FDC7C1A17F4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013864" y="4255461"/>
            <a:ext cx="2122122" cy="170892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281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у проекті</a:t>
            </a:r>
            <a:br>
              <a:rPr lang="uk-UA" dirty="0"/>
            </a:br>
            <a:r>
              <a:rPr lang="uk-UA" dirty="0"/>
              <a:t>різних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кожного виконавця частина програми створюється на окремій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Скрипти</a:t>
            </a:r>
            <a:r>
              <a:rPr lang="uk-UA" sz="2800" b="1" i="1" kern="0" dirty="0">
                <a:solidFill>
                  <a:schemeClr val="bg1"/>
                </a:solidFill>
              </a:rPr>
              <a:t>. Під час вибору виконавця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відкривається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Скрипти</a:t>
            </a:r>
            <a:r>
              <a:rPr lang="uk-UA" sz="2800" b="1" i="1" kern="0" dirty="0">
                <a:solidFill>
                  <a:schemeClr val="bg1"/>
                </a:solidFill>
              </a:rPr>
              <a:t> саме для цього виконавця.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EC482-B0B8-4E30-B69F-AC0EFDD8B97F}"/>
              </a:ext>
            </a:extLst>
          </p:cNvPr>
          <p:cNvSpPr txBox="1"/>
          <p:nvPr/>
        </p:nvSpPr>
        <p:spPr>
          <a:xfrm>
            <a:off x="70930" y="3150254"/>
            <a:ext cx="723388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Одночасно запустити на виконання команди для кількох виконавців можна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Запуск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091860-A08F-486D-9C62-546E2DA36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8" y="3150255"/>
            <a:ext cx="4192807" cy="345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57387E5-A342-43A9-BFE2-52044B16324F}"/>
              </a:ext>
            </a:extLst>
          </p:cNvPr>
          <p:cNvSpPr/>
          <p:nvPr/>
        </p:nvSpPr>
        <p:spPr>
          <a:xfrm>
            <a:off x="11224260" y="3184144"/>
            <a:ext cx="332595" cy="3299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522B2488-9A31-4688-9B9C-F42A8D14C65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304810" y="3394710"/>
            <a:ext cx="4028035" cy="66348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61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у проекті</a:t>
            </a:r>
            <a:br>
              <a:rPr lang="uk-UA" dirty="0"/>
            </a:br>
            <a:r>
              <a:rPr lang="uk-UA" dirty="0"/>
              <a:t>різних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9" y="1196763"/>
            <a:ext cx="687951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для цього потрібно, щоб команди для кожного з виконавців розпочиналися командою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Події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CA270-11C6-414C-972D-7A78CEA7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22" y="3096951"/>
            <a:ext cx="3100683" cy="1387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1E7B17-B4A9-4D7A-A6D8-5D91988BBE30}"/>
              </a:ext>
            </a:extLst>
          </p:cNvPr>
          <p:cNvSpPr txBox="1"/>
          <p:nvPr/>
        </p:nvSpPr>
        <p:spPr>
          <a:xfrm>
            <a:off x="72009" y="4588632"/>
            <a:ext cx="687951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Наведемо як приклад проект, у якому два виконавці рухаються назустріч один одному.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F88335-BA0F-4784-B579-48CEFD00C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13" y="1196763"/>
            <a:ext cx="5028246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4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середовища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для створення проектів існує багато інших цікавих середовищ.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F1998-B433-4FF6-A877-C8BB6DECEE5E}"/>
              </a:ext>
            </a:extLst>
          </p:cNvPr>
          <p:cNvSpPr txBox="1"/>
          <p:nvPr/>
        </p:nvSpPr>
        <p:spPr>
          <a:xfrm>
            <a:off x="69850" y="2275464"/>
            <a:ext cx="507364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Зокрема, в Інтернеті за адресою </a:t>
            </a:r>
            <a:r>
              <a:rPr lang="en-US" sz="2800" b="1" i="1" kern="0" dirty="0">
                <a:solidFill>
                  <a:srgbClr val="FFFF00"/>
                </a:solidFill>
              </a:rPr>
              <a:t>studio.code.org </a:t>
            </a:r>
            <a:r>
              <a:rPr lang="uk-UA" sz="2800" b="1" i="1" kern="0" dirty="0">
                <a:solidFill>
                  <a:schemeClr val="bg1"/>
                </a:solidFill>
              </a:rPr>
              <a:t>можна ознайомитися із середовищем </a:t>
            </a:r>
            <a:r>
              <a:rPr lang="en-US" sz="2800" b="1" i="1" kern="0" dirty="0">
                <a:solidFill>
                  <a:srgbClr val="FFFF00"/>
                </a:solidFill>
              </a:rPr>
              <a:t>Code Studio </a:t>
            </a:r>
            <a:r>
              <a:rPr lang="uk-UA" sz="2800" b="1" i="1" kern="0" dirty="0">
                <a:solidFill>
                  <a:schemeClr val="bg1"/>
                </a:solidFill>
              </a:rPr>
              <a:t>і складати та виконувати в цьому середовищі різноманітні проекти.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18F06F-C26D-4B89-957E-6DA9D4CE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9"/>
          <a:stretch/>
        </p:blipFill>
        <p:spPr>
          <a:xfrm>
            <a:off x="5308167" y="2275464"/>
            <a:ext cx="6813982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9DA16-0273-4D33-A136-3B2D9D990F4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Таких середовищ існує багато, кожне створювалося з певною метою.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F312A-7E1C-407C-9142-4A68F2869EF2}"/>
              </a:ext>
            </a:extLst>
          </p:cNvPr>
          <p:cNvSpPr txBox="1"/>
          <p:nvPr/>
        </p:nvSpPr>
        <p:spPr>
          <a:xfrm>
            <a:off x="72008" y="2258400"/>
            <a:ext cx="772880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в ігровому навчальному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Блоклі:Лабіринт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89CFC-5F0D-44AF-AFBB-27A96FA7F0BF}"/>
              </a:ext>
            </a:extLst>
          </p:cNvPr>
          <p:cNvSpPr txBox="1"/>
          <p:nvPr/>
        </p:nvSpPr>
        <p:spPr>
          <a:xfrm>
            <a:off x="72008" y="3750925"/>
            <a:ext cx="772880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https://blockly-games.appspot.com/maze?lang=uk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B3F58-D41C-4844-B03E-D77417E66809}"/>
              </a:ext>
            </a:extLst>
          </p:cNvPr>
          <p:cNvSpPr txBox="1"/>
          <p:nvPr/>
        </p:nvSpPr>
        <p:spPr>
          <a:xfrm>
            <a:off x="72008" y="4812562"/>
            <a:ext cx="772880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Виконавці, користуючись системою команд, мають пройти декілька випробувань.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00F2AF-F071-41B2-95ED-6E073146C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2"/>
          <a:stretch/>
        </p:blipFill>
        <p:spPr>
          <a:xfrm>
            <a:off x="7870666" y="2258400"/>
            <a:ext cx="4321334" cy="41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8C9FE-F873-471B-8B44-004464F76495}"/>
              </a:ext>
            </a:extLst>
          </p:cNvPr>
          <p:cNvSpPr txBox="1"/>
          <p:nvPr/>
        </p:nvSpPr>
        <p:spPr>
          <a:xfrm>
            <a:off x="72008" y="1196763"/>
            <a:ext cx="3526598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Користувач переміщує блоки з командами в робочу область програми, з'єднує їх, як цеглинки, у пази, і запускає програму на виконання.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DD1379-52D8-4F6A-898F-2FA3A70B5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869" y="1196763"/>
            <a:ext cx="8271281" cy="451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61B8B7B-C296-4A67-8A94-E6CDB1C51BDE}"/>
              </a:ext>
            </a:extLst>
          </p:cNvPr>
          <p:cNvSpPr/>
          <p:nvPr/>
        </p:nvSpPr>
        <p:spPr>
          <a:xfrm>
            <a:off x="5618335" y="2283867"/>
            <a:ext cx="3171704" cy="9509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A690D-5723-4527-95FA-C53FF5EC7DD5}"/>
              </a:ext>
            </a:extLst>
          </p:cNvPr>
          <p:cNvSpPr txBox="1"/>
          <p:nvPr/>
        </p:nvSpPr>
        <p:spPr>
          <a:xfrm>
            <a:off x="7245579" y="3490919"/>
            <a:ext cx="2127144" cy="830997"/>
          </a:xfrm>
          <a:prstGeom prst="wedgeRectCallout">
            <a:avLst>
              <a:gd name="adj1" fmla="val -47121"/>
              <a:gd name="adj2" fmla="val -941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Пояснення завдання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90ED1D3-AA86-4CE0-BF1F-1AE5A53942AD}"/>
              </a:ext>
            </a:extLst>
          </p:cNvPr>
          <p:cNvSpPr/>
          <p:nvPr/>
        </p:nvSpPr>
        <p:spPr>
          <a:xfrm>
            <a:off x="5766989" y="1223502"/>
            <a:ext cx="2354456" cy="4774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9728A-C859-4D9F-BDD2-B4EEE1D104D3}"/>
              </a:ext>
            </a:extLst>
          </p:cNvPr>
          <p:cNvSpPr txBox="1"/>
          <p:nvPr/>
        </p:nvSpPr>
        <p:spPr>
          <a:xfrm>
            <a:off x="8295050" y="1196763"/>
            <a:ext cx="3078533" cy="461665"/>
          </a:xfrm>
          <a:prstGeom prst="wedgeRectCallout">
            <a:avLst>
              <a:gd name="adj1" fmla="val -57669"/>
              <a:gd name="adj2" fmla="val 178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завдань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80E2E23-D572-41B6-85BF-8D053548D9D5}"/>
              </a:ext>
            </a:extLst>
          </p:cNvPr>
          <p:cNvSpPr/>
          <p:nvPr/>
        </p:nvSpPr>
        <p:spPr>
          <a:xfrm>
            <a:off x="3906352" y="1701053"/>
            <a:ext cx="3251532" cy="33232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5C1CA-83A7-46EA-81CE-DDE18B080921}"/>
              </a:ext>
            </a:extLst>
          </p:cNvPr>
          <p:cNvSpPr txBox="1"/>
          <p:nvPr/>
        </p:nvSpPr>
        <p:spPr>
          <a:xfrm>
            <a:off x="3892261" y="4058178"/>
            <a:ext cx="3279014" cy="830997"/>
          </a:xfrm>
          <a:prstGeom prst="wedgeRectCallout">
            <a:avLst>
              <a:gd name="adj1" fmla="val -34836"/>
              <a:gd name="adj2" fmla="val -976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 виконання програми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57CA51C-EF17-41D0-B374-1BD51D6870CD}"/>
              </a:ext>
            </a:extLst>
          </p:cNvPr>
          <p:cNvSpPr/>
          <p:nvPr/>
        </p:nvSpPr>
        <p:spPr>
          <a:xfrm>
            <a:off x="8790039" y="2283796"/>
            <a:ext cx="849978" cy="9509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66539-DA30-42A7-A75B-6F78CE28980D}"/>
              </a:ext>
            </a:extLst>
          </p:cNvPr>
          <p:cNvSpPr txBox="1"/>
          <p:nvPr/>
        </p:nvSpPr>
        <p:spPr>
          <a:xfrm>
            <a:off x="9892280" y="3234741"/>
            <a:ext cx="2112150" cy="1569660"/>
          </a:xfrm>
          <a:prstGeom prst="wedgeRectCallout">
            <a:avLst>
              <a:gd name="adj1" fmla="val -69931"/>
              <a:gd name="adj2" fmla="val -7532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Команди системи команд виконавця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0038438-168E-4275-A39D-39B0B16B22AC}"/>
              </a:ext>
            </a:extLst>
          </p:cNvPr>
          <p:cNvSpPr/>
          <p:nvPr/>
        </p:nvSpPr>
        <p:spPr>
          <a:xfrm>
            <a:off x="9686320" y="1730961"/>
            <a:ext cx="2449921" cy="39815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D1CBA-9704-4EA9-8A0F-F3C8F00F0A22}"/>
              </a:ext>
            </a:extLst>
          </p:cNvPr>
          <p:cNvSpPr txBox="1"/>
          <p:nvPr/>
        </p:nvSpPr>
        <p:spPr>
          <a:xfrm>
            <a:off x="8393779" y="5879857"/>
            <a:ext cx="3742462" cy="830997"/>
          </a:xfrm>
          <a:prstGeom prst="wedgeRectCallout">
            <a:avLst>
              <a:gd name="adj1" fmla="val -4297"/>
              <a:gd name="adj2" fmla="val -1260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2881CF0E-C8F2-4E45-89AE-4E75D4F7BF8A}"/>
              </a:ext>
            </a:extLst>
          </p:cNvPr>
          <p:cNvSpPr/>
          <p:nvPr/>
        </p:nvSpPr>
        <p:spPr>
          <a:xfrm>
            <a:off x="5481320" y="5079779"/>
            <a:ext cx="1676564" cy="5996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C12E2-699F-41D3-A17C-8981379BDEDA}"/>
              </a:ext>
            </a:extLst>
          </p:cNvPr>
          <p:cNvSpPr txBox="1"/>
          <p:nvPr/>
        </p:nvSpPr>
        <p:spPr>
          <a:xfrm>
            <a:off x="4600787" y="5879856"/>
            <a:ext cx="3385722" cy="830997"/>
          </a:xfrm>
          <a:prstGeom prst="wedgeRectCallout">
            <a:avLst>
              <a:gd name="adj1" fmla="val -6465"/>
              <a:gd name="adj2" fmla="val -881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запуску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40554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способи розміщення нового образу виконавця ви знаєте?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30" y="221778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відкрити вбудований графічний редактор?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31" y="2829050"/>
            <a:ext cx="1205014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уставити новий образ із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27" y="3446235"/>
            <a:ext cx="120481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Якими командами можна змінити образ виконавця?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E4508-EFEB-4B55-B749-B57694FC587F}"/>
              </a:ext>
            </a:extLst>
          </p:cNvPr>
          <p:cNvSpPr txBox="1"/>
          <p:nvPr/>
        </p:nvSpPr>
        <p:spPr>
          <a:xfrm>
            <a:off x="70930" y="5741381"/>
            <a:ext cx="1045684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образи одного виконавця відрізняються від інших виконавців?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3096C-8827-45DC-BA3E-D03EACC7BC32}"/>
              </a:ext>
            </a:extLst>
          </p:cNvPr>
          <p:cNvSpPr txBox="1"/>
          <p:nvPr/>
        </p:nvSpPr>
        <p:spPr>
          <a:xfrm>
            <a:off x="70930" y="4097308"/>
            <a:ext cx="1205014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розмістити нового виконавця в Області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345AC-8D33-47D3-B8D4-D98777553740}"/>
              </a:ext>
            </a:extLst>
          </p:cNvPr>
          <p:cNvSpPr txBox="1"/>
          <p:nvPr/>
        </p:nvSpPr>
        <p:spPr>
          <a:xfrm>
            <a:off x="72926" y="4714493"/>
            <a:ext cx="10452849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одночасно запустити на виконання фрагменти проекту для кількох виконавців?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інструменти графічного редактора ви знаєте і для чого призначений кожний з них?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3903910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 графічному редакторі намалювати відрізок, прямокутник, квадрат, овал, коло?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9" y="4995929"/>
            <a:ext cx="10453765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змінити колір у графічному редакторі?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66D113-4C56-47DB-9F97-1D8E99C16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212585"/>
            <a:ext cx="12047982" cy="15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177-186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574"/>
              <a:gd name="adj2" fmla="val 1771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182-184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977DDB-97A6-4E60-87AC-C46F70016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427BF5-82C3-4C87-AF75-3E21956BD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331" y="3633399"/>
            <a:ext cx="2432119" cy="23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Образи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chemeClr val="bg1"/>
                </a:solidFill>
              </a:rPr>
              <a:t> виконавці можуть мати різний вигляд, тобто мати кілька </a:t>
            </a:r>
            <a:r>
              <a:rPr lang="uk-UA" sz="2800" b="1" i="1" kern="0" dirty="0">
                <a:solidFill>
                  <a:srgbClr val="FFFF00"/>
                </a:solidFill>
              </a:rPr>
              <a:t>образів</a:t>
            </a:r>
            <a:r>
              <a:rPr lang="uk-UA" sz="2800" b="1" i="1" kern="0" dirty="0">
                <a:solidFill>
                  <a:schemeClr val="bg1"/>
                </a:solidFill>
              </a:rPr>
              <a:t>, або, ще говорять, костюмів.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143208-E961-4390-A0D5-51AEDA41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3" y="2717851"/>
            <a:ext cx="7018056" cy="387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ABDD57-7326-4509-A5C8-879F1CD48144}"/>
              </a:ext>
            </a:extLst>
          </p:cNvPr>
          <p:cNvSpPr txBox="1"/>
          <p:nvPr/>
        </p:nvSpPr>
        <p:spPr>
          <a:xfrm>
            <a:off x="72008" y="2717851"/>
            <a:ext cx="460390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виконавець може змінювати образи (костюми), як актор на сцені театру. Ці образи розміщуються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Образи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442340EB-A255-4B17-96D4-47F049D4EDFE}"/>
              </a:ext>
            </a:extLst>
          </p:cNvPr>
          <p:cNvSpPr/>
          <p:nvPr/>
        </p:nvSpPr>
        <p:spPr>
          <a:xfrm>
            <a:off x="8435915" y="3134146"/>
            <a:ext cx="502345" cy="249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Стрілка вліво 20">
            <a:extLst>
              <a:ext uri="{FF2B5EF4-FFF2-40B4-BE49-F238E27FC236}">
                <a16:creationId xmlns:a16="http://schemas.microsoft.com/office/drawing/2014/main" id="{318FD38B-9FBF-4337-87CD-CEF7C04044C0}"/>
              </a:ext>
            </a:extLst>
          </p:cNvPr>
          <p:cNvSpPr/>
          <p:nvPr/>
        </p:nvSpPr>
        <p:spPr>
          <a:xfrm rot="18900000">
            <a:off x="8625516" y="24684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F6CAF87-8318-44A3-A834-357F21029185}"/>
              </a:ext>
            </a:extLst>
          </p:cNvPr>
          <p:cNvSpPr/>
          <p:nvPr/>
        </p:nvSpPr>
        <p:spPr>
          <a:xfrm>
            <a:off x="7999035" y="3675007"/>
            <a:ext cx="662365" cy="19862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604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Образи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40CBC-EDEF-4D78-961D-CA08B02C57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Розмістити образи виконавця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Образи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одним із чотирьох способів: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106A6-501E-4FE5-ACFF-0CC75D6C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62" y="4741559"/>
            <a:ext cx="3654891" cy="163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1091CF33-C719-41FF-A9F9-150E015A8C8B}"/>
              </a:ext>
            </a:extLst>
          </p:cNvPr>
          <p:cNvSpPr/>
          <p:nvPr/>
        </p:nvSpPr>
        <p:spPr>
          <a:xfrm>
            <a:off x="72007" y="4741560"/>
            <a:ext cx="4520775" cy="1637088"/>
          </a:xfrm>
          <a:prstGeom prst="wedgeRectCallout">
            <a:avLst>
              <a:gd name="adj1" fmla="val 69570"/>
              <a:gd name="adj2" fmla="val 17235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обрати з Бібліотеки образів 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AC9940F6-6D68-40C3-991B-53FF40A356E0}"/>
              </a:ext>
            </a:extLst>
          </p:cNvPr>
          <p:cNvSpPr/>
          <p:nvPr/>
        </p:nvSpPr>
        <p:spPr>
          <a:xfrm>
            <a:off x="5751872" y="2224499"/>
            <a:ext cx="2976492" cy="2347501"/>
          </a:xfrm>
          <a:prstGeom prst="wedgeRectCallout">
            <a:avLst>
              <a:gd name="adj1" fmla="val 3810"/>
              <a:gd name="adj2" fmla="val 9770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завантажити образ із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на носії 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id="{D1C7AA1E-37F0-4561-B08E-220EA779C663}"/>
              </a:ext>
            </a:extLst>
          </p:cNvPr>
          <p:cNvSpPr/>
          <p:nvPr/>
        </p:nvSpPr>
        <p:spPr>
          <a:xfrm>
            <a:off x="8901464" y="2226417"/>
            <a:ext cx="3215148" cy="2347501"/>
          </a:xfrm>
          <a:prstGeom prst="wedgeRectCallout">
            <a:avLst>
              <a:gd name="adj1" fmla="val -61304"/>
              <a:gd name="adj2" fmla="val 10242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сфотографувати на камеру, підключену до комп'ютера </a:t>
            </a:r>
          </a:p>
        </p:txBody>
      </p:sp>
      <p:sp>
        <p:nvSpPr>
          <p:cNvPr id="12" name="Бульбашка прямої мови: прямокутна 11">
            <a:extLst>
              <a:ext uri="{FF2B5EF4-FFF2-40B4-BE49-F238E27FC236}">
                <a16:creationId xmlns:a16="http://schemas.microsoft.com/office/drawing/2014/main" id="{172E50DC-A9D9-48FC-A287-6F2CC2703CDB}"/>
              </a:ext>
            </a:extLst>
          </p:cNvPr>
          <p:cNvSpPr/>
          <p:nvPr/>
        </p:nvSpPr>
        <p:spPr>
          <a:xfrm>
            <a:off x="72009" y="2224499"/>
            <a:ext cx="5512715" cy="2347501"/>
          </a:xfrm>
          <a:prstGeom prst="wedgeRectCallout">
            <a:avLst>
              <a:gd name="adj1" fmla="val 67058"/>
              <a:gd name="adj2" fmla="val 99116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у спеціальному графічному редакторі, убудованому в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4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Образи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Кожний з образів, розміщених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Образи</a:t>
            </a:r>
            <a:r>
              <a:rPr lang="uk-UA" sz="2800" b="1" i="1" kern="0" dirty="0">
                <a:solidFill>
                  <a:schemeClr val="bg1"/>
                </a:solidFill>
              </a:rPr>
              <a:t>, можна: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E5D999-488C-4A0F-9324-26B7EA2223A2}"/>
              </a:ext>
            </a:extLst>
          </p:cNvPr>
          <p:cNvSpPr/>
          <p:nvPr/>
        </p:nvSpPr>
        <p:spPr>
          <a:xfrm>
            <a:off x="72007" y="2267202"/>
            <a:ext cx="3973050" cy="16397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вилучити із цієї вкладки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94D3CF2-5AB9-4D61-9D11-533D726B6837}"/>
              </a:ext>
            </a:extLst>
          </p:cNvPr>
          <p:cNvSpPr/>
          <p:nvPr/>
        </p:nvSpPr>
        <p:spPr>
          <a:xfrm>
            <a:off x="4110552" y="2267202"/>
            <a:ext cx="3973050" cy="16397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скопіювати на цю саму вкладку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30B5549-6FF0-4829-89D6-F06E1A7F855D}"/>
              </a:ext>
            </a:extLst>
          </p:cNvPr>
          <p:cNvSpPr/>
          <p:nvPr/>
        </p:nvSpPr>
        <p:spPr>
          <a:xfrm>
            <a:off x="8149100" y="2267202"/>
            <a:ext cx="3973050" cy="16397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редагувати у вбудованому графічному редакторі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EA4A419-EFF4-4C02-822B-9886C3506032}"/>
              </a:ext>
            </a:extLst>
          </p:cNvPr>
          <p:cNvSpPr/>
          <p:nvPr/>
        </p:nvSpPr>
        <p:spPr>
          <a:xfrm>
            <a:off x="4110552" y="4060799"/>
            <a:ext cx="3973050" cy="23209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дублювати</a:t>
            </a:r>
            <a:r>
              <a:rPr lang="uk-UA" sz="2800" b="1" i="1" kern="0" dirty="0">
                <a:solidFill>
                  <a:schemeClr val="bg1"/>
                </a:solidFill>
              </a:rPr>
              <a:t> контекстного меню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5857552D-B32F-4C0D-8D03-0CAE72525E04}"/>
              </a:ext>
            </a:extLst>
          </p:cNvPr>
          <p:cNvGrpSpPr/>
          <p:nvPr/>
        </p:nvGrpSpPr>
        <p:grpSpPr>
          <a:xfrm>
            <a:off x="72007" y="4060799"/>
            <a:ext cx="3973050" cy="2320949"/>
            <a:chOff x="72007" y="4060799"/>
            <a:chExt cx="3973050" cy="2320949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AB815E7E-7404-45E3-9671-1C2465C3DBF4}"/>
                </a:ext>
              </a:extLst>
            </p:cNvPr>
            <p:cNvSpPr/>
            <p:nvPr/>
          </p:nvSpPr>
          <p:spPr>
            <a:xfrm>
              <a:off x="72007" y="4060799"/>
              <a:ext cx="3973050" cy="232094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вибравши кнопку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  або команду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вилучити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 контекстного меню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Групувати 8">
              <a:extLst>
                <a:ext uri="{FF2B5EF4-FFF2-40B4-BE49-F238E27FC236}">
                  <a16:creationId xmlns:a16="http://schemas.microsoft.com/office/drawing/2014/main" id="{90ED380E-F5A4-45FB-8E84-586EBD1C507A}"/>
                </a:ext>
              </a:extLst>
            </p:cNvPr>
            <p:cNvGrpSpPr/>
            <p:nvPr/>
          </p:nvGrpSpPr>
          <p:grpSpPr>
            <a:xfrm>
              <a:off x="160842" y="4505878"/>
              <a:ext cx="596078" cy="596078"/>
              <a:chOff x="5583381" y="4429990"/>
              <a:chExt cx="1936173" cy="1936173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3EE4282-07E7-42F8-9E69-B7D89B2271D6}"/>
                  </a:ext>
                </a:extLst>
              </p:cNvPr>
              <p:cNvSpPr/>
              <p:nvPr/>
            </p:nvSpPr>
            <p:spPr>
              <a:xfrm>
                <a:off x="5663046" y="4509655"/>
                <a:ext cx="1776845" cy="177684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Знак множення 7">
                <a:extLst>
                  <a:ext uri="{FF2B5EF4-FFF2-40B4-BE49-F238E27FC236}">
                    <a16:creationId xmlns:a16="http://schemas.microsoft.com/office/drawing/2014/main" id="{07E17744-C147-446A-BABB-C90890D19E1F}"/>
                  </a:ext>
                </a:extLst>
              </p:cNvPr>
              <p:cNvSpPr/>
              <p:nvPr/>
            </p:nvSpPr>
            <p:spPr>
              <a:xfrm>
                <a:off x="5583381" y="4429990"/>
                <a:ext cx="1936173" cy="1936173"/>
              </a:xfrm>
              <a:prstGeom prst="mathMultiply">
                <a:avLst>
                  <a:gd name="adj1" fmla="val 143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050" name="Picture 2" descr="anchor, design, editor, graphic icon">
            <a:extLst>
              <a:ext uri="{FF2B5EF4-FFF2-40B4-BE49-F238E27FC236}">
                <a16:creationId xmlns:a16="http://schemas.microsoft.com/office/drawing/2014/main" id="{60067EB6-3FBD-4569-AE31-9B1048EE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26" y="3683505"/>
            <a:ext cx="3039432" cy="30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4126B4-C0C2-4CA2-83AD-452D7AC94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68" y="1580510"/>
            <a:ext cx="9077327" cy="50378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828BA69-E5F5-401C-AD92-AF055AB39D23}"/>
              </a:ext>
            </a:extLst>
          </p:cNvPr>
          <p:cNvSpPr/>
          <p:nvPr/>
        </p:nvSpPr>
        <p:spPr>
          <a:xfrm>
            <a:off x="9996406" y="2125780"/>
            <a:ext cx="478429" cy="26324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7C53D-97FB-4276-96E8-4B12CE23E2A7}"/>
              </a:ext>
            </a:extLst>
          </p:cNvPr>
          <p:cNvSpPr txBox="1"/>
          <p:nvPr/>
        </p:nvSpPr>
        <p:spPr>
          <a:xfrm>
            <a:off x="8794461" y="5056097"/>
            <a:ext cx="3272361" cy="954107"/>
          </a:xfrm>
          <a:prstGeom prst="wedgeRectCallout">
            <a:avLst>
              <a:gd name="adj1" fmla="val 880"/>
              <a:gd name="adj2" fmla="val -935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Інструменти малювання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047486E-1856-45C2-A05B-82602BEA5BD7}"/>
              </a:ext>
            </a:extLst>
          </p:cNvPr>
          <p:cNvSpPr/>
          <p:nvPr/>
        </p:nvSpPr>
        <p:spPr>
          <a:xfrm>
            <a:off x="4558520" y="4758236"/>
            <a:ext cx="3221629" cy="154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90F28-6FE8-4AB4-B490-B1B97507D888}"/>
              </a:ext>
            </a:extLst>
          </p:cNvPr>
          <p:cNvSpPr txBox="1"/>
          <p:nvPr/>
        </p:nvSpPr>
        <p:spPr>
          <a:xfrm>
            <a:off x="1102399" y="4758236"/>
            <a:ext cx="3272361" cy="954107"/>
          </a:xfrm>
          <a:prstGeom prst="wedgeRectCallout">
            <a:avLst>
              <a:gd name="adj1" fmla="val 66238"/>
              <a:gd name="adj2" fmla="val 315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Палітра кольорів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AF8284E-A95A-42A4-9769-C83451F60880}"/>
              </a:ext>
            </a:extLst>
          </p:cNvPr>
          <p:cNvSpPr/>
          <p:nvPr/>
        </p:nvSpPr>
        <p:spPr>
          <a:xfrm>
            <a:off x="2479725" y="2164087"/>
            <a:ext cx="7332921" cy="2283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54D63-2380-468B-BC13-859869D7E9EC}"/>
              </a:ext>
            </a:extLst>
          </p:cNvPr>
          <p:cNvSpPr txBox="1"/>
          <p:nvPr/>
        </p:nvSpPr>
        <p:spPr>
          <a:xfrm>
            <a:off x="6494428" y="2376671"/>
            <a:ext cx="2571442" cy="1384995"/>
          </a:xfrm>
          <a:prstGeom prst="wedgeRectCallout">
            <a:avLst>
              <a:gd name="adj1" fmla="val -71180"/>
              <a:gd name="adj2" fmla="val -31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Полотно для малювання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BC05874-E4AE-473E-9AB6-BD8DA059CB58}"/>
              </a:ext>
            </a:extLst>
          </p:cNvPr>
          <p:cNvSpPr/>
          <p:nvPr/>
        </p:nvSpPr>
        <p:spPr>
          <a:xfrm>
            <a:off x="1717165" y="1708912"/>
            <a:ext cx="2195705" cy="4551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38165-7C60-49DA-A869-FA6BDBC5F54D}"/>
              </a:ext>
            </a:extLst>
          </p:cNvPr>
          <p:cNvSpPr txBox="1"/>
          <p:nvPr/>
        </p:nvSpPr>
        <p:spPr>
          <a:xfrm>
            <a:off x="65010" y="2376671"/>
            <a:ext cx="2044345" cy="954107"/>
          </a:xfrm>
          <a:prstGeom prst="wedgeRectCallout">
            <a:avLst>
              <a:gd name="adj1" fmla="val 45100"/>
              <a:gd name="adj2" fmla="val -902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Ім’я образу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744A0DD-E0DC-4292-B248-9B31FFD0C520}"/>
              </a:ext>
            </a:extLst>
          </p:cNvPr>
          <p:cNvSpPr/>
          <p:nvPr/>
        </p:nvSpPr>
        <p:spPr>
          <a:xfrm>
            <a:off x="4391738" y="1708911"/>
            <a:ext cx="450887" cy="4551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7C10B-2435-4285-99D2-4737AF501F02}"/>
              </a:ext>
            </a:extLst>
          </p:cNvPr>
          <p:cNvSpPr txBox="1"/>
          <p:nvPr/>
        </p:nvSpPr>
        <p:spPr>
          <a:xfrm>
            <a:off x="1249253" y="707050"/>
            <a:ext cx="3995284" cy="954107"/>
          </a:xfrm>
          <a:prstGeom prst="wedgeRectCallout">
            <a:avLst>
              <a:gd name="adj1" fmla="val 33136"/>
              <a:gd name="adj2" fmla="val 698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Відміна останньої операції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4F212A6-52F5-4A9C-AF76-08DC24B07EAC}"/>
              </a:ext>
            </a:extLst>
          </p:cNvPr>
          <p:cNvSpPr/>
          <p:nvPr/>
        </p:nvSpPr>
        <p:spPr>
          <a:xfrm>
            <a:off x="4842625" y="1708910"/>
            <a:ext cx="450887" cy="4551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A7D4E-F7B7-4C6F-9B43-20428B230812}"/>
              </a:ext>
            </a:extLst>
          </p:cNvPr>
          <p:cNvSpPr txBox="1"/>
          <p:nvPr/>
        </p:nvSpPr>
        <p:spPr>
          <a:xfrm>
            <a:off x="5390594" y="728776"/>
            <a:ext cx="4239952" cy="954107"/>
          </a:xfrm>
          <a:prstGeom prst="wedgeRectCallout">
            <a:avLst>
              <a:gd name="adj1" fmla="val -55525"/>
              <a:gd name="adj2" fmla="val 698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Відновлення відміненої операції</a:t>
            </a:r>
          </a:p>
        </p:txBody>
      </p:sp>
    </p:spTree>
    <p:extLst>
      <p:ext uri="{BB962C8B-B14F-4D97-AF65-F5344CB8AC3E}">
        <p14:creationId xmlns:p14="http://schemas.microsoft.com/office/powerpoint/2010/main" val="39578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Образи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81067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Образи виконавця можна змінювати під час виконання програми.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22F10-FCE0-4352-ADE6-FDD1B0F7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434" y="1196763"/>
            <a:ext cx="3802397" cy="5498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41E5F9-4821-4F6C-A73A-438402729257}"/>
              </a:ext>
            </a:extLst>
          </p:cNvPr>
          <p:cNvSpPr txBox="1"/>
          <p:nvPr/>
        </p:nvSpPr>
        <p:spPr>
          <a:xfrm>
            <a:off x="72008" y="2695862"/>
            <a:ext cx="8106792" cy="1384995"/>
          </a:xfrm>
          <a:prstGeom prst="wedgeRectCallout">
            <a:avLst>
              <a:gd name="adj1" fmla="val 56619"/>
              <a:gd name="adj2" fmla="val -541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chemeClr val="bg1"/>
                </a:solidFill>
              </a:rPr>
              <a:t> — її виконання призупиняє виконання програми на вказаний час;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6D7BB-7A3D-4FB0-A64B-F6CAE8363B77}"/>
              </a:ext>
            </a:extLst>
          </p:cNvPr>
          <p:cNvSpPr txBox="1"/>
          <p:nvPr/>
        </p:nvSpPr>
        <p:spPr>
          <a:xfrm>
            <a:off x="72008" y="4194961"/>
            <a:ext cx="8106792" cy="2246769"/>
          </a:xfrm>
          <a:prstGeom prst="wedgeRectCallout">
            <a:avLst>
              <a:gd name="adj1" fmla="val 56619"/>
              <a:gd name="adj2" fmla="val 1230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 із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chemeClr val="bg1"/>
                </a:solidFill>
              </a:rPr>
              <a:t> — її виконання змінює поточний образ виконавця на наступний у списку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Образи</a:t>
            </a:r>
            <a:r>
              <a:rPr lang="uk-UA" sz="2800" b="1" i="1" kern="0" dirty="0">
                <a:solidFill>
                  <a:schemeClr val="bg1"/>
                </a:solidFill>
              </a:rPr>
              <a:t> (після останнього образу наступним стає перший).</a:t>
            </a:r>
          </a:p>
        </p:txBody>
      </p:sp>
    </p:spTree>
    <p:extLst>
      <p:ext uri="{BB962C8B-B14F-4D97-AF65-F5344CB8AC3E}">
        <p14:creationId xmlns:p14="http://schemas.microsoft.com/office/powerpoint/2010/main" val="25866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Образи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8A52B55-FD29-4481-B2CE-395F9454667D}"/>
              </a:ext>
            </a:extLst>
          </p:cNvPr>
          <p:cNvSpPr/>
          <p:nvPr/>
        </p:nvSpPr>
        <p:spPr>
          <a:xfrm>
            <a:off x="69850" y="1196763"/>
            <a:ext cx="3973050" cy="38636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Нехай на початку виконання алгоритму виконавець розташований у лівому верхньому куті Сцени і має перший образ.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8F2B28F-F4DD-42C7-AAA4-A6020FE44FCD}"/>
              </a:ext>
            </a:extLst>
          </p:cNvPr>
          <p:cNvSpPr/>
          <p:nvPr/>
        </p:nvSpPr>
        <p:spPr>
          <a:xfrm>
            <a:off x="4108395" y="1196763"/>
            <a:ext cx="3973050" cy="38636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Після виконання перших трьох команд наведеної програми виконавець переміщується на 100 кроків і його образ змінюється на наступний.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8818770-5E9D-4DA1-A9F0-E8FA72B0559C}"/>
              </a:ext>
            </a:extLst>
          </p:cNvPr>
          <p:cNvSpPr/>
          <p:nvPr/>
        </p:nvSpPr>
        <p:spPr>
          <a:xfrm>
            <a:off x="8146943" y="1196763"/>
            <a:ext cx="3973050" cy="38636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Після виконання наступних трьох команд програми виконавець знову переміщується на 100 кроків і його образ знову змінюється на наступний і переміщується ще на 100 кроків.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D5F45B-D552-4369-B1FD-B09947B9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5154326"/>
            <a:ext cx="3973050" cy="128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A9002C-EA92-44E7-BB08-8D90A20F9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395" y="5154327"/>
            <a:ext cx="3973050" cy="128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552DE4-A4C3-41BD-AF20-7698613AB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43" y="5154327"/>
            <a:ext cx="3973050" cy="128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8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Образи виконавців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Змінювати образи можна не тільки послідовно на наступний у списку образів, а й у будь-якому порядку. Для цього потрібно використати команду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5D631-65EC-4FDD-BEC2-8CB54F2A23E6}"/>
              </a:ext>
            </a:extLst>
          </p:cNvPr>
          <p:cNvSpPr txBox="1"/>
          <p:nvPr/>
        </p:nvSpPr>
        <p:spPr>
          <a:xfrm>
            <a:off x="70929" y="467772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встановлення наступного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ооразу</a:t>
            </a:r>
            <a:r>
              <a:rPr lang="uk-UA" sz="2800" b="1" i="1" kern="0" dirty="0">
                <a:solidFill>
                  <a:schemeClr val="bg1"/>
                </a:solidFill>
              </a:rPr>
              <a:t> виконавця слід відкрити список поля блока цієї команди і вибрати образ, який стане наступним після виконання цієї команди.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C191-F353-4E42-88BC-FEEB7661B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56"/>
          <a:stretch/>
        </p:blipFill>
        <p:spPr>
          <a:xfrm>
            <a:off x="3281362" y="3156031"/>
            <a:ext cx="5629275" cy="1378305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0C961EC6-50DE-4E3E-9961-5F08A81A7D15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096000" y="3845183"/>
            <a:ext cx="2185555" cy="83254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34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149291</TotalTime>
  <Words>910</Words>
  <Application>Microsoft Office PowerPoint</Application>
  <PresentationFormat>Широкий екран</PresentationFormat>
  <Paragraphs>117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Тема Office</vt:lpstr>
      <vt:lpstr>Використання різних образів виконавця і різних виконавців у проектах Scratch</vt:lpstr>
      <vt:lpstr>Запитання</vt:lpstr>
      <vt:lpstr>Образи виконавців</vt:lpstr>
      <vt:lpstr>Образи виконавців</vt:lpstr>
      <vt:lpstr>Образи виконавців</vt:lpstr>
      <vt:lpstr>Графічний редактор Scratch</vt:lpstr>
      <vt:lpstr>Образи виконавців</vt:lpstr>
      <vt:lpstr>Образи виконавців</vt:lpstr>
      <vt:lpstr>Образи виконавців</vt:lpstr>
      <vt:lpstr>Використання у проекті різних виконавців</vt:lpstr>
      <vt:lpstr>Використання у проекті різних виконавців</vt:lpstr>
      <vt:lpstr>Використання у проекті різних виконавців</vt:lpstr>
      <vt:lpstr>Використання у проекті різних виконавців</vt:lpstr>
      <vt:lpstr>Використання у проекті різних виконавців</vt:lpstr>
      <vt:lpstr>Використання у проекті різних виконавців</vt:lpstr>
      <vt:lpstr>Для тих, хто хоче знати більше</vt:lpstr>
      <vt:lpstr>Для тих, хто хоче знати більше</vt:lpstr>
      <vt:lpstr>Для тих, хто хоче знати більше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948</cp:revision>
  <dcterms:created xsi:type="dcterms:W3CDTF">2016-06-06T19:48:43Z</dcterms:created>
  <dcterms:modified xsi:type="dcterms:W3CDTF">2019-03-01T09:27:53Z</dcterms:modified>
</cp:coreProperties>
</file>