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380" r:id="rId3"/>
    <p:sldId id="1381" r:id="rId4"/>
    <p:sldId id="1268" r:id="rId5"/>
    <p:sldId id="1254" r:id="rId6"/>
    <p:sldId id="1255" r:id="rId7"/>
    <p:sldId id="570" r:id="rId8"/>
    <p:sldId id="587" r:id="rId9"/>
    <p:sldId id="580" r:id="rId10"/>
    <p:sldId id="643" r:id="rId11"/>
    <p:sldId id="403" r:id="rId12"/>
    <p:sldId id="525" r:id="rId13"/>
    <p:sldId id="644" r:id="rId14"/>
    <p:sldId id="304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/>
          <a:stretch/>
        </p:blipFill>
        <p:spPr>
          <a:xfrm>
            <a:off x="0" y="0"/>
            <a:ext cx="4747751" cy="645015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12.03.2019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12.03.2019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12.03.2019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12.03.2019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12.03.2019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12.03.2019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12.03.2019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B20E47D-D527-4D26-B9F6-9B4779379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Складання та виконання лінійних алгоритмів.</a:t>
            </a:r>
            <a:br>
              <a:rPr lang="uk-UA" dirty="0"/>
            </a:br>
            <a:r>
              <a:rPr lang="uk-UA" sz="4700" dirty="0"/>
              <a:t>Практична робота 4</a:t>
            </a:r>
          </a:p>
        </p:txBody>
      </p:sp>
      <p:pic>
        <p:nvPicPr>
          <p:cNvPr id="11" name="Picture 2" descr="computer, programmer, scientist icon">
            <a:extLst>
              <a:ext uri="{FF2B5EF4-FFF2-40B4-BE49-F238E27FC236}">
                <a16:creationId xmlns:a16="http://schemas.microsoft.com/office/drawing/2014/main" id="{817D598E-F6B7-46BA-9EED-2A11C3E69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399714" y="3639126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D2C2FE-23B7-459C-88A9-BAE126EA3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177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Практична робота 4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8977A-FEBA-492C-9658-77D67B6BA8A4}"/>
              </a:ext>
            </a:extLst>
          </p:cNvPr>
          <p:cNvSpPr txBox="1"/>
          <p:nvPr/>
        </p:nvSpPr>
        <p:spPr>
          <a:xfrm>
            <a:off x="3390314" y="1238956"/>
            <a:ext cx="8581291" cy="2246769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як складати лінійні алгоритми для розв’язування поставленої задачі;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як записувати та запускати на виконання алгоритми в середовищі виконання алгоритмів;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A8B44D-1962-4064-B47E-ABBA469A1C29}"/>
              </a:ext>
            </a:extLst>
          </p:cNvPr>
          <p:cNvSpPr txBox="1"/>
          <p:nvPr/>
        </p:nvSpPr>
        <p:spPr>
          <a:xfrm>
            <a:off x="3390313" y="3628891"/>
            <a:ext cx="8581291" cy="92333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700" b="1" i="1" dirty="0">
                <a:solidFill>
                  <a:srgbClr val="002060"/>
                </a:solidFill>
              </a:rPr>
              <a:t>структуру папок:</a:t>
            </a:r>
          </a:p>
          <a:p>
            <a:pPr algn="just"/>
            <a:r>
              <a:rPr lang="ru-RU" sz="2700" b="1" i="1" u="sng" dirty="0">
                <a:solidFill>
                  <a:srgbClr val="002060"/>
                </a:solidFill>
              </a:rPr>
              <a:t>E:\5-А(Б) </a:t>
            </a:r>
            <a:r>
              <a:rPr lang="ru-RU" sz="2700" b="1" i="1" u="sng" dirty="0" err="1">
                <a:solidFill>
                  <a:srgbClr val="002060"/>
                </a:solidFill>
              </a:rPr>
              <a:t>клас</a:t>
            </a:r>
            <a:r>
              <a:rPr lang="ru-RU" sz="2700" b="1" i="1" u="sng" dirty="0">
                <a:solidFill>
                  <a:srgbClr val="002060"/>
                </a:solidFill>
              </a:rPr>
              <a:t>\</a:t>
            </a:r>
            <a:r>
              <a:rPr lang="ru-RU" sz="2700" b="1" i="1" u="sng" dirty="0" err="1">
                <a:solidFill>
                  <a:srgbClr val="002060"/>
                </a:solidFill>
              </a:rPr>
              <a:t>Власне</a:t>
            </a:r>
            <a:r>
              <a:rPr lang="ru-RU" sz="2700" b="1" i="1" u="sng" dirty="0">
                <a:solidFill>
                  <a:srgbClr val="002060"/>
                </a:solidFill>
              </a:rPr>
              <a:t> </a:t>
            </a:r>
            <a:r>
              <a:rPr lang="ru-RU" sz="2700" b="1" i="1" u="sng" dirty="0" err="1">
                <a:solidFill>
                  <a:srgbClr val="002060"/>
                </a:solidFill>
              </a:rPr>
              <a:t>прізвище</a:t>
            </a:r>
            <a:r>
              <a:rPr lang="ru-RU" sz="2700" b="1" i="1" u="sng" dirty="0">
                <a:solidFill>
                  <a:srgbClr val="002060"/>
                </a:solidFill>
              </a:rPr>
              <a:t>\Урок 23</a:t>
            </a:r>
            <a:endParaRPr lang="en-US" sz="2700" b="1" i="1" u="sng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78E23A-FCED-41F1-B2A6-CB14CF84B6E0}"/>
              </a:ext>
            </a:extLst>
          </p:cNvPr>
          <p:cNvSpPr txBox="1"/>
          <p:nvPr/>
        </p:nvSpPr>
        <p:spPr>
          <a:xfrm>
            <a:off x="3390314" y="4758164"/>
            <a:ext cx="8581291" cy="181588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i="1" dirty="0">
                <a:solidFill>
                  <a:schemeClr val="bg1"/>
                </a:solidFill>
              </a:rPr>
              <a:t>Під час виконання практичних завдань пам’ятай про </a:t>
            </a:r>
            <a:r>
              <a:rPr lang="uk-UA" sz="2800" b="1" i="1" dirty="0">
                <a:solidFill>
                  <a:srgbClr val="FFFF00"/>
                </a:solidFill>
              </a:rPr>
              <a:t>правила безпеки</a:t>
            </a:r>
            <a:r>
              <a:rPr lang="uk-UA" sz="2800" b="1" i="1" dirty="0">
                <a:solidFill>
                  <a:schemeClr val="bg1"/>
                </a:solidFill>
              </a:rPr>
              <a:t> життєдіяльності при роботі з комп’ютером!</a:t>
            </a:r>
            <a:endParaRPr lang="uk-UA" sz="2800" b="1" i="1" u="sng" dirty="0">
              <a:solidFill>
                <a:schemeClr val="bg1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3B9BF3C6-F189-4F5B-8A1B-15AB79C4CB11}"/>
              </a:ext>
            </a:extLst>
          </p:cNvPr>
          <p:cNvSpPr/>
          <p:nvPr/>
        </p:nvSpPr>
        <p:spPr>
          <a:xfrm>
            <a:off x="126608" y="1239147"/>
            <a:ext cx="3123027" cy="22465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Пригадайте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E0CE4A9D-1A55-4EB4-BBD9-DA1CB42CDD5D}"/>
              </a:ext>
            </a:extLst>
          </p:cNvPr>
          <p:cNvSpPr/>
          <p:nvPr/>
        </p:nvSpPr>
        <p:spPr>
          <a:xfrm>
            <a:off x="126608" y="3628891"/>
            <a:ext cx="3123027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Створіть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0DE45760-3DA6-4D99-BF49-DEAA73036A4F}"/>
              </a:ext>
            </a:extLst>
          </p:cNvPr>
          <p:cNvSpPr/>
          <p:nvPr/>
        </p:nvSpPr>
        <p:spPr>
          <a:xfrm>
            <a:off x="126608" y="4758164"/>
            <a:ext cx="3123027" cy="18158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Пам’ятайте</a:t>
            </a:r>
          </a:p>
        </p:txBody>
      </p:sp>
    </p:spTree>
    <p:extLst>
      <p:ext uri="{BB962C8B-B14F-4D97-AF65-F5344CB8AC3E}">
        <p14:creationId xmlns:p14="http://schemas.microsoft.com/office/powerpoint/2010/main" val="39687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4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i="1" dirty="0">
                <a:solidFill>
                  <a:srgbClr val="002060"/>
                </a:solidFill>
              </a:rPr>
              <a:t>Складання та виконання лінійних алгоритмів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</p:spTree>
    <p:extLst>
      <p:ext uri="{BB962C8B-B14F-4D97-AF65-F5344CB8AC3E}">
        <p14:creationId xmlns:p14="http://schemas.microsoft.com/office/powerpoint/2010/main" val="8046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177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CFC8A08F-53A5-4D92-B2EF-1FFAE5E3E8F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computer, programmer, scientist icon">
            <a:extLst>
              <a:ext uri="{FF2B5EF4-FFF2-40B4-BE49-F238E27FC236}">
                <a16:creationId xmlns:a16="http://schemas.microsoft.com/office/drawing/2014/main" id="{AE23EE71-2F3C-483F-813E-DE7C06D25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399714" y="3639126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1408DA-C0C6-4DF6-A8B1-DD83E3812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40" y="3609564"/>
            <a:ext cx="5038725" cy="2886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Середовище складання</a:t>
            </a:r>
            <a:br>
              <a:rPr lang="uk-UA" dirty="0"/>
            </a:br>
            <a:r>
              <a:rPr lang="uk-UA" dirty="0"/>
              <a:t>та виконання програм </a:t>
            </a:r>
            <a:r>
              <a:rPr lang="uk-UA" dirty="0" err="1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70CB1-534B-4648-9E17-AB22BBC68F8D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Встановлене на комп'ютері середовище </a:t>
            </a:r>
            <a:r>
              <a:rPr lang="en-US" sz="2800" b="1" i="1" kern="0" dirty="0">
                <a:solidFill>
                  <a:srgbClr val="FFFF00"/>
                </a:solidFill>
              </a:rPr>
              <a:t>Scratch 2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завантажувати з: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AB4DBCE-6231-4149-A1A1-89AD83D7E85D}"/>
              </a:ext>
            </a:extLst>
          </p:cNvPr>
          <p:cNvSpPr/>
          <p:nvPr/>
        </p:nvSpPr>
        <p:spPr>
          <a:xfrm>
            <a:off x="72008" y="230325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Головного меню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C3B72DD-7D55-42C5-A17E-E27B4106E4ED}"/>
              </a:ext>
            </a:extLst>
          </p:cNvPr>
          <p:cNvSpPr/>
          <p:nvPr/>
        </p:nvSpPr>
        <p:spPr>
          <a:xfrm>
            <a:off x="6149820" y="230325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значка на Робочому столі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467F244-FA30-48D8-B3CA-861D794A6796}"/>
              </a:ext>
            </a:extLst>
          </p:cNvPr>
          <p:cNvSpPr/>
          <p:nvPr/>
        </p:nvSpPr>
        <p:spPr>
          <a:xfrm>
            <a:off x="1635287" y="3694961"/>
            <a:ext cx="1669888" cy="54937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9727FDAA-91F2-49C2-A52F-91BE8057720A}"/>
              </a:ext>
            </a:extLst>
          </p:cNvPr>
          <p:cNvSpPr/>
          <p:nvPr/>
        </p:nvSpPr>
        <p:spPr>
          <a:xfrm>
            <a:off x="3219704" y="364561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Picture 2" descr="Результат пошуку зображень за запитом &quot;Scratch 2 icon&quot;">
            <a:extLst>
              <a:ext uri="{FF2B5EF4-FFF2-40B4-BE49-F238E27FC236}">
                <a16:creationId xmlns:a16="http://schemas.microsoft.com/office/drawing/2014/main" id="{AF329EA0-F131-407F-B0EC-F279D9CF1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06" y="3327958"/>
            <a:ext cx="3612159" cy="36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26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</a:t>
            </a:r>
            <a:r>
              <a:rPr lang="en-US" dirty="0"/>
              <a:t> Scratch 2</a:t>
            </a:r>
            <a:r>
              <a:rPr lang="uk-UA" dirty="0"/>
              <a:t>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169434-0AA7-40C4-AAD4-24DBB8DC8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276" y="1088479"/>
            <a:ext cx="8867606" cy="5236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0917F9C-D103-493A-B4B8-19C4DD9FC474}"/>
              </a:ext>
            </a:extLst>
          </p:cNvPr>
          <p:cNvSpPr/>
          <p:nvPr/>
        </p:nvSpPr>
        <p:spPr>
          <a:xfrm>
            <a:off x="1663276" y="1089473"/>
            <a:ext cx="8867606" cy="2772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42056F5-BCDA-4145-908C-52CD60ED80FB}"/>
              </a:ext>
            </a:extLst>
          </p:cNvPr>
          <p:cNvSpPr/>
          <p:nvPr/>
        </p:nvSpPr>
        <p:spPr>
          <a:xfrm>
            <a:off x="1663276" y="1879600"/>
            <a:ext cx="3823124" cy="29283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76A74EC-8087-478B-9C2F-9E4516BC531B}"/>
              </a:ext>
            </a:extLst>
          </p:cNvPr>
          <p:cNvSpPr/>
          <p:nvPr/>
        </p:nvSpPr>
        <p:spPr>
          <a:xfrm>
            <a:off x="9204960" y="1088479"/>
            <a:ext cx="1325922" cy="27820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5111827A-B39C-4C50-99FB-FF5D1EA7DB5D}"/>
              </a:ext>
            </a:extLst>
          </p:cNvPr>
          <p:cNvSpPr/>
          <p:nvPr/>
        </p:nvSpPr>
        <p:spPr>
          <a:xfrm>
            <a:off x="1663276" y="1366684"/>
            <a:ext cx="8867606" cy="2772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2E18E-DE54-44EE-A279-AFB80EF8F9DA}"/>
              </a:ext>
            </a:extLst>
          </p:cNvPr>
          <p:cNvSpPr txBox="1"/>
          <p:nvPr/>
        </p:nvSpPr>
        <p:spPr>
          <a:xfrm>
            <a:off x="2929002" y="1755632"/>
            <a:ext cx="1995571" cy="461665"/>
          </a:xfrm>
          <a:prstGeom prst="wedgeRectCallout">
            <a:avLst>
              <a:gd name="adj1" fmla="val -41662"/>
              <a:gd name="adj2" fmla="val -9192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Меню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483FD94-9E59-458E-9B16-8589201A1B96}"/>
              </a:ext>
            </a:extLst>
          </p:cNvPr>
          <p:cNvSpPr/>
          <p:nvPr/>
        </p:nvSpPr>
        <p:spPr>
          <a:xfrm>
            <a:off x="3165987" y="2884423"/>
            <a:ext cx="914400" cy="10717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DDB9BE-F4E6-4C8A-9E9D-F67331088F51}"/>
              </a:ext>
            </a:extLst>
          </p:cNvPr>
          <p:cNvSpPr txBox="1"/>
          <p:nvPr/>
        </p:nvSpPr>
        <p:spPr>
          <a:xfrm>
            <a:off x="2929002" y="2329034"/>
            <a:ext cx="2400082" cy="461665"/>
          </a:xfrm>
          <a:prstGeom prst="wedgeRectCallout">
            <a:avLst>
              <a:gd name="adj1" fmla="val -22817"/>
              <a:gd name="adj2" fmla="val 10188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Виконавець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AD606D-9B30-4E9D-A54F-D012A6EF5D5B}"/>
              </a:ext>
            </a:extLst>
          </p:cNvPr>
          <p:cNvSpPr txBox="1"/>
          <p:nvPr/>
        </p:nvSpPr>
        <p:spPr>
          <a:xfrm>
            <a:off x="108532" y="4898101"/>
            <a:ext cx="1995571" cy="461665"/>
          </a:xfrm>
          <a:prstGeom prst="wedgeRectCallout">
            <a:avLst>
              <a:gd name="adj1" fmla="val 53430"/>
              <a:gd name="adj2" fmla="val -22183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Сцена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BF2D05-8C56-4E6A-AE1D-2AA2C5490785}"/>
              </a:ext>
            </a:extLst>
          </p:cNvPr>
          <p:cNvSpPr txBox="1"/>
          <p:nvPr/>
        </p:nvSpPr>
        <p:spPr>
          <a:xfrm>
            <a:off x="108532" y="2098540"/>
            <a:ext cx="1995571" cy="830997"/>
          </a:xfrm>
          <a:prstGeom prst="wedgeRectCallout">
            <a:avLst>
              <a:gd name="adj1" fmla="val 46162"/>
              <a:gd name="adj2" fmla="val -14144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заголовка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AD71F5EB-0A2D-4644-B13D-550ECD29A126}"/>
              </a:ext>
            </a:extLst>
          </p:cNvPr>
          <p:cNvSpPr/>
          <p:nvPr/>
        </p:nvSpPr>
        <p:spPr>
          <a:xfrm>
            <a:off x="2290917" y="5118314"/>
            <a:ext cx="647917" cy="6728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477E07-A340-45E5-9717-CC762D703351}"/>
              </a:ext>
            </a:extLst>
          </p:cNvPr>
          <p:cNvSpPr txBox="1"/>
          <p:nvPr/>
        </p:nvSpPr>
        <p:spPr>
          <a:xfrm>
            <a:off x="3310343" y="5244208"/>
            <a:ext cx="1937460" cy="830997"/>
          </a:xfrm>
          <a:prstGeom prst="wedgeRectCallout">
            <a:avLst>
              <a:gd name="adj1" fmla="val -76610"/>
              <a:gd name="adj2" fmla="val -235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Список об’єктів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DA42233B-820A-49D2-A903-818C4F267B18}"/>
              </a:ext>
            </a:extLst>
          </p:cNvPr>
          <p:cNvSpPr/>
          <p:nvPr/>
        </p:nvSpPr>
        <p:spPr>
          <a:xfrm>
            <a:off x="5543627" y="1879600"/>
            <a:ext cx="1595697" cy="91109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C6549C34-5FE2-4B42-86E4-9546A72E58C9}"/>
              </a:ext>
            </a:extLst>
          </p:cNvPr>
          <p:cNvSpPr/>
          <p:nvPr/>
        </p:nvSpPr>
        <p:spPr>
          <a:xfrm>
            <a:off x="7196551" y="1879599"/>
            <a:ext cx="3089379" cy="444491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F9859556-61B7-4C7D-96ED-566951EEBD9A}"/>
              </a:ext>
            </a:extLst>
          </p:cNvPr>
          <p:cNvSpPr/>
          <p:nvPr/>
        </p:nvSpPr>
        <p:spPr>
          <a:xfrm>
            <a:off x="5543627" y="2797263"/>
            <a:ext cx="1595697" cy="35272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3CB85A-4B51-482C-BBC4-330C2CF7D6F3}"/>
              </a:ext>
            </a:extLst>
          </p:cNvPr>
          <p:cNvSpPr txBox="1"/>
          <p:nvPr/>
        </p:nvSpPr>
        <p:spPr>
          <a:xfrm>
            <a:off x="8406895" y="5133888"/>
            <a:ext cx="3688564" cy="830997"/>
          </a:xfrm>
          <a:prstGeom prst="wedgeRectCallout">
            <a:avLst>
              <a:gd name="adj1" fmla="val -44462"/>
              <a:gd name="adj2" fmla="val -8464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Область складання програми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EBF84E-7B50-4CAA-B63E-190EE3894F60}"/>
              </a:ext>
            </a:extLst>
          </p:cNvPr>
          <p:cNvSpPr txBox="1"/>
          <p:nvPr/>
        </p:nvSpPr>
        <p:spPr>
          <a:xfrm>
            <a:off x="9881419" y="1759831"/>
            <a:ext cx="2214040" cy="1200329"/>
          </a:xfrm>
          <a:prstGeom prst="wedgeRectCallout">
            <a:avLst>
              <a:gd name="adj1" fmla="val -48618"/>
              <a:gd name="adj2" fmla="val -8901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Кнопки управління вікном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E7BAC3-95D4-4771-A346-80E26CDAC633}"/>
              </a:ext>
            </a:extLst>
          </p:cNvPr>
          <p:cNvSpPr txBox="1"/>
          <p:nvPr/>
        </p:nvSpPr>
        <p:spPr>
          <a:xfrm>
            <a:off x="7310330" y="2129163"/>
            <a:ext cx="2400082" cy="830997"/>
          </a:xfrm>
          <a:prstGeom prst="wedgeRectCallout">
            <a:avLst>
              <a:gd name="adj1" fmla="val -62964"/>
              <a:gd name="adj2" fmla="val -2471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Групи команд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4C3435-5B08-4223-BE98-D171B57784F8}"/>
              </a:ext>
            </a:extLst>
          </p:cNvPr>
          <p:cNvSpPr txBox="1"/>
          <p:nvPr/>
        </p:nvSpPr>
        <p:spPr>
          <a:xfrm>
            <a:off x="7310330" y="3046826"/>
            <a:ext cx="2400082" cy="1569660"/>
          </a:xfrm>
          <a:prstGeom prst="wedgeRectCallout">
            <a:avLst>
              <a:gd name="adj1" fmla="val -69519"/>
              <a:gd name="adj2" fmla="val -1720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Контейнер команд виділеної групи</a:t>
            </a:r>
          </a:p>
        </p:txBody>
      </p:sp>
    </p:spTree>
    <p:extLst>
      <p:ext uri="{BB962C8B-B14F-4D97-AF65-F5344CB8AC3E}">
        <p14:creationId xmlns:p14="http://schemas.microsoft.com/office/powerpoint/2010/main" val="38748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Реалізація лінійних алгоритмів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88E1B1-EEEA-4D41-8ECE-003B8F03C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56" y="1944001"/>
            <a:ext cx="2760616" cy="140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130E16-9E00-4341-B6CA-1A676AE08F6D}"/>
              </a:ext>
            </a:extLst>
          </p:cNvPr>
          <p:cNvSpPr txBox="1"/>
          <p:nvPr/>
        </p:nvSpPr>
        <p:spPr>
          <a:xfrm>
            <a:off x="1487837" y="1654313"/>
            <a:ext cx="2739113" cy="1055608"/>
          </a:xfrm>
          <a:prstGeom prst="wedgeRoundRectCallout">
            <a:avLst>
              <a:gd name="adj1" fmla="val 98887"/>
              <a:gd name="adj2" fmla="val 33875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Запуск програми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233DC-3B29-41F0-82A3-44DC5C52AF9B}"/>
              </a:ext>
            </a:extLst>
          </p:cNvPr>
          <p:cNvSpPr txBox="1"/>
          <p:nvPr/>
        </p:nvSpPr>
        <p:spPr>
          <a:xfrm>
            <a:off x="8564380" y="1663508"/>
            <a:ext cx="2485912" cy="1055608"/>
          </a:xfrm>
          <a:prstGeom prst="wedgeRoundRectCallout">
            <a:avLst>
              <a:gd name="adj1" fmla="val -101398"/>
              <a:gd name="adj2" fmla="val 58692"/>
              <a:gd name="adj3" fmla="val 16667"/>
            </a:avLst>
          </a:prstGeom>
          <a:solidFill>
            <a:srgbClr val="C7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Зупините все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2129FB-F598-4C54-8BDB-0D32C8558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331" y="4163404"/>
            <a:ext cx="5628571" cy="217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easycom.com.ua/data/periph/1209292315/img/14.jpg">
            <a:extLst>
              <a:ext uri="{FF2B5EF4-FFF2-40B4-BE49-F238E27FC236}">
                <a16:creationId xmlns:a16="http://schemas.microsoft.com/office/drawing/2014/main" id="{812981C7-161B-4C86-B853-3258318D2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5757" y="4311913"/>
            <a:ext cx="1548283" cy="243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A0E9F2-FAB9-4B85-8226-47397DDA1E44}"/>
              </a:ext>
            </a:extLst>
          </p:cNvPr>
          <p:cNvSpPr txBox="1"/>
          <p:nvPr/>
        </p:nvSpPr>
        <p:spPr>
          <a:xfrm>
            <a:off x="8599178" y="3107796"/>
            <a:ext cx="3349770" cy="1055608"/>
          </a:xfrm>
          <a:prstGeom prst="wedgeRoundRectCallout">
            <a:avLst>
              <a:gd name="adj1" fmla="val -1968"/>
              <a:gd name="adj2" fmla="val 8846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Натиснути і переміщувати</a:t>
            </a:r>
          </a:p>
        </p:txBody>
      </p:sp>
    </p:spTree>
    <p:extLst>
      <p:ext uri="{BB962C8B-B14F-4D97-AF65-F5344CB8AC3E}">
        <p14:creationId xmlns:p14="http://schemas.microsoft.com/office/powerpoint/2010/main" val="11183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створюють лінійні алгоритми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5397C4-9C37-48D7-9380-7FCF64EEF35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кожний об'єкт виконує команди, які описують в області складання програми. 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F54752-552A-43DA-8011-3CEB3BD78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593" y="2229527"/>
            <a:ext cx="7687755" cy="4012983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D8A3B927-F456-4165-9AC9-338480F8686E}"/>
              </a:ext>
            </a:extLst>
          </p:cNvPr>
          <p:cNvSpPr/>
          <p:nvPr/>
        </p:nvSpPr>
        <p:spPr>
          <a:xfrm>
            <a:off x="8947354" y="2900681"/>
            <a:ext cx="2979175" cy="32969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id="{011087C1-896A-4664-8BB7-B0E3DAD481A4}"/>
              </a:ext>
            </a:extLst>
          </p:cNvPr>
          <p:cNvSpPr/>
          <p:nvPr/>
        </p:nvSpPr>
        <p:spPr>
          <a:xfrm rot="18900000">
            <a:off x="10923459" y="238711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A42EBE-6EBD-4405-BF94-F8932335C1A8}"/>
              </a:ext>
            </a:extLst>
          </p:cNvPr>
          <p:cNvSpPr txBox="1"/>
          <p:nvPr/>
        </p:nvSpPr>
        <p:spPr>
          <a:xfrm>
            <a:off x="72008" y="2272192"/>
            <a:ext cx="4185360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команди приєднуються одна до одної за допомогою пазів послідовно, то така програма буде реалізовувати </a:t>
            </a:r>
            <a:r>
              <a:rPr lang="uk-UA" sz="2800" b="1" i="1" kern="0" dirty="0">
                <a:solidFill>
                  <a:srgbClr val="FFFF00"/>
                </a:solidFill>
              </a:rPr>
              <a:t>лінійний алгоритм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70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створюють лінійні алгоритми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204E9-18D9-46DB-8B8C-61469A1FEB9F}"/>
              </a:ext>
            </a:extLst>
          </p:cNvPr>
          <p:cNvSpPr txBox="1"/>
          <p:nvPr/>
        </p:nvSpPr>
        <p:spPr>
          <a:xfrm>
            <a:off x="72008" y="1196763"/>
            <a:ext cx="12050142" cy="89255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Розглянемо, наприклад, проект Кулька, у якому кожна команда виконується послідовно один раз без жодних умов.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B7C078-8A1D-4A17-8C59-FC5FFA9FD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150132"/>
            <a:ext cx="4223435" cy="4380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3DCDE8-7195-4439-9857-0C7DA46FF827}"/>
              </a:ext>
            </a:extLst>
          </p:cNvPr>
          <p:cNvSpPr txBox="1"/>
          <p:nvPr/>
        </p:nvSpPr>
        <p:spPr>
          <a:xfrm>
            <a:off x="4256134" y="2165248"/>
            <a:ext cx="6697001" cy="954107"/>
          </a:xfrm>
          <a:prstGeom prst="wedgeRectCallout">
            <a:avLst>
              <a:gd name="adj1" fmla="val -58769"/>
              <a:gd name="adj2" fmla="val 5244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Кулька перемістилася праворуч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DD4CF2-D45A-4DC2-8F34-3A81FA5D127A}"/>
              </a:ext>
            </a:extLst>
          </p:cNvPr>
          <p:cNvSpPr txBox="1"/>
          <p:nvPr/>
        </p:nvSpPr>
        <p:spPr>
          <a:xfrm>
            <a:off x="4256133" y="3192168"/>
            <a:ext cx="6697001" cy="954107"/>
          </a:xfrm>
          <a:prstGeom prst="wedgeRectCallout">
            <a:avLst>
              <a:gd name="adj1" fmla="val -64914"/>
              <a:gd name="adj2" fmla="val 4220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Кулька через 1 с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змінила вигляд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5B17A1-2ED4-48D8-848C-2EDA8CDB01FE}"/>
              </a:ext>
            </a:extLst>
          </p:cNvPr>
          <p:cNvSpPr txBox="1"/>
          <p:nvPr/>
        </p:nvSpPr>
        <p:spPr>
          <a:xfrm>
            <a:off x="4256132" y="4223490"/>
            <a:ext cx="6697001" cy="954107"/>
          </a:xfrm>
          <a:prstGeom prst="wedgeRectCallout">
            <a:avLst>
              <a:gd name="adj1" fmla="val -53649"/>
              <a:gd name="adj2" fmla="val -1520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Кулька через 2 с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змінила колір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F313E5-3F09-4368-BCB2-8342C9567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9970" y="2162190"/>
            <a:ext cx="639275" cy="10269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31EA6F-A6D4-475B-855E-D62F2A49669F}"/>
              </a:ext>
            </a:extLst>
          </p:cNvPr>
          <p:cNvSpPr txBox="1"/>
          <p:nvPr/>
        </p:nvSpPr>
        <p:spPr>
          <a:xfrm>
            <a:off x="4256132" y="5250410"/>
            <a:ext cx="6696999" cy="954107"/>
          </a:xfrm>
          <a:prstGeom prst="wedgeRectCallout">
            <a:avLst>
              <a:gd name="adj1" fmla="val -75965"/>
              <a:gd name="adj2" fmla="val -2654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Кулька через 1 с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змінила образ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B178B-7B75-4488-A36E-CD60928240A5}"/>
              </a:ext>
            </a:extLst>
          </p:cNvPr>
          <p:cNvSpPr txBox="1"/>
          <p:nvPr/>
        </p:nvSpPr>
        <p:spPr>
          <a:xfrm>
            <a:off x="4256130" y="6284557"/>
            <a:ext cx="6697001" cy="523220"/>
          </a:xfrm>
          <a:prstGeom prst="wedgeRectCallout">
            <a:avLst>
              <a:gd name="adj1" fmla="val -67303"/>
              <a:gd name="adj2" fmla="val -8861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Кулька збільшилася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9872B31-E5DF-4609-A90E-9B59C5E0F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5665" y="2937192"/>
            <a:ext cx="656485" cy="9571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60849AF-167F-45A7-8951-068CE8E631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5284" y="3960914"/>
            <a:ext cx="625381" cy="10300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7914730-188C-4B38-87ED-356DE01ED4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54536" y="4764212"/>
            <a:ext cx="561829" cy="9723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E1806E-1456-45F1-AF58-7CB0DA123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9970" y="5470301"/>
            <a:ext cx="772765" cy="133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0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graphicFrame>
        <p:nvGraphicFramePr>
          <p:cNvPr id="11" name="Таблиця 10"/>
          <p:cNvGraphicFramePr>
            <a:graphicFrameLocks noGrp="1"/>
          </p:cNvGraphicFramePr>
          <p:nvPr>
            <p:extLst/>
          </p:nvPr>
        </p:nvGraphicFramePr>
        <p:xfrm>
          <a:off x="2087738" y="1297768"/>
          <a:ext cx="7632848" cy="3960440"/>
        </p:xfrm>
        <a:graphic>
          <a:graphicData uri="http://schemas.openxmlformats.org/drawingml/2006/table">
            <a:tbl>
              <a:tblPr firstRow="1" bandRow="1"/>
              <a:tblGrid>
                <a:gridCol w="477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34" y="1297768"/>
            <a:ext cx="465584" cy="465584"/>
          </a:xfrm>
          <a:prstGeom prst="rect">
            <a:avLst/>
          </a:prstGeom>
        </p:spPr>
      </p:pic>
      <p:sp>
        <p:nvSpPr>
          <p:cNvPr id="15" name="Округлена прямокутна виноска 8"/>
          <p:cNvSpPr/>
          <p:nvPr/>
        </p:nvSpPr>
        <p:spPr>
          <a:xfrm>
            <a:off x="4029131" y="1297768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647" y="5445174"/>
            <a:ext cx="11909212" cy="51077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Команда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іншим словом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5397248"/>
            <a:ext cx="551982" cy="551982"/>
          </a:xfrm>
          <a:prstGeom prst="rect">
            <a:avLst/>
          </a:prstGeom>
        </p:spPr>
      </p:pic>
      <p:graphicFrame>
        <p:nvGraphicFramePr>
          <p:cNvPr id="18" name="Таблиця 17"/>
          <p:cNvGraphicFramePr>
            <a:graphicFrameLocks noGrp="1"/>
          </p:cNvGraphicFramePr>
          <p:nvPr>
            <p:extLst/>
          </p:nvPr>
        </p:nvGraphicFramePr>
        <p:xfrm>
          <a:off x="4464002" y="1306769"/>
          <a:ext cx="3816424" cy="495055"/>
        </p:xfrm>
        <a:graphic>
          <a:graphicData uri="http://schemas.openxmlformats.org/drawingml/2006/table">
            <a:tbl>
              <a:tblPr firstRow="1" bandRow="1"/>
              <a:tblGrid>
                <a:gridCol w="477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В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з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і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в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4" y="1822324"/>
            <a:ext cx="465584" cy="465584"/>
          </a:xfrm>
          <a:prstGeom prst="rect">
            <a:avLst/>
          </a:prstGeom>
        </p:spPr>
      </p:pic>
      <p:sp>
        <p:nvSpPr>
          <p:cNvPr id="20" name="Округлена прямокутна виноска 17"/>
          <p:cNvSpPr/>
          <p:nvPr/>
        </p:nvSpPr>
        <p:spPr>
          <a:xfrm>
            <a:off x="4464002" y="1822324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647" y="5445174"/>
            <a:ext cx="11909212" cy="51077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Чітка послідовність дій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5397248"/>
            <a:ext cx="551982" cy="551982"/>
          </a:xfrm>
          <a:prstGeom prst="rect">
            <a:avLst/>
          </a:prstGeom>
        </p:spPr>
      </p:pic>
      <p:graphicFrame>
        <p:nvGraphicFramePr>
          <p:cNvPr id="23" name="Таблиця 22"/>
          <p:cNvGraphicFramePr>
            <a:graphicFrameLocks noGrp="1"/>
          </p:cNvGraphicFramePr>
          <p:nvPr>
            <p:extLst/>
          </p:nvPr>
        </p:nvGraphicFramePr>
        <p:xfrm>
          <a:off x="4968058" y="1810825"/>
          <a:ext cx="1908212" cy="495055"/>
        </p:xfrm>
        <a:graphic>
          <a:graphicData uri="http://schemas.openxmlformats.org/drawingml/2006/table">
            <a:tbl>
              <a:tblPr firstRow="1" bandRow="1"/>
              <a:tblGrid>
                <a:gridCol w="477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П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л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н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78" y="2305880"/>
            <a:ext cx="465584" cy="465584"/>
          </a:xfrm>
          <a:prstGeom prst="rect">
            <a:avLst/>
          </a:prstGeom>
        </p:spPr>
      </p:pic>
      <p:sp>
        <p:nvSpPr>
          <p:cNvPr id="25" name="Округлена прямокутна виноска 22"/>
          <p:cNvSpPr/>
          <p:nvPr/>
        </p:nvSpPr>
        <p:spPr>
          <a:xfrm>
            <a:off x="3527898" y="2305880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647" y="5445174"/>
            <a:ext cx="11909212" cy="51077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Алгоритм, складений для комп’ютера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5397248"/>
            <a:ext cx="551982" cy="551982"/>
          </a:xfrm>
          <a:prstGeom prst="rect">
            <a:avLst/>
          </a:prstGeom>
        </p:spPr>
      </p:pic>
      <p:graphicFrame>
        <p:nvGraphicFramePr>
          <p:cNvPr id="28" name="Таблиця 27"/>
          <p:cNvGraphicFramePr>
            <a:graphicFrameLocks noGrp="1"/>
          </p:cNvGraphicFramePr>
          <p:nvPr>
            <p:extLst/>
          </p:nvPr>
        </p:nvGraphicFramePr>
        <p:xfrm>
          <a:off x="3988267" y="2291144"/>
          <a:ext cx="3816424" cy="495055"/>
        </p:xfrm>
        <a:graphic>
          <a:graphicData uri="http://schemas.openxmlformats.org/drawingml/2006/table">
            <a:tbl>
              <a:tblPr firstRow="1" bandRow="1"/>
              <a:tblGrid>
                <a:gridCol w="477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П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р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г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р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м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30" y="2791844"/>
            <a:ext cx="465584" cy="465584"/>
          </a:xfrm>
          <a:prstGeom prst="rect">
            <a:avLst/>
          </a:prstGeom>
        </p:spPr>
      </p:pic>
      <p:sp>
        <p:nvSpPr>
          <p:cNvPr id="30" name="Округлена прямокутна виноска 27"/>
          <p:cNvSpPr/>
          <p:nvPr/>
        </p:nvSpPr>
        <p:spPr>
          <a:xfrm>
            <a:off x="4464002" y="2809936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9647" y="5445174"/>
            <a:ext cx="11909212" cy="919401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Зміна властивостей об’єкта, взаємодія</a:t>
            </a:r>
            <a:r>
              <a:rPr kumimoji="0" lang="uk-UA" sz="2400" b="1" i="1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між об’єктами, утворення нового об’єкта або знищення існуючого об’єкта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5397248"/>
            <a:ext cx="551982" cy="551982"/>
          </a:xfrm>
          <a:prstGeom prst="rect">
            <a:avLst/>
          </a:prstGeom>
        </p:spPr>
      </p:pic>
      <p:graphicFrame>
        <p:nvGraphicFramePr>
          <p:cNvPr id="33" name="Таблиця 32"/>
          <p:cNvGraphicFramePr>
            <a:graphicFrameLocks noGrp="1"/>
          </p:cNvGraphicFramePr>
          <p:nvPr>
            <p:extLst/>
          </p:nvPr>
        </p:nvGraphicFramePr>
        <p:xfrm>
          <a:off x="4968058" y="2765935"/>
          <a:ext cx="2385265" cy="495055"/>
        </p:xfrm>
        <a:graphic>
          <a:graphicData uri="http://schemas.openxmlformats.org/drawingml/2006/table">
            <a:tbl>
              <a:tblPr firstRow="1" bandRow="1"/>
              <a:tblGrid>
                <a:gridCol w="477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П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д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і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я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70" y="3313992"/>
            <a:ext cx="465584" cy="465584"/>
          </a:xfrm>
          <a:prstGeom prst="rect">
            <a:avLst/>
          </a:prstGeom>
        </p:spPr>
      </p:pic>
      <p:sp>
        <p:nvSpPr>
          <p:cNvPr id="35" name="Округлена прямокутна виноска 32"/>
          <p:cNvSpPr/>
          <p:nvPr/>
        </p:nvSpPr>
        <p:spPr>
          <a:xfrm>
            <a:off x="1583817" y="3313992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9647" y="5445174"/>
            <a:ext cx="11909212" cy="51077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 Електронний пристрій для обробки інформації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5397248"/>
            <a:ext cx="551982" cy="551982"/>
          </a:xfrm>
          <a:prstGeom prst="rect">
            <a:avLst/>
          </a:prstGeom>
        </p:spPr>
      </p:pic>
      <p:graphicFrame>
        <p:nvGraphicFramePr>
          <p:cNvPr id="38" name="Таблиця 37"/>
          <p:cNvGraphicFramePr>
            <a:graphicFrameLocks noGrp="1"/>
          </p:cNvGraphicFramePr>
          <p:nvPr>
            <p:extLst/>
          </p:nvPr>
        </p:nvGraphicFramePr>
        <p:xfrm>
          <a:off x="2087738" y="3284521"/>
          <a:ext cx="3816424" cy="495055"/>
        </p:xfrm>
        <a:graphic>
          <a:graphicData uri="http://schemas.openxmlformats.org/drawingml/2006/table">
            <a:tbl>
              <a:tblPr firstRow="1" bandRow="1"/>
              <a:tblGrid>
                <a:gridCol w="477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м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п’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ю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т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е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р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58" y="3800793"/>
            <a:ext cx="465584" cy="465584"/>
          </a:xfrm>
          <a:prstGeom prst="rect">
            <a:avLst/>
          </a:prstGeom>
        </p:spPr>
      </p:pic>
      <p:sp>
        <p:nvSpPr>
          <p:cNvPr id="40" name="Округлена прямокутна виноска 37"/>
          <p:cNvSpPr/>
          <p:nvPr/>
        </p:nvSpPr>
        <p:spPr>
          <a:xfrm>
            <a:off x="4479368" y="3818048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9647" y="5445174"/>
            <a:ext cx="11909212" cy="51077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 Того, хто виконує алгоритм, називають…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5397248"/>
            <a:ext cx="551982" cy="551982"/>
          </a:xfrm>
          <a:prstGeom prst="rect">
            <a:avLst/>
          </a:prstGeom>
        </p:spPr>
      </p:pic>
      <p:graphicFrame>
        <p:nvGraphicFramePr>
          <p:cNvPr id="43" name="Таблиця 42"/>
          <p:cNvGraphicFramePr>
            <a:graphicFrameLocks noGrp="1"/>
          </p:cNvGraphicFramePr>
          <p:nvPr>
            <p:extLst/>
          </p:nvPr>
        </p:nvGraphicFramePr>
        <p:xfrm>
          <a:off x="4944918" y="3771322"/>
          <a:ext cx="4770530" cy="495055"/>
        </p:xfrm>
        <a:graphic>
          <a:graphicData uri="http://schemas.openxmlformats.org/drawingml/2006/table">
            <a:tbl>
              <a:tblPr firstRow="1" bandRow="1"/>
              <a:tblGrid>
                <a:gridCol w="477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В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и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н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в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е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ц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ь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18" y="4322104"/>
            <a:ext cx="465584" cy="465584"/>
          </a:xfrm>
          <a:prstGeom prst="rect">
            <a:avLst/>
          </a:prstGeom>
        </p:spPr>
      </p:pic>
      <p:sp>
        <p:nvSpPr>
          <p:cNvPr id="45" name="Округлена прямокутна виноска 42"/>
          <p:cNvSpPr/>
          <p:nvPr/>
        </p:nvSpPr>
        <p:spPr>
          <a:xfrm>
            <a:off x="3023842" y="4322104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9647" y="5445174"/>
            <a:ext cx="11909212" cy="919401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7. Предмети, явища і процеси, які розглядаються як єдине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ціле.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5397248"/>
            <a:ext cx="551982" cy="551982"/>
          </a:xfrm>
          <a:prstGeom prst="rect">
            <a:avLst/>
          </a:prstGeom>
        </p:spPr>
      </p:pic>
      <p:graphicFrame>
        <p:nvGraphicFramePr>
          <p:cNvPr id="48" name="Таблиця 47"/>
          <p:cNvGraphicFramePr>
            <a:graphicFrameLocks noGrp="1"/>
          </p:cNvGraphicFramePr>
          <p:nvPr>
            <p:extLst/>
          </p:nvPr>
        </p:nvGraphicFramePr>
        <p:xfrm>
          <a:off x="3518590" y="4266377"/>
          <a:ext cx="2862318" cy="495055"/>
        </p:xfrm>
        <a:graphic>
          <a:graphicData uri="http://schemas.openxmlformats.org/drawingml/2006/table">
            <a:tbl>
              <a:tblPr firstRow="1" bandRow="1"/>
              <a:tblGrid>
                <a:gridCol w="477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б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Є’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т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и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78" y="4812689"/>
            <a:ext cx="465584" cy="465584"/>
          </a:xfrm>
          <a:prstGeom prst="rect">
            <a:avLst/>
          </a:prstGeom>
        </p:spPr>
      </p:pic>
      <p:sp>
        <p:nvSpPr>
          <p:cNvPr id="50" name="Округлена прямокутна виноска 47"/>
          <p:cNvSpPr/>
          <p:nvPr/>
        </p:nvSpPr>
        <p:spPr>
          <a:xfrm>
            <a:off x="3975312" y="4826160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9647" y="5445174"/>
            <a:ext cx="11909212" cy="51077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8. Точна, зрозуміла вказівка для виконання якоїсь дії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5397248"/>
            <a:ext cx="551982" cy="551982"/>
          </a:xfrm>
          <a:prstGeom prst="rect">
            <a:avLst/>
          </a:prstGeom>
        </p:spPr>
      </p:pic>
      <p:graphicFrame>
        <p:nvGraphicFramePr>
          <p:cNvPr id="53" name="Таблиця 52"/>
          <p:cNvGraphicFramePr>
            <a:graphicFrameLocks noGrp="1"/>
          </p:cNvGraphicFramePr>
          <p:nvPr>
            <p:extLst/>
          </p:nvPr>
        </p:nvGraphicFramePr>
        <p:xfrm>
          <a:off x="4464002" y="4758652"/>
          <a:ext cx="3339371" cy="495055"/>
        </p:xfrm>
        <a:graphic>
          <a:graphicData uri="http://schemas.openxmlformats.org/drawingml/2006/table">
            <a:tbl>
              <a:tblPr firstRow="1" bandRow="1"/>
              <a:tblGrid>
                <a:gridCol w="477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7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5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м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н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д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488" y="1412722"/>
            <a:ext cx="2043330" cy="2205914"/>
          </a:xfrm>
          <a:prstGeom prst="rect">
            <a:avLst/>
          </a:prstGeom>
        </p:spPr>
      </p:pic>
      <p:pic>
        <p:nvPicPr>
          <p:cNvPr id="55" name="Picture 2" descr="algorithm, build, chart, design, development, form, layout, mindmap, page, plan, planning, process, project, prototype, report, schedule, sheet, sketch, structure, web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54" y="1197998"/>
            <a:ext cx="1929026" cy="192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algorism, algorithm, block, diagram, flow, flowblock, logic, program, structur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7" y="3890676"/>
            <a:ext cx="1341165" cy="134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Стрілка вправо 30">
            <a:hlinkClick r:id="" action="ppaction://hlinkshowjump?jump=nextslide"/>
          </p:cNvPr>
          <p:cNvSpPr/>
          <p:nvPr/>
        </p:nvSpPr>
        <p:spPr>
          <a:xfrm>
            <a:off x="10224642" y="4184810"/>
            <a:ext cx="1891183" cy="1200482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val="27773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50"/>
                            </p:stCondLst>
                            <p:childTnLst>
                              <p:par>
                                <p:cTn id="2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  <p:bldP spid="36" grpId="0" animBg="1"/>
      <p:bldP spid="36" grpId="1" animBg="1"/>
      <p:bldP spid="41" grpId="0" animBg="1"/>
      <p:bldP spid="41" grpId="1" animBg="1"/>
      <p:bldP spid="46" grpId="0" animBg="1"/>
      <p:bldP spid="46" grpId="1" animBg="1"/>
      <p:bldP spid="51" grpId="0" animBg="1"/>
      <p:bldP spid="51" grpId="1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Команда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05904"/>
            <a:ext cx="12192000" cy="28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2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та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§ 4.2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93" y="2996770"/>
            <a:ext cx="2409524" cy="5047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93" y="3538215"/>
            <a:ext cx="1609524" cy="4666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93" y="4061188"/>
            <a:ext cx="2771429" cy="466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93" y="4552210"/>
            <a:ext cx="2580952" cy="457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093" y="5069613"/>
            <a:ext cx="2257143" cy="4476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7504" y="3020579"/>
            <a:ext cx="961905" cy="457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7504" y="3538215"/>
            <a:ext cx="2628571" cy="45714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2217" y="4055851"/>
            <a:ext cx="2619048" cy="4476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2217" y="4573487"/>
            <a:ext cx="1723810" cy="4380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92217" y="5045020"/>
            <a:ext cx="2457143" cy="438095"/>
          </a:xfrm>
          <a:prstGeom prst="rect">
            <a:avLst/>
          </a:prstGeom>
        </p:spPr>
      </p:pic>
      <p:graphicFrame>
        <p:nvGraphicFramePr>
          <p:cNvPr id="23" name="Таблиця 22"/>
          <p:cNvGraphicFramePr>
            <a:graphicFrameLocks noGrp="1"/>
          </p:cNvGraphicFramePr>
          <p:nvPr>
            <p:extLst/>
          </p:nvPr>
        </p:nvGraphicFramePr>
        <p:xfrm>
          <a:off x="247191" y="3006189"/>
          <a:ext cx="8573280" cy="2510860"/>
        </p:xfrm>
        <a:graphic>
          <a:graphicData uri="http://schemas.openxmlformats.org/drawingml/2006/table">
            <a:tbl>
              <a:tblPr firstRow="1" bandRow="1"/>
              <a:tblGrid>
                <a:gridCol w="580393">
                  <a:extLst>
                    <a:ext uri="{9D8B030D-6E8A-4147-A177-3AD203B41FA5}">
                      <a16:colId xmlns:a16="http://schemas.microsoft.com/office/drawing/2014/main" val="3100184057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57785875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746372937"/>
                    </a:ext>
                  </a:extLst>
                </a:gridCol>
                <a:gridCol w="3672407">
                  <a:extLst>
                    <a:ext uri="{9D8B030D-6E8A-4147-A177-3AD203B41FA5}">
                      <a16:colId xmlns:a16="http://schemas.microsoft.com/office/drawing/2014/main" val="2823884485"/>
                    </a:ext>
                  </a:extLst>
                </a:gridCol>
              </a:tblGrid>
              <a:tr h="502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i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i="1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74101"/>
                  </a:ext>
                </a:extLst>
              </a:tr>
              <a:tr h="502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i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i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023665"/>
                  </a:ext>
                </a:extLst>
              </a:tr>
              <a:tr h="502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i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i="1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568966"/>
                  </a:ext>
                </a:extLst>
              </a:tr>
              <a:tr h="502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i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i="1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132626"/>
                  </a:ext>
                </a:extLst>
              </a:tr>
              <a:tr h="502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i="1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400" b="1" i="1" dirty="0">
                          <a:solidFill>
                            <a:srgbClr val="002060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934375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49343" y="1649230"/>
            <a:ext cx="2310954" cy="14373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61700" y="5805264"/>
            <a:ext cx="882551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80453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92719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88970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1236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3502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09753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22019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26989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23240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35506" y="580526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008" y="1196763"/>
            <a:ext cx="9273470" cy="163121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Користуючись поданим у таблиці списком команд, </a:t>
            </a:r>
            <a:r>
              <a:rPr lang="uk-UA" sz="2500" b="1" i="1" kern="0" dirty="0" err="1">
                <a:solidFill>
                  <a:srgbClr val="FFFFFF"/>
                </a:solidFill>
              </a:rPr>
              <a:t>обери</a:t>
            </a:r>
            <a:r>
              <a:rPr lang="uk-UA" sz="2500" b="1" i="1" kern="0" dirty="0">
                <a:solidFill>
                  <a:srgbClr val="FFFFFF"/>
                </a:solidFill>
              </a:rPr>
              <a:t> та </a:t>
            </a:r>
            <a:r>
              <a:rPr lang="uk-UA" sz="2500" b="1" i="1" kern="0" dirty="0" err="1">
                <a:solidFill>
                  <a:srgbClr val="FFFFFF"/>
                </a:solidFill>
              </a:rPr>
              <a:t>запиши</a:t>
            </a:r>
            <a:r>
              <a:rPr lang="uk-UA" sz="2500" b="1" i="1" kern="0" dirty="0">
                <a:solidFill>
                  <a:srgbClr val="FFFFFF"/>
                </a:solidFill>
              </a:rPr>
              <a:t> в необхідному порядку номери тих команд, які складуть алгоритм побудови зірки, зображеної на малюнку.</a:t>
            </a:r>
          </a:p>
        </p:txBody>
      </p:sp>
    </p:spTree>
    <p:extLst>
      <p:ext uri="{BB962C8B-B14F-4D97-AF65-F5344CB8AC3E}">
        <p14:creationId xmlns:p14="http://schemas.microsoft.com/office/powerpoint/2010/main" val="20276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130300</TotalTime>
  <Words>491</Words>
  <Application>Microsoft Office PowerPoint</Application>
  <PresentationFormat>Широкий екран</PresentationFormat>
  <Paragraphs>167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Verdana</vt:lpstr>
      <vt:lpstr>Wingdings</vt:lpstr>
      <vt:lpstr>Тема Office</vt:lpstr>
      <vt:lpstr>Складання та виконання лінійних алгоритмів. Практична робота 4</vt:lpstr>
      <vt:lpstr>Середовище складання та виконання програм Scratch</vt:lpstr>
      <vt:lpstr>Вікно Scratch 2 </vt:lpstr>
      <vt:lpstr>Реалізація лінійних алгоритмів</vt:lpstr>
      <vt:lpstr>Як створюють лінійні алгоритми в середовищі Скретч?</vt:lpstr>
      <vt:lpstr>Як створюють лінійні алгоритми в середовищі Скретч?</vt:lpstr>
      <vt:lpstr>Розгадайте кросворд</vt:lpstr>
      <vt:lpstr>Розгадайте ребус</vt:lpstr>
      <vt:lpstr>Запитання та завдання</vt:lpstr>
      <vt:lpstr>Домашнє завдання</vt:lpstr>
      <vt:lpstr>Практична робота 4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Lenovo</cp:lastModifiedBy>
  <cp:revision>277</cp:revision>
  <dcterms:created xsi:type="dcterms:W3CDTF">2016-06-06T19:48:43Z</dcterms:created>
  <dcterms:modified xsi:type="dcterms:W3CDTF">2019-03-12T09:45:08Z</dcterms:modified>
</cp:coreProperties>
</file>