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sldIdLst>
    <p:sldId id="280" r:id="rId2"/>
    <p:sldId id="282" r:id="rId3"/>
    <p:sldId id="290" r:id="rId4"/>
    <p:sldId id="292" r:id="rId5"/>
    <p:sldId id="298" r:id="rId6"/>
    <p:sldId id="293" r:id="rId7"/>
    <p:sldId id="295" r:id="rId8"/>
    <p:sldId id="260" r:id="rId9"/>
    <p:sldId id="294" r:id="rId10"/>
    <p:sldId id="278" r:id="rId11"/>
    <p:sldId id="299" r:id="rId12"/>
    <p:sldId id="300" r:id="rId13"/>
    <p:sldId id="301" r:id="rId14"/>
    <p:sldId id="283" r:id="rId15"/>
    <p:sldId id="284" r:id="rId16"/>
    <p:sldId id="285" r:id="rId17"/>
    <p:sldId id="289" r:id="rId18"/>
    <p:sldId id="297" r:id="rId19"/>
    <p:sldId id="296" r:id="rId20"/>
    <p:sldId id="286" r:id="rId21"/>
    <p:sldId id="28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97" autoAdjust="0"/>
    <p:restoredTop sz="94638" autoAdjust="0"/>
  </p:normalViewPr>
  <p:slideViewPr>
    <p:cSldViewPr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D5DA5-4EB6-45E4-A598-BAAB6BBC3770}" type="datetimeFigureOut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6A685-9E20-4A56-B08E-168BCEC75B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75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EA447-0B11-4B50-B3F2-A146D7B41624}" type="datetimeFigureOut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6E767-7099-4E94-82BB-758F34E093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14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EA447-0B11-4B50-B3F2-A146D7B41624}" type="datetimeFigureOut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6E767-7099-4E94-82BB-758F34E093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674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EA447-0B11-4B50-B3F2-A146D7B41624}" type="datetimeFigureOut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6E767-7099-4E94-82BB-758F34E093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1168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EA447-0B11-4B50-B3F2-A146D7B41624}" type="datetimeFigureOut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6E767-7099-4E94-82BB-758F34E093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50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EA447-0B11-4B50-B3F2-A146D7B41624}" type="datetimeFigureOut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6E767-7099-4E94-82BB-758F34E093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061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EA447-0B11-4B50-B3F2-A146D7B41624}" type="datetimeFigureOut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6E767-7099-4E94-82BB-758F34E093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271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44D5F-6CB9-4FE6-92CB-066C1911362F}" type="datetimeFigureOut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3F06A-9788-4652-91B1-25AF71BE46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148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967555-A9C8-4011-8385-92E538EFBF31}" type="datetimeFigureOut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8C0D3-35A1-4749-A16C-9F3765F11C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39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19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1FA084-C2E1-4E6D-852A-534454BD2E22}" type="datetimeFigureOut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2B940-2837-41A9-9055-804F71A320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29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C2068E-7235-41BF-BCEE-4D3CCFAD8D9E}" type="datetimeFigureOut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31F0C-0D36-45AF-BE3E-C26914F784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85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6A5629-C70E-4165-8034-0D0DBE0421C7}" type="datetimeFigureOut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E7374-DEBF-4B5C-B64C-A7DDBE340D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60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664F78-4173-415E-AF45-4FBB1D61FDA6}" type="datetimeFigureOut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497FA-DC01-482D-BBFB-A72D24B92D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20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1FB28F-C472-4F0D-B6C6-1E82E69D8CB5}" type="datetimeFigureOut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AB1E70-E950-4209-AD1B-6D29CC7AED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90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F7ECE2-CD8A-42B7-A224-F1034A9ACA0B}" type="datetimeFigureOut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07459-F4DC-4182-A8D2-BBEB1854EA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879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82A9EC-BFDB-4F07-AA00-DD8A08C76B34}" type="datetimeFigureOut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1CE28-1058-45EA-BE2A-58546A0218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41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B3A9F-F648-4551-B91F-23FE3004A750}" type="datetimeFigureOut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3F6C7-0618-45CF-A7C8-95C88B0CAB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77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7FEA447-0B11-4B50-B3F2-A146D7B41624}" type="datetimeFigureOut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646E767-7099-4E94-82BB-758F34E093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3654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../Downloads/&#1091;&#1082;&#1088;&#1083;&#1110;&#1090;%208%20&#1082;&#1083;&#1072;&#1089;/'&#1044;&#1086;&#1088;&#1086;&#1075;&#1086;&#1102;%20&#1094;&#1110;&#1085;&#1086;&#1102;'.mp4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A%D0%BE%D1%86%D1%8E%D0%B1%D0%B8%D0%BD%D1%81%D1%8C%D0%BA%D0%B8%D0%B9_%D0%AE%D1%80%D1%96%D0%B9_%D0%9C%D0%B8%D1%85%D0%B0%D0%B9%D0%BB%D0%BE%D0%B2%D0%B8%D1%87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uk.wikipedia.org/w/index.php?title=%D0%9A%D0%BE%D1%86%D1%8E%D0%B1%D0%B8%D0%BD%D1%81%D1%8C%D0%BA%D0%B8%D0%B9_%D0%A0%D0%BE%D0%BC%D0%B0%D0%BD_%D0%9C%D0%B8%D1%85%D0%B0%D0%B9%D0%BB%D0%BE%D0%B2%D0%B8%D1%87&amp;action=edit&amp;redlink=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2%D1%96%D1%80%D0%B0_%D0%A3%D1%81%D1%82%D0%B8%D0%BC%D1%96%D0%B2%D0%BD%D0%B0_%D0%94%D0%B5%D0%B9%D1%88%D0%B0" TargetMode="External"/><Relationship Id="rId5" Type="http://schemas.openxmlformats.org/officeDocument/2006/relationships/hyperlink" Target="https://uk.wikipedia.org/wiki/%D0%9A%D0%BE%D1%86%D1%8E%D0%B1%D0%B8%D0%BD%D1%81%D1%8C%D0%BA%D0%B0_%D0%86%D1%80%D0%B8%D0%BD%D0%B0_%D0%9C%D0%B8%D1%85%D0%B0%D0%B9%D0%BB%D1%96%D0%B2%D0%BD%D0%B0" TargetMode="External"/><Relationship Id="rId4" Type="http://schemas.openxmlformats.org/officeDocument/2006/relationships/image" Target="../media/image8.jpeg"/><Relationship Id="rId9" Type="http://schemas.openxmlformats.org/officeDocument/2006/relationships/hyperlink" Target="https://uk.wikipedia.org/w/index.php?title=%D0%9A%D0%BE%D1%86%D1%8E%D0%B1%D0%B8%D0%BD%D1%81%D1%8C%D0%BA%D0%B0_%D0%9E%D0%BA%D1%81%D0%B0%D0%BD%D0%B0_%D0%9C%D0%B8%D1%85%D0%B0%D0%B9%D0%BB%D1%96%D0%B2%D0%BD%D0%B0&amp;action=edit&amp;redlink=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113235" y="1371600"/>
            <a:ext cx="7593806" cy="1513285"/>
          </a:xfrm>
        </p:spPr>
        <p:txBody>
          <a:bodyPr>
            <a:normAutofit fontScale="90000"/>
          </a:bodyPr>
          <a:lstStyle/>
          <a:p>
            <a:r>
              <a:rPr lang="uk-UA" sz="4950" b="1" dirty="0"/>
              <a:t/>
            </a:r>
            <a:br>
              <a:rPr lang="uk-UA" sz="4950" b="1" dirty="0"/>
            </a:br>
            <a:r>
              <a:rPr lang="uk-UA" sz="4950" b="1" dirty="0"/>
              <a:t/>
            </a:r>
            <a:br>
              <a:rPr lang="uk-UA" sz="4950" b="1" dirty="0"/>
            </a:br>
            <a:r>
              <a:rPr lang="uk-UA" sz="4950" b="1" dirty="0"/>
              <a:t/>
            </a:r>
            <a:br>
              <a:rPr lang="uk-UA" sz="4950" b="1" dirty="0"/>
            </a:br>
            <a:r>
              <a:rPr lang="uk-UA" sz="4050" b="1" dirty="0" smtClean="0">
                <a:solidFill>
                  <a:srgbClr val="FF0000"/>
                </a:solidFill>
              </a:rPr>
              <a:t>Тема. </a:t>
            </a:r>
            <a:r>
              <a:rPr lang="ru-RU" sz="4050" b="1" dirty="0">
                <a:solidFill>
                  <a:schemeClr val="accent1">
                    <a:lumMod val="75000"/>
                  </a:schemeClr>
                </a:solidFill>
              </a:rPr>
              <a:t>М. </a:t>
            </a:r>
            <a:r>
              <a:rPr lang="ru-RU" sz="4050" b="1" dirty="0" err="1">
                <a:solidFill>
                  <a:schemeClr val="accent1">
                    <a:lumMod val="75000"/>
                  </a:schemeClr>
                </a:solidFill>
              </a:rPr>
              <a:t>Коцюбинський</a:t>
            </a:r>
            <a:r>
              <a:rPr lang="ru-RU" sz="405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uk-UA" sz="4050" b="1" dirty="0">
                <a:solidFill>
                  <a:schemeClr val="accent1">
                    <a:lumMod val="75000"/>
                  </a:schemeClr>
                </a:solidFill>
              </a:rPr>
              <a:t>Коротко про письменника. </a:t>
            </a:r>
            <a:r>
              <a:rPr lang="ru-RU" sz="4050" b="1" dirty="0">
                <a:solidFill>
                  <a:schemeClr val="accent1">
                    <a:lumMod val="75000"/>
                  </a:schemeClr>
                </a:solidFill>
              </a:rPr>
              <a:t>«Дорогою </a:t>
            </a:r>
            <a:r>
              <a:rPr lang="ru-RU" sz="4050" b="1" dirty="0" err="1">
                <a:solidFill>
                  <a:schemeClr val="accent1">
                    <a:lumMod val="75000"/>
                  </a:schemeClr>
                </a:solidFill>
              </a:rPr>
              <a:t>ціною</a:t>
            </a:r>
            <a:r>
              <a:rPr lang="ru-RU" sz="4050" b="1" dirty="0">
                <a:solidFill>
                  <a:schemeClr val="accent1">
                    <a:lumMod val="75000"/>
                  </a:schemeClr>
                </a:solidFill>
              </a:rPr>
              <a:t>». </a:t>
            </a:r>
            <a:r>
              <a:rPr lang="ru-RU" sz="4050" b="1" dirty="0" err="1">
                <a:solidFill>
                  <a:schemeClr val="accent1">
                    <a:lumMod val="75000"/>
                  </a:schemeClr>
                </a:solidFill>
              </a:rPr>
              <a:t>Пригодницький</a:t>
            </a:r>
            <a:r>
              <a:rPr lang="ru-RU" sz="405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4050" b="1" dirty="0" err="1">
                <a:solidFill>
                  <a:schemeClr val="accent1">
                    <a:lumMod val="75000"/>
                  </a:schemeClr>
                </a:solidFill>
              </a:rPr>
              <a:t>романтичний</a:t>
            </a:r>
            <a:r>
              <a:rPr lang="ru-RU" sz="4050" b="1" dirty="0">
                <a:solidFill>
                  <a:schemeClr val="accent1">
                    <a:lumMod val="75000"/>
                  </a:schemeClr>
                </a:solidFill>
              </a:rPr>
              <a:t> сюжет </a:t>
            </a:r>
            <a:r>
              <a:rPr lang="ru-RU" sz="4050" b="1" dirty="0" err="1">
                <a:solidFill>
                  <a:schemeClr val="accent1">
                    <a:lumMod val="75000"/>
                  </a:schemeClr>
                </a:solidFill>
              </a:rPr>
              <a:t>повісті</a:t>
            </a:r>
            <a:endParaRPr lang="ru-RU" sz="405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4353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/>
          <p:cNvSpPr txBox="1">
            <a:spLocks noChangeArrowheads="1"/>
          </p:cNvSpPr>
          <p:nvPr/>
        </p:nvSpPr>
        <p:spPr bwMode="auto">
          <a:xfrm>
            <a:off x="428625" y="142875"/>
            <a:ext cx="492918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Помер письменник 25 квітня в Чернігові.  Останніми словами вмираючого були : “Я жити хочу!” Було тоді Михайлові Михайловичу лише 48 років. Похований на </a:t>
            </a:r>
            <a:r>
              <a:rPr lang="uk-UA" sz="28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Болдиній</a:t>
            </a: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горі в гаю Троїцького монастиря.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uk-UA" sz="2800" dirty="0">
              <a:latin typeface="Monotype Corsiva" pitchFamily="66" charset="0"/>
            </a:endParaRPr>
          </a:p>
        </p:txBody>
      </p:sp>
      <p:pic>
        <p:nvPicPr>
          <p:cNvPr id="31746" name="Рисунок 2" descr="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857250"/>
            <a:ext cx="321468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3" descr="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500438"/>
            <a:ext cx="50006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052736"/>
            <a:ext cx="5760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4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«Незакінчене речення»</a:t>
            </a:r>
            <a:endParaRPr lang="uk-UA" sz="40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988840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36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3600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uk-UA" sz="36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зразком</a:t>
            </a:r>
            <a:r>
              <a:rPr lang="uk-UA" sz="36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«Я дізнався, що...» </a:t>
            </a:r>
            <a:endParaRPr lang="uk-UA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06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052736"/>
            <a:ext cx="6840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Зображення героїчної боротьби українського народу проти кріпацтва, непереможного прагнення селян-кріпаків до вільного життя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uk-UA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Ідея: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Оспівування волелюбності українського трудового народу, утвердження непримиренності інтересів багатих і бідних, заклик здобувати волю, хоча б і дорогою ціною.</a:t>
            </a:r>
            <a:endParaRPr lang="uk-UA" sz="20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4" descr="978966339542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28106">
            <a:off x="3575588" y="3571735"/>
            <a:ext cx="3262312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1911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620688"/>
            <a:ext cx="5387579" cy="131445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5400" b="1" dirty="0">
                <a:ln>
                  <a:noFill/>
                </a:ln>
                <a:solidFill>
                  <a:srgbClr val="FFFFFF"/>
                </a:solidFill>
              </a:rPr>
              <a:t/>
            </a:r>
            <a:br>
              <a:rPr lang="ru-RU" sz="5400" b="1" dirty="0">
                <a:ln>
                  <a:noFill/>
                </a:ln>
                <a:solidFill>
                  <a:srgbClr val="FFFFFF"/>
                </a:solidFill>
              </a:rPr>
            </a:br>
            <a:r>
              <a:rPr lang="ru-RU" sz="5400" b="1" dirty="0" err="1">
                <a:ln>
                  <a:noFill/>
                </a:ln>
                <a:solidFill>
                  <a:schemeClr val="tx1"/>
                </a:solidFill>
              </a:rPr>
              <a:t>Сюжетні</a:t>
            </a:r>
            <a:r>
              <a:rPr lang="ru-RU" sz="5400" b="1" dirty="0">
                <a:ln>
                  <a:noFill/>
                </a:ln>
                <a:solidFill>
                  <a:schemeClr val="tx1"/>
                </a:solidFill>
              </a:rPr>
              <a:t> </a:t>
            </a:r>
            <a:r>
              <a:rPr lang="ru-RU" sz="5400" b="1" dirty="0" err="1">
                <a:ln>
                  <a:noFill/>
                </a:ln>
                <a:solidFill>
                  <a:schemeClr val="tx1"/>
                </a:solidFill>
              </a:rPr>
              <a:t>лінії</a:t>
            </a:r>
            <a:r>
              <a:rPr lang="ru-RU" sz="5400" dirty="0">
                <a:ln>
                  <a:noFill/>
                </a:ln>
                <a:solidFill>
                  <a:srgbClr val="FFFFFF"/>
                </a:solidFill>
              </a:rPr>
              <a:t/>
            </a:r>
            <a:br>
              <a:rPr lang="ru-RU" sz="5400" dirty="0">
                <a:ln>
                  <a:noFill/>
                </a:ln>
                <a:solidFill>
                  <a:srgbClr val="FFFFFF"/>
                </a:solidFill>
              </a:rPr>
            </a:br>
            <a:endParaRPr lang="ru-RU" sz="5400" dirty="0">
              <a:ln>
                <a:noFill/>
              </a:ln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636912"/>
            <a:ext cx="7394972" cy="31116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3600" b="1" dirty="0" smtClean="0">
                <a:latin typeface="Corbel" pitchFamily="34" charset="0"/>
                <a:ea typeface="Calibri" pitchFamily="34" charset="0"/>
                <a:cs typeface="Calibri" pitchFamily="34" charset="0"/>
              </a:rPr>
              <a:t>- </a:t>
            </a:r>
            <a:r>
              <a:rPr lang="ru-RU" sz="3600" b="1" dirty="0" err="1" smtClean="0">
                <a:solidFill>
                  <a:srgbClr val="D64787"/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відтворення</a:t>
            </a:r>
            <a:r>
              <a:rPr lang="ru-RU" sz="3600" b="1" dirty="0" smtClean="0">
                <a:solidFill>
                  <a:srgbClr val="D64787"/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3600" b="1" dirty="0" err="1" smtClean="0">
                <a:solidFill>
                  <a:srgbClr val="D64787"/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історичної</a:t>
            </a:r>
            <a:r>
              <a:rPr lang="ru-RU" sz="3600" b="1" dirty="0" smtClean="0">
                <a:solidFill>
                  <a:srgbClr val="D64787"/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3600" b="1" dirty="0" err="1" smtClean="0">
                <a:solidFill>
                  <a:srgbClr val="D64787"/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епохи</a:t>
            </a:r>
            <a:r>
              <a:rPr lang="ru-RU" sz="3600" b="1" dirty="0" smtClean="0">
                <a:solidFill>
                  <a:srgbClr val="D64787"/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;</a:t>
            </a:r>
          </a:p>
          <a:p>
            <a:pPr algn="just">
              <a:lnSpc>
                <a:spcPct val="115000"/>
              </a:lnSpc>
            </a:pPr>
            <a:r>
              <a:rPr lang="ru-RU" sz="3600" b="1" dirty="0" smtClean="0">
                <a:latin typeface="Corbel" pitchFamily="34" charset="0"/>
                <a:ea typeface="Calibri" pitchFamily="34" charset="0"/>
                <a:cs typeface="Calibri" pitchFamily="34" charset="0"/>
              </a:rPr>
              <a:t>- </a:t>
            </a:r>
            <a:r>
              <a:rPr lang="ru-RU" sz="3600" b="1" dirty="0" smtClean="0">
                <a:solidFill>
                  <a:srgbClr val="00B0F0"/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 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боротьба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героїв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 за волю і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власне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щастя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;</a:t>
            </a:r>
          </a:p>
          <a:p>
            <a:pPr algn="just"/>
            <a:r>
              <a:rPr lang="ru-RU" sz="3600" b="1" dirty="0" smtClean="0">
                <a:latin typeface="Corbel" pitchFamily="34" charset="0"/>
                <a:ea typeface="Calibri" pitchFamily="34" charset="0"/>
                <a:cs typeface="Calibri" pitchFamily="34" charset="0"/>
              </a:rPr>
              <a:t>- 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щире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почуття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кохання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між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 Остапом і 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Соломією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.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Corbel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040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79513" y="1751410"/>
            <a:ext cx="4248472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uk-UA" sz="3300" b="1" dirty="0">
                <a:solidFill>
                  <a:srgbClr val="FF0000"/>
                </a:solidFill>
                <a:latin typeface="Corbel" pitchFamily="34" charset="0"/>
                <a:cs typeface="Calibri" pitchFamily="34" charset="0"/>
              </a:rPr>
              <a:t>Пригодницький твір</a:t>
            </a:r>
            <a:r>
              <a:rPr lang="uk-UA" sz="3300" dirty="0">
                <a:solidFill>
                  <a:srgbClr val="FF0000"/>
                </a:solidFill>
                <a:latin typeface="Corbel" pitchFamily="34" charset="0"/>
                <a:cs typeface="Calibri" pitchFamily="34" charset="0"/>
              </a:rPr>
              <a:t> </a:t>
            </a:r>
            <a:r>
              <a:rPr lang="uk-UA" sz="3300" dirty="0">
                <a:solidFill>
                  <a:srgbClr val="002060"/>
                </a:solidFill>
                <a:latin typeface="Corbel" pitchFamily="34" charset="0"/>
                <a:cs typeface="Calibri" pitchFamily="34" charset="0"/>
              </a:rPr>
              <a:t>- </a:t>
            </a:r>
            <a:r>
              <a:rPr lang="ru-RU" sz="3300" dirty="0" err="1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cs typeface="Calibri" pitchFamily="34" charset="0"/>
              </a:rPr>
              <a:t>твір</a:t>
            </a:r>
            <a:r>
              <a:rPr lang="ru-RU" sz="3300" dirty="0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cs typeface="Calibri" pitchFamily="34" charset="0"/>
              </a:rPr>
              <a:t> </a:t>
            </a:r>
            <a:r>
              <a:rPr lang="ru-RU" sz="3300" dirty="0" err="1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cs typeface="Calibri" pitchFamily="34" charset="0"/>
              </a:rPr>
              <a:t>із</a:t>
            </a:r>
            <a:r>
              <a:rPr lang="ru-RU" sz="3300" dirty="0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cs typeface="Calibri" pitchFamily="34" charset="0"/>
              </a:rPr>
              <a:t> </a:t>
            </a:r>
            <a:r>
              <a:rPr lang="ru-RU" sz="3300" dirty="0" err="1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cs typeface="Calibri" pitchFamily="34" charset="0"/>
              </a:rPr>
              <a:t>захоплюючим</a:t>
            </a:r>
            <a:r>
              <a:rPr lang="ru-RU" sz="3300" dirty="0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cs typeface="Calibri" pitchFamily="34" charset="0"/>
              </a:rPr>
              <a:t> сюжетом про </a:t>
            </a:r>
            <a:r>
              <a:rPr lang="ru-RU" sz="3300" dirty="0" err="1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cs typeface="Calibri" pitchFamily="34" charset="0"/>
              </a:rPr>
              <a:t>складні</a:t>
            </a:r>
            <a:r>
              <a:rPr lang="ru-RU" sz="3300" dirty="0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cs typeface="Calibri" pitchFamily="34" charset="0"/>
              </a:rPr>
              <a:t> </a:t>
            </a:r>
            <a:r>
              <a:rPr lang="ru-RU" sz="3300" dirty="0" err="1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cs typeface="Calibri" pitchFamily="34" charset="0"/>
              </a:rPr>
              <a:t>випробування</a:t>
            </a:r>
            <a:r>
              <a:rPr lang="ru-RU" sz="3300" dirty="0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cs typeface="Calibri" pitchFamily="34" charset="0"/>
              </a:rPr>
              <a:t>, через </a:t>
            </a:r>
            <a:r>
              <a:rPr lang="ru-RU" sz="3300" dirty="0" err="1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cs typeface="Calibri" pitchFamily="34" charset="0"/>
              </a:rPr>
              <a:t>які</a:t>
            </a:r>
            <a:r>
              <a:rPr lang="ru-RU" sz="3300" dirty="0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cs typeface="Calibri" pitchFamily="34" charset="0"/>
              </a:rPr>
              <a:t> </a:t>
            </a:r>
            <a:r>
              <a:rPr lang="ru-RU" sz="3300" dirty="0" err="1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cs typeface="Calibri" pitchFamily="34" charset="0"/>
              </a:rPr>
              <a:t>проходять</a:t>
            </a:r>
            <a:r>
              <a:rPr lang="ru-RU" sz="3300" dirty="0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cs typeface="Calibri" pitchFamily="34" charset="0"/>
              </a:rPr>
              <a:t> </a:t>
            </a:r>
            <a:r>
              <a:rPr lang="ru-RU" sz="3300" dirty="0" err="1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cs typeface="Calibri" pitchFamily="34" charset="0"/>
              </a:rPr>
              <a:t>герої</a:t>
            </a:r>
            <a:r>
              <a:rPr lang="ru-RU" sz="3300" dirty="0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cs typeface="Calibri" pitchFamily="34" charset="0"/>
              </a:rPr>
              <a:t>. </a:t>
            </a:r>
            <a:endParaRPr lang="ru-RU" sz="3300" dirty="0">
              <a:solidFill>
                <a:schemeClr val="accent1">
                  <a:lumMod val="75000"/>
                </a:schemeClr>
              </a:solidFill>
              <a:latin typeface="Corbel" pitchFamily="34" charset="0"/>
            </a:endParaRPr>
          </a:p>
        </p:txBody>
      </p:sp>
      <p:pic>
        <p:nvPicPr>
          <p:cNvPr id="3" name="Picture 8" descr="http://www.ukrlitzno.com.ua/wp-content/uploads/2012/11/%D0%9C%D0%B8%D1%85%D0%B0%D0%B9%D0%BB%D0%BE-%D0%9A%D0%BE%D1%86%D1%8E%D0%B1%D0%B8%D0%BD%D1%81%D1%8C%D0%BA%D0%B8%D0%B9-%D0%94%D0%BE%D1%80%D0%BE%D0%B3%D0%BE%D1%8E-%D1%86%D1%96%D0%BD%D0%BE%D1%8E-%D1%81%D0%BA%D0%BE%D1%80%D0%BE%D1%87%D0%B5%D0%BD%D0%BE-3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 l="10413" r="9766"/>
          <a:stretch>
            <a:fillRect/>
          </a:stretch>
        </p:blipFill>
        <p:spPr bwMode="auto">
          <a:xfrm>
            <a:off x="5004048" y="692696"/>
            <a:ext cx="3684587" cy="5502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93003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1"/>
          <p:cNvSpPr>
            <a:spLocks noChangeArrowheads="1"/>
          </p:cNvSpPr>
          <p:nvPr/>
        </p:nvSpPr>
        <p:spPr bwMode="auto">
          <a:xfrm>
            <a:off x="2256235" y="1123950"/>
            <a:ext cx="62353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Corbel" pitchFamily="34" charset="0"/>
                <a:cs typeface="Calibri" pitchFamily="34" charset="0"/>
              </a:rPr>
              <a:t>Риси пригодницького сюжету в повісті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orbe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2526" y="1950244"/>
            <a:ext cx="7842647" cy="33891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uk-UA" b="1" dirty="0">
                <a:solidFill>
                  <a:schemeClr val="bg1"/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Невелика експозиція, у якій окреслюється історична атмосфера часу.</a:t>
            </a:r>
            <a:endParaRPr lang="ru-RU" b="1" dirty="0">
              <a:solidFill>
                <a:schemeClr val="bg1"/>
              </a:solidFill>
              <a:latin typeface="Corbel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uk-UA" b="1" dirty="0">
                <a:solidFill>
                  <a:srgbClr val="FF0000"/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Динамічність розгортання подій.</a:t>
            </a:r>
            <a:endParaRPr lang="ru-RU" b="1" dirty="0">
              <a:solidFill>
                <a:srgbClr val="FF0000"/>
              </a:solidFill>
              <a:latin typeface="Corbel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uk-UA" b="1" dirty="0">
                <a:solidFill>
                  <a:srgbClr val="3F6623"/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Велика кількість пригод, несподіваних поворотів сюжету.</a:t>
            </a:r>
            <a:endParaRPr lang="ru-RU" b="1" dirty="0">
              <a:solidFill>
                <a:srgbClr val="3F6623"/>
              </a:solidFill>
              <a:latin typeface="Corbel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uk-UA" b="1" dirty="0">
                <a:solidFill>
                  <a:srgbClr val="373737"/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Прийом переодягання (Соломія переодягається в парубка).</a:t>
            </a:r>
            <a:endParaRPr lang="ru-RU" b="1" dirty="0">
              <a:solidFill>
                <a:srgbClr val="373737"/>
              </a:solidFill>
              <a:latin typeface="Corbel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uk-UA" b="1" dirty="0">
                <a:solidFill>
                  <a:srgbClr val="C00000"/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Пригоди й несподіванки під час подорожі: переховування біля переправи через Дунай, у плавнях, зустріч пораненого Остапа з вовком, екзотична сім’я циган.</a:t>
            </a:r>
            <a:endParaRPr lang="ru-RU" b="1" dirty="0">
              <a:solidFill>
                <a:srgbClr val="C00000"/>
              </a:solidFill>
              <a:latin typeface="Corbel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r>
              <a:rPr lang="uk-UA" b="1" dirty="0">
                <a:solidFill>
                  <a:schemeClr val="bg1"/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Несподівана кінцівка: загибель Соломії й виживання Остапа, незважаючи на поранення та пізніші випробування, про що дізнаємося з </a:t>
            </a:r>
            <a:r>
              <a:rPr lang="uk-UA" b="1" dirty="0" err="1">
                <a:solidFill>
                  <a:schemeClr val="bg1"/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епілогу</a:t>
            </a:r>
            <a:r>
              <a:rPr lang="uk-UA" b="1" dirty="0">
                <a:solidFill>
                  <a:schemeClr val="bg1"/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.</a:t>
            </a:r>
            <a:endParaRPr lang="ru-RU" b="1" dirty="0">
              <a:solidFill>
                <a:schemeClr val="bg1"/>
              </a:solidFill>
              <a:latin typeface="Corbel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24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8452" y="1124744"/>
            <a:ext cx="643056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dirty="0">
                <a:solidFill>
                  <a:srgbClr val="541B89"/>
                </a:solidFill>
                <a:latin typeface="Corbel" pitchFamily="34" charset="0"/>
                <a:cs typeface="Calibri" pitchFamily="34" charset="0"/>
              </a:rPr>
              <a:t>Риси романтичного (психологічного) сюжету</a:t>
            </a:r>
            <a:endParaRPr lang="ru-RU" sz="2400" dirty="0">
              <a:solidFill>
                <a:srgbClr val="541B89"/>
              </a:solidFill>
              <a:latin typeface="Corbe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4963" y="2146697"/>
            <a:ext cx="7017544" cy="29046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uk-UA" sz="2100" b="1" dirty="0">
                <a:solidFill>
                  <a:srgbClr val="FF0000"/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Боротьба за своє кохання — основний мотив поведінки Соломії.</a:t>
            </a:r>
            <a:endParaRPr lang="ru-RU" sz="2100" b="1" dirty="0">
              <a:solidFill>
                <a:srgbClr val="FF0000"/>
              </a:solidFill>
              <a:latin typeface="Corbel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uk-UA" sz="2100" b="1" dirty="0">
                <a:solidFill>
                  <a:schemeClr val="accent4">
                    <a:lumMod val="50000"/>
                  </a:schemeClr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Жіночність і мужність, винахідливість і рішучість головної героїні.</a:t>
            </a:r>
            <a:endParaRPr lang="ru-RU" sz="2100" b="1" dirty="0">
              <a:solidFill>
                <a:schemeClr val="accent4">
                  <a:lumMod val="50000"/>
                </a:schemeClr>
              </a:solidFill>
              <a:latin typeface="Corbel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uk-UA" sz="2100" b="1" dirty="0">
                <a:solidFill>
                  <a:srgbClr val="002060"/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Пейзаж як засіб відтворення переживань героїв.</a:t>
            </a:r>
            <a:endParaRPr lang="ru-RU" sz="2100" b="1" dirty="0">
              <a:solidFill>
                <a:srgbClr val="002060"/>
              </a:solidFill>
              <a:latin typeface="Corbel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r>
              <a:rPr lang="uk-UA" sz="2100" b="1" dirty="0">
                <a:solidFill>
                  <a:srgbClr val="141516"/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Зображення внутрішнього стану під час </a:t>
            </a:r>
            <a:r>
              <a:rPr lang="uk-UA" sz="2100" b="1" dirty="0" err="1">
                <a:solidFill>
                  <a:srgbClr val="141516"/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двобою</a:t>
            </a:r>
            <a:r>
              <a:rPr lang="uk-UA" sz="2100" b="1" dirty="0">
                <a:solidFill>
                  <a:srgbClr val="141516"/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 Остапа з </a:t>
            </a:r>
            <a:r>
              <a:rPr lang="uk-UA" sz="2100" b="1" dirty="0" smtClean="0">
                <a:solidFill>
                  <a:srgbClr val="141516"/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вовком.</a:t>
            </a:r>
            <a:endParaRPr lang="ru-RU" sz="2100" b="1" dirty="0">
              <a:solidFill>
                <a:srgbClr val="141516"/>
              </a:solidFill>
              <a:latin typeface="Corbel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126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"/>
          <p:cNvSpPr>
            <a:spLocks noChangeArrowheads="1"/>
          </p:cNvSpPr>
          <p:nvPr/>
        </p:nvSpPr>
        <p:spPr bwMode="auto">
          <a:xfrm>
            <a:off x="179512" y="1709018"/>
            <a:ext cx="4692055" cy="352018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Віл</a:t>
            </a:r>
            <a:endParaRPr lang="uk-UA" altLang="uk-UA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Свійська тварина</a:t>
            </a:r>
            <a:endParaRPr kumimoji="0" lang="uk-UA" altLang="uk-UA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Покірна,</a:t>
            </a:r>
            <a:endParaRPr kumimoji="0" lang="uk-UA" altLang="uk-UA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невимоглива,</a:t>
            </a:r>
            <a:endParaRPr kumimoji="0" lang="uk-UA" altLang="uk-UA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невибаглива</a:t>
            </a:r>
            <a:endParaRPr kumimoji="0" lang="uk-UA" altLang="uk-UA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3339278" y="1709018"/>
            <a:ext cx="5328592" cy="352018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sng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Тур</a:t>
            </a:r>
            <a:endParaRPr kumimoji="0" lang="uk-UA" altLang="uk-UA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Дика тварина</a:t>
            </a:r>
            <a:endParaRPr kumimoji="0" lang="uk-UA" altLang="uk-UA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 терпить</a:t>
            </a:r>
            <a:endParaRPr kumimoji="0" lang="uk-UA" altLang="uk-UA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неволі, непокірний</a:t>
            </a:r>
            <a:endParaRPr kumimoji="0" lang="uk-UA" altLang="uk-UA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7704" y="955576"/>
            <a:ext cx="597666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907704" y="14127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12106" y="2852936"/>
            <a:ext cx="1835958" cy="1524000"/>
          </a:xfrm>
        </p:spPr>
        <p:txBody>
          <a:bodyPr>
            <a:normAutofit/>
          </a:bodyPr>
          <a:lstStyle/>
          <a:p>
            <a:r>
              <a:rPr lang="uk-UA" sz="2800" b="1" u="sng" dirty="0">
                <a:solidFill>
                  <a:schemeClr val="accent6">
                    <a:lumMod val="50000"/>
                  </a:schemeClr>
                </a:solidFill>
              </a:rPr>
              <a:t>Великі,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sz="2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2800" b="1" u="sng" dirty="0">
                <a:solidFill>
                  <a:schemeClr val="accent6">
                    <a:lumMod val="50000"/>
                  </a:schemeClr>
                </a:solidFill>
              </a:rPr>
              <a:t>сильні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659335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Діаграма Венна</a:t>
            </a:r>
            <a:endParaRPr lang="uk-UA" sz="3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1871" y="5584805"/>
            <a:ext cx="5910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chemeClr val="bg1"/>
                </a:solidFill>
              </a:rPr>
              <a:t>Письменник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щодо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уярмленого</a:t>
            </a:r>
            <a:r>
              <a:rPr lang="ru-RU" b="1" dirty="0">
                <a:solidFill>
                  <a:schemeClr val="bg1"/>
                </a:solidFill>
              </a:rPr>
              <a:t> народу </a:t>
            </a:r>
            <a:r>
              <a:rPr lang="ru-RU" b="1" dirty="0" err="1">
                <a:solidFill>
                  <a:schemeClr val="bg1"/>
                </a:solidFill>
              </a:rPr>
              <a:t>використовує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заперечне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порівняння</a:t>
            </a:r>
            <a:r>
              <a:rPr lang="ru-RU" b="1" dirty="0">
                <a:solidFill>
                  <a:schemeClr val="bg1"/>
                </a:solidFill>
              </a:rPr>
              <a:t> вола і тура. 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51286" y="5589240"/>
            <a:ext cx="5910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chemeClr val="bg1"/>
                </a:solidFill>
              </a:rPr>
              <a:t>Письменник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щодо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уярмленого</a:t>
            </a:r>
            <a:r>
              <a:rPr lang="ru-RU" b="1" dirty="0">
                <a:solidFill>
                  <a:schemeClr val="bg1"/>
                </a:solidFill>
              </a:rPr>
              <a:t> народу </a:t>
            </a:r>
            <a:r>
              <a:rPr lang="ru-RU" b="1" dirty="0" err="1">
                <a:solidFill>
                  <a:schemeClr val="bg1"/>
                </a:solidFill>
              </a:rPr>
              <a:t>використовує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заперечне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порівняння</a:t>
            </a:r>
            <a:r>
              <a:rPr lang="ru-RU" b="1" dirty="0">
                <a:solidFill>
                  <a:schemeClr val="bg1"/>
                </a:solidFill>
              </a:rPr>
              <a:t> вола і тура. </a:t>
            </a:r>
            <a:endParaRPr lang="uk-U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9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1253" y="5085184"/>
            <a:ext cx="6554867" cy="1524000"/>
          </a:xfrm>
        </p:spPr>
        <p:txBody>
          <a:bodyPr/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Робота в групах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33400"/>
            <a:ext cx="3080048" cy="308004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" y="1289322"/>
            <a:ext cx="3011215" cy="3011215"/>
          </a:xfrm>
        </p:spPr>
      </p:pic>
      <p:sp>
        <p:nvSpPr>
          <p:cNvPr id="12" name="Прямоугольник 11"/>
          <p:cNvSpPr/>
          <p:nvPr/>
        </p:nvSpPr>
        <p:spPr>
          <a:xfrm>
            <a:off x="755576" y="608041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І група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79976" y="3994847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ІІ група</a:t>
            </a:r>
            <a:endParaRPr lang="uk-U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64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8636457" cy="56230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27784" y="476672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«Воля – це...» </a:t>
            </a:r>
            <a:endParaRPr lang="uk-U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4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260648"/>
            <a:ext cx="7513638" cy="1938337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bg2">
                  <a:shade val="96000"/>
                  <a:hueMod val="88000"/>
                  <a:satMod val="220000"/>
                  <a:lumMod val="82000"/>
                </a:schemeClr>
              </a:gs>
            </a:gsLst>
            <a:lin ang="6120000" scaled="1"/>
          </a:gradFill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normAutofit fontScale="90000"/>
          </a:bodyPr>
          <a:lstStyle/>
          <a:p>
            <a:pPr algn="ctr"/>
            <a:r>
              <a:rPr lang="ru-RU" b="1" dirty="0" smtClean="0">
                <a:ln>
                  <a:noFill/>
                </a:ln>
                <a:solidFill>
                  <a:srgbClr val="0070C0"/>
                </a:solidFill>
                <a:cs typeface="Arial" charset="0"/>
              </a:rPr>
              <a:t/>
            </a:r>
            <a:br>
              <a:rPr lang="ru-RU" b="1" dirty="0" smtClean="0">
                <a:ln>
                  <a:noFill/>
                </a:ln>
                <a:solidFill>
                  <a:srgbClr val="0070C0"/>
                </a:solidFill>
                <a:cs typeface="Arial" charset="0"/>
              </a:rPr>
            </a:br>
            <a:r>
              <a:rPr lang="ru-RU" b="1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Подорож</a:t>
            </a:r>
            <a:r>
              <a:rPr lang="ru-RU" b="1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 шляхами </a:t>
            </a:r>
            <a:r>
              <a:rPr lang="ru-RU" b="1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життя</a:t>
            </a:r>
            <a:r>
              <a:rPr lang="ru-RU" b="1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 та </a:t>
            </a:r>
            <a:r>
              <a:rPr lang="ru-RU" b="1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творчості</a:t>
            </a:r>
            <a:r>
              <a:rPr lang="ru-RU" b="1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 </a:t>
            </a:r>
            <a:br>
              <a:rPr lang="ru-RU" b="1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cs typeface="Arial" charset="0"/>
              </a:rPr>
            </a:br>
            <a:r>
              <a:rPr lang="ru-RU" b="1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Михайла</a:t>
            </a:r>
            <a:r>
              <a:rPr lang="ru-RU" b="1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Коцюбинського</a:t>
            </a:r>
            <a:r>
              <a:rPr lang="ru-RU" b="1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/>
            </a:r>
            <a:br>
              <a:rPr lang="ru-RU" b="1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cs typeface="Arial" charset="0"/>
              </a:rPr>
            </a:br>
            <a:endParaRPr lang="ru-RU" b="1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cs typeface="Arial" charset="0"/>
            </a:endParaRPr>
          </a:p>
        </p:txBody>
      </p:sp>
      <p:pic>
        <p:nvPicPr>
          <p:cNvPr id="22532" name="Picture 1" descr="M-kotsjubynskyj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7584" y="2708920"/>
            <a:ext cx="3865563" cy="3816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28269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1829" y="1245394"/>
            <a:ext cx="7543800" cy="28910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3000" b="1" dirty="0" err="1">
                <a:solidFill>
                  <a:srgbClr val="FF0000"/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Домашнє</a:t>
            </a:r>
            <a:r>
              <a:rPr lang="ru-RU" sz="3000" b="1" dirty="0">
                <a:solidFill>
                  <a:srgbClr val="FF0000"/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завдання</a:t>
            </a:r>
            <a:r>
              <a:rPr lang="ru-RU" sz="3000" b="1" dirty="0">
                <a:solidFill>
                  <a:srgbClr val="FF0000"/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:</a:t>
            </a:r>
            <a:r>
              <a:rPr lang="ru-RU" sz="3000" dirty="0">
                <a:solidFill>
                  <a:srgbClr val="FF0000"/>
                </a:solidFill>
                <a:latin typeface="Corbel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r>
              <a:rPr lang="uk-UA" sz="2000" b="1" u="sng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Обов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’</a:t>
            </a:r>
            <a:r>
              <a:rPr lang="uk-UA" sz="2000" b="1" u="sng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язкове</a:t>
            </a:r>
            <a:r>
              <a:rPr lang="uk-UA" sz="2000" b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: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дочитати твір; переказати один епізод, що найбільше вразив; скласти характеристику образів </a:t>
            </a:r>
            <a:endParaRPr lang="uk-UA" sz="200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(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за вибором);</a:t>
            </a:r>
          </a:p>
          <a:p>
            <a:r>
              <a:rPr lang="uk-UA" sz="2000" b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За бажанням: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намалювати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малюнок, яким я уявляю героя (героїню) твору М. 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Коцюбинського</a:t>
            </a:r>
          </a:p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«Дорогою ціною».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latin typeface="Corbel" pitchFamily="34" charset="0"/>
                <a:ea typeface="Calibri" pitchFamily="34" charset="0"/>
                <a:cs typeface="Calibri" pitchFamily="34" charset="0"/>
              </a:rPr>
              <a:t> </a:t>
            </a:r>
            <a:endParaRPr lang="ru-RU" sz="105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Picture 10" descr="BD13656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3640336"/>
            <a:ext cx="2686050" cy="269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4" descr="MC9002375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6242" y="4083844"/>
            <a:ext cx="1639490" cy="180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894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Прямоугольник 1"/>
          <p:cNvSpPr>
            <a:spLocks noChangeArrowheads="1"/>
          </p:cNvSpPr>
          <p:nvPr/>
        </p:nvSpPr>
        <p:spPr bwMode="auto">
          <a:xfrm>
            <a:off x="2771775" y="1432323"/>
            <a:ext cx="521649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altLang="ru-RU" sz="6000" b="1">
                <a:solidFill>
                  <a:srgbClr val="008000"/>
                </a:solidFill>
                <a:latin typeface="Corbel" pitchFamily="34" charset="0"/>
              </a:rPr>
              <a:t>Дякую за урок</a:t>
            </a:r>
            <a:endParaRPr lang="ru-RU" sz="6000">
              <a:latin typeface="Corbel" pitchFamily="34" charset="0"/>
            </a:endParaRPr>
          </a:p>
        </p:txBody>
      </p:sp>
      <p:sp>
        <p:nvSpPr>
          <p:cNvPr id="40962" name="Прямоугольник 2"/>
          <p:cNvSpPr>
            <a:spLocks noChangeArrowheads="1"/>
          </p:cNvSpPr>
          <p:nvPr/>
        </p:nvSpPr>
        <p:spPr bwMode="auto">
          <a:xfrm>
            <a:off x="2771775" y="4726944"/>
            <a:ext cx="4838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7200" b="1" dirty="0">
                <a:solidFill>
                  <a:srgbClr val="FF0000"/>
                </a:solidFill>
                <a:latin typeface="Corbel" pitchFamily="34" charset="0"/>
              </a:rPr>
              <a:t>Молодці!</a:t>
            </a:r>
            <a:endParaRPr lang="ru-RU" altLang="ru-RU" sz="72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pic>
        <p:nvPicPr>
          <p:cNvPr id="40963" name="Picture 4" descr="C:\Documents and Settings\Admin\Мои документы\Мои рисунки\156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872" y="2665810"/>
            <a:ext cx="3168352" cy="213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16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кутник 2"/>
          <p:cNvSpPr>
            <a:spLocks noChangeArrowheads="1"/>
          </p:cNvSpPr>
          <p:nvPr/>
        </p:nvSpPr>
        <p:spPr bwMode="auto">
          <a:xfrm>
            <a:off x="3929063" y="928688"/>
            <a:ext cx="4143375" cy="12001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Народився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М.Коцюбинський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 17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вересня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1864 р. у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Вінниці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у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родині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службовця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028" name="Picture 4" descr="https://upload.wikimedia.org/wikipedia/commons/thumb/8/8a/%D0%91%D0%B0%D1%82%D1%8C%D0%BA%D0%B8_%D0%9A%D0%BE%D1%86%D1%8E%D0%B1%D0%B8%D0%BD%D1%81%D1%8C%D0%BA%D0%BE%D0%B3%D0%BE.png/250px-%D0%91%D0%B0%D1%82%D1%8C%D0%BA%D0%B8_%D0%9A%D0%BE%D1%86%D1%8E%D0%B1%D0%B8%D0%BD%D1%81%D1%8C%D0%BA%D0%BE%D0%B3%D0%B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7" y="928669"/>
            <a:ext cx="2857521" cy="193359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4340" name="Прямокутник 4"/>
          <p:cNvSpPr>
            <a:spLocks noChangeArrowheads="1"/>
          </p:cNvSpPr>
          <p:nvPr/>
        </p:nvSpPr>
        <p:spPr bwMode="auto">
          <a:xfrm>
            <a:off x="1071563" y="2714625"/>
            <a:ext cx="3071812" cy="9239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Коцюбинські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: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Михайло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Матвійович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та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Гликерія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Максимівна</a:t>
            </a:r>
            <a:endParaRPr lang="uk-UA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030" name="Picture 6" descr="https://upload.wikimedia.org/wikipedia/commons/thumb/4/45/Kotsjubynskyj-2-2007-07-31.jpg/250px-Kotsjubynskyj-2-2007-07-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2714620"/>
            <a:ext cx="4598553" cy="330666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4342" name="Прямокутник 6"/>
          <p:cNvSpPr>
            <a:spLocks noChangeArrowheads="1"/>
          </p:cNvSpPr>
          <p:nvPr/>
        </p:nvSpPr>
        <p:spPr bwMode="auto">
          <a:xfrm>
            <a:off x="1000125" y="4398963"/>
            <a:ext cx="2786063" cy="92233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Рідна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садиба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Коцюбинського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у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Вінниці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нині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музей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письменника</a:t>
            </a:r>
            <a:endParaRPr lang="uk-UA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9734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кутник 2"/>
          <p:cNvSpPr>
            <a:spLocks noChangeArrowheads="1"/>
          </p:cNvSpPr>
          <p:nvPr/>
        </p:nvSpPr>
        <p:spPr bwMode="auto">
          <a:xfrm>
            <a:off x="4000500" y="1214438"/>
            <a:ext cx="4143375" cy="13239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Навчався в Барській початковій школі 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(1875 — 1876), </a:t>
            </a:r>
            <a:r>
              <a:rPr lang="uk-UA" sz="2000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Шаргородському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духовному училищі  (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1876 — 1880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).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5363" name="Прямокутник 3"/>
          <p:cNvSpPr>
            <a:spLocks noChangeArrowheads="1"/>
          </p:cNvSpPr>
          <p:nvPr/>
        </p:nvSpPr>
        <p:spPr bwMode="auto">
          <a:xfrm>
            <a:off x="3131840" y="3690879"/>
            <a:ext cx="4868590" cy="163121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Після закінчення </a:t>
            </a:r>
            <a:r>
              <a:rPr lang="uk-UA" sz="20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Шаргородської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семінарії у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1880 р. 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Михайло Коцюбинський  поїхав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до Кам’янця-Подільського, маючи намір навчатися в університеті, але ця мрія не здійснилася через матеріальні 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обставини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.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1506" name="Picture 2" descr="ÐÐ°ÑÑÐ¸Ð½ÐºÐ¸ Ð¿Ð¾ Ð·Ð°Ð¿ÑÐ¾ÑÑ Ð¼Ð¸ÑÐ°Ð¹Ð»Ð¾ ÐºÐ¾ÑÑÐ±Ð¸Ð½ÑÑÐºÐ¸Ð¹ ÐºÐ°ÑÑÐ¸Ð½ÐºÐ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2890" y="1249652"/>
            <a:ext cx="2438978" cy="2536538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510145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3608" y="476672"/>
            <a:ext cx="7335440" cy="638175"/>
          </a:xfrm>
          <a:solidFill>
            <a:schemeClr val="accent3"/>
          </a:solidFill>
        </p:spPr>
        <p:txBody>
          <a:bodyPr anchor="ctr">
            <a:normAutofit/>
          </a:bodyPr>
          <a:lstStyle/>
          <a:p>
            <a:r>
              <a:rPr lang="ru-RU" b="1" dirty="0" err="1" smtClean="0">
                <a:ln>
                  <a:noFill/>
                </a:ln>
                <a:solidFill>
                  <a:srgbClr val="7030A0"/>
                </a:solidFill>
              </a:rPr>
              <a:t>Коцюбинський</a:t>
            </a:r>
            <a:r>
              <a:rPr lang="ru-RU" b="1" dirty="0" smtClean="0">
                <a:ln>
                  <a:noFill/>
                </a:ln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rgbClr val="7030A0"/>
                </a:solidFill>
              </a:rPr>
              <a:t>серед</a:t>
            </a:r>
            <a:r>
              <a:rPr lang="ru-RU" b="1" dirty="0" smtClean="0">
                <a:ln>
                  <a:noFill/>
                </a:ln>
                <a:solidFill>
                  <a:srgbClr val="7030A0"/>
                </a:solidFill>
              </a:rPr>
              <a:t> народу</a:t>
            </a:r>
            <a:endParaRPr lang="ru-RU" dirty="0" smtClean="0">
              <a:ln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1017960" y="1556792"/>
            <a:ext cx="7564040" cy="29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dirty="0">
              <a:latin typeface="Corbel" pitchFamily="34" charset="0"/>
            </a:endParaRPr>
          </a:p>
          <a:p>
            <a:endParaRPr lang="uk-UA" dirty="0">
              <a:latin typeface="Corbel" pitchFamily="34" charset="0"/>
            </a:endParaRPr>
          </a:p>
          <a:p>
            <a:r>
              <a:rPr lang="uk-UA" sz="21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З 16 років </a:t>
            </a:r>
            <a:r>
              <a:rPr lang="ru-RU" sz="21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1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був</a:t>
            </a:r>
            <a:r>
              <a:rPr lang="ru-RU" sz="21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у </a:t>
            </a:r>
            <a:r>
              <a:rPr lang="ru-RU" sz="21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складі</a:t>
            </a:r>
            <a:r>
              <a:rPr lang="ru-RU" sz="21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uk-UA" sz="21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Одеської</a:t>
            </a:r>
            <a:r>
              <a:rPr lang="ru-RU" sz="21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uk-UA" sz="21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філоксерної</a:t>
            </a:r>
            <a:r>
              <a:rPr lang="ru-RU" sz="21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uk-UA" sz="21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комісії</a:t>
            </a:r>
            <a:r>
              <a:rPr lang="ru-RU" sz="21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, яка </a:t>
            </a:r>
            <a:r>
              <a:rPr lang="uk-UA" sz="21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боролася</a:t>
            </a:r>
            <a:r>
              <a:rPr lang="ru-RU" sz="21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1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зі</a:t>
            </a:r>
            <a:r>
              <a:rPr lang="ru-RU" sz="21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uk-UA" sz="21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шкідником</a:t>
            </a:r>
            <a:r>
              <a:rPr lang="ru-RU" sz="21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 винограду — </a:t>
            </a:r>
            <a:r>
              <a:rPr lang="ru-RU" sz="21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філоксерою</a:t>
            </a:r>
            <a:r>
              <a:rPr lang="ru-RU" sz="21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. </a:t>
            </a:r>
            <a:r>
              <a:rPr lang="uk-UA" sz="21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Працює</a:t>
            </a:r>
            <a:r>
              <a:rPr lang="ru-RU" sz="21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 в </a:t>
            </a:r>
            <a:r>
              <a:rPr lang="ru-RU" sz="21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Бесарабії</a:t>
            </a:r>
            <a:r>
              <a:rPr lang="ru-RU" sz="21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і </a:t>
            </a:r>
            <a:r>
              <a:rPr lang="ru-RU" sz="21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Криму</a:t>
            </a:r>
            <a:endParaRPr lang="uk-UA" sz="21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endParaRPr lang="uk-UA" sz="21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vi-VN" sz="2100" b="1" i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Філоксе́ра</a:t>
            </a:r>
            <a:r>
              <a:rPr lang="vi-VN" sz="2100" i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(</a:t>
            </a:r>
            <a:r>
              <a:rPr lang="en-US" sz="2100" i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Daktulosphaira</a:t>
            </a:r>
            <a:r>
              <a:rPr lang="en-US" sz="2100" i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100" i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vitifoliae</a:t>
            </a:r>
            <a:r>
              <a:rPr lang="en-US" sz="2100" i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) — </a:t>
            </a:r>
            <a:r>
              <a:rPr lang="vi-VN" sz="2100" i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коренева попелиця із ряду рівнокрилих, що вражає листя і кореневу систему винограду.</a:t>
            </a:r>
            <a:endParaRPr lang="ru-RU" sz="2100" i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0248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кутник 2"/>
          <p:cNvSpPr>
            <a:spLocks noChangeArrowheads="1"/>
          </p:cNvSpPr>
          <p:nvPr/>
        </p:nvSpPr>
        <p:spPr bwMode="auto">
          <a:xfrm>
            <a:off x="3643313" y="1214438"/>
            <a:ext cx="4572000" cy="13239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У 1885 р.  Михайло увійшов до підпільної “Молодої громади”, за що був притягнутий до судової відповідальності.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6387" name="Прямокутник 3"/>
          <p:cNvSpPr>
            <a:spLocks noChangeArrowheads="1"/>
          </p:cNvSpPr>
          <p:nvPr/>
        </p:nvSpPr>
        <p:spPr bwMode="auto">
          <a:xfrm>
            <a:off x="3500438" y="3071813"/>
            <a:ext cx="4572000" cy="193833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У 1886–1889 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Коцюбинський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дає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приватні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уроки і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продовжує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навчатися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самостійно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а 1891-го,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склавши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іспит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екстерном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при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Вінницькому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реальному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училищі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на народного учителя,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працює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репетитором.</a:t>
            </a:r>
          </a:p>
        </p:txBody>
      </p:sp>
      <p:pic>
        <p:nvPicPr>
          <p:cNvPr id="16388" name="Picture 2" descr="https://upload.wikimedia.org/wikipedia/commons/b/b6/%D0%9C%D0%B8%D1%85%D0%B0%D0%B9%D0%BB%D0%BE_%D0%9A%D0%BE%D1%86%D1%8E%D0%B1%D0%B8%D0%BD%D1%81%D1%8C%D0%BA%D0%B8%D0%B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1357313"/>
            <a:ext cx="242887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72452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кутник 2"/>
          <p:cNvSpPr>
            <a:spLocks noChangeArrowheads="1"/>
          </p:cNvSpPr>
          <p:nvPr/>
        </p:nvSpPr>
        <p:spPr bwMode="auto">
          <a:xfrm>
            <a:off x="1043608" y="928688"/>
            <a:ext cx="7100267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Чернігів зустрів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Віру Устимівну </a:t>
            </a:r>
            <a:r>
              <a:rPr lang="uk-UA" sz="2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Дейшу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яка стала його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дружиною.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s://upload.wikimedia.org/wikipedia/commons/c/c9/%D0%A0%D0%BE%D0%B4%D0%B8%D0%BD%D0%B0_%D0%9A%D0%BE%D1%86%D1%8E%D0%B1%D0%B8%D0%BD%D1%81%D1%8C%D0%BA%D0%BE%D0%B3%D0%B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944351"/>
            <a:ext cx="4929222" cy="3784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6" name="Прямокутник 4"/>
          <p:cNvSpPr>
            <a:spLocks noChangeArrowheads="1"/>
          </p:cNvSpPr>
          <p:nvPr/>
        </p:nvSpPr>
        <p:spPr bwMode="auto">
          <a:xfrm>
            <a:off x="1143000" y="3643313"/>
            <a:ext cx="2357438" cy="2032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Михайло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Коцюбинський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з дружиною та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дітьми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З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ліва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на право: 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hlinkClick r:id="rId5" tooltip="Коцюбинська Ірина Михайлівна"/>
              </a:rPr>
              <a:t>Ірина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, 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hlinkClick r:id="rId6" tooltip="Віра Устимівна Дейша"/>
              </a:rPr>
              <a:t>Віра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, 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hlinkClick r:id="rId7" tooltip="Коцюбинський Роман Михайлович (ще не написана)"/>
              </a:rPr>
              <a:t>Роман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, 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hlinkClick r:id="rId8" tooltip="Коцюбинський Юрій Михайлович"/>
              </a:rPr>
              <a:t>Юрій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, Михайло, 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hlinkClick r:id="rId9" tooltip="Коцюбинська Оксана Михайлівна (ще не написана)"/>
              </a:rPr>
              <a:t>Оксана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.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907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285750" y="1844824"/>
            <a:ext cx="4572000" cy="4298801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Літературна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кар'єра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Михайла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почалася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 з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повного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 провалу.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 У 1884 р.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він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 написав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оповідання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 «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Андрій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Соловко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або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Вченіє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світ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, а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невченіє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 тьма».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Цю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 першу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спробу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 молодого автора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було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оцінено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дуже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 скептично.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404664"/>
            <a:ext cx="880241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+mn-cs"/>
              </a:rPr>
              <a:t>Початок  </a:t>
            </a:r>
            <a:r>
              <a:rPr lang="ru-RU" sz="4000" b="1" i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+mn-cs"/>
              </a:rPr>
              <a:t>літературної</a:t>
            </a:r>
            <a:r>
              <a:rPr lang="ru-RU" sz="4000" b="1" i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+mn-cs"/>
              </a:rPr>
              <a:t> кар</a:t>
            </a:r>
            <a:r>
              <a:rPr lang="en-US" sz="4000" b="1" i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+mn-cs"/>
              </a:rPr>
              <a:t>`</a:t>
            </a:r>
            <a:r>
              <a:rPr lang="ru-RU" sz="4000" b="1" i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+mn-cs"/>
              </a:rPr>
              <a:t>єри</a:t>
            </a:r>
            <a:endParaRPr lang="ru-RU" sz="4000" b="1" i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19459" name="Рисунок 3" descr="i_0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1484784"/>
            <a:ext cx="37909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ÐÐ°ÑÑÐ¸Ð½ÐºÐ¸ Ð¿Ð¾ Ð·Ð°Ð¿ÑÐ¾ÑÑ Ð¼Ð¸ÑÐ°Ð¹Ð»Ð¾ ÐºÐ¾ÑÑÐ±Ð¸Ð½ÑÑÐºÐ¸Ð¹ ÐºÐ°ÑÑÐ¸Ð½Ðº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428736"/>
            <a:ext cx="2143140" cy="214314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1143000" y="1000125"/>
            <a:ext cx="6286500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dirty="0">
                <a:latin typeface="Calibri" pitchFamily="34" charset="0"/>
              </a:rPr>
              <a:t>                                        </a:t>
            </a:r>
            <a:r>
              <a:rPr lang="uk-UA" sz="2800" b="1" i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Літературна  спадщина </a:t>
            </a:r>
          </a:p>
        </p:txBody>
      </p:sp>
      <p:pic>
        <p:nvPicPr>
          <p:cNvPr id="26628" name="Picture 4" descr="ÐÐ°ÑÑÐ¸Ð½ÐºÐ¸ Ð¿Ð¾ Ð·Ð°Ð¿ÑÐ¾ÑÑ Ð¼Ð¸ÑÐ°Ð¹Ð»Ð¾ ÐºÐ¾ÑÑÐ±Ð¸Ð½ÑÑÐºÐ¸Ð¹ ÐºÐ°ÑÑÐ¸Ð½ÐºÐ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3071810"/>
            <a:ext cx="1728790" cy="276126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6630" name="Picture 6" descr="ÐÐ°ÑÑÐ¸Ð½ÐºÐ¸ Ð¿Ð¾ Ð·Ð°Ð¿ÑÐ¾ÑÑ Ð¼Ð¸ÑÐ°Ð¹Ð»Ð¾ ÐºÐ¾ÑÑÐ±Ð¸Ð½ÑÑÐºÐ¸Ð¹ ÐºÐ°ÑÑÐ¸Ð½ÐºÐ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1643050"/>
            <a:ext cx="2324465" cy="201453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6636" name="Picture 12" descr="ÐÐ°ÑÑÐ¸Ð½ÐºÐ¸ Ð¿Ð¾ Ð·Ð°Ð¿ÑÐ¾ÑÑ Ð¼Ð¸ÑÐ°Ð¹Ð»Ð¾ ÐºÐ¾ÑÑÐ±Ð¸Ð½ÑÑÐºÐ¸Ð¹ ÐºÐ°ÑÑÐ¸Ð½ÐºÐ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1500174"/>
            <a:ext cx="2071682" cy="331469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6638" name="Picture 1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86182" y="3207210"/>
            <a:ext cx="2071702" cy="2722120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408914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1023</TotalTime>
  <Words>466</Words>
  <Application>Microsoft Office PowerPoint</Application>
  <PresentationFormat>Экран (4:3)</PresentationFormat>
  <Paragraphs>70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Calibri</vt:lpstr>
      <vt:lpstr>Century Gothic</vt:lpstr>
      <vt:lpstr>Corbel</vt:lpstr>
      <vt:lpstr>Gabriola</vt:lpstr>
      <vt:lpstr>Monotype Corsiva</vt:lpstr>
      <vt:lpstr>Tahoma</vt:lpstr>
      <vt:lpstr>Times New Roman</vt:lpstr>
      <vt:lpstr>Wingdings 3</vt:lpstr>
      <vt:lpstr>Сектор</vt:lpstr>
      <vt:lpstr>   Тема. М. Коцюбинський. Коротко про письменника. «Дорогою ціною». Пригодницький, романтичний сюжет повісті</vt:lpstr>
      <vt:lpstr> Подорож шляхами життя та творчості  Михайла Коцюбинського </vt:lpstr>
      <vt:lpstr>Презентация PowerPoint</vt:lpstr>
      <vt:lpstr>Презентация PowerPoint</vt:lpstr>
      <vt:lpstr>Коцюбинський серед народу</vt:lpstr>
      <vt:lpstr>Презентация PowerPoint</vt:lpstr>
      <vt:lpstr>Презентация PowerPoint</vt:lpstr>
      <vt:lpstr>Літературна кар'єра Михайла почалася з повного провалу.  У 1884 р. він написав оповідання «Андрій Соловко, або Вченіє світ, а невченіє тьма». Цю першу спробу молодого автора було оцінено дуже скептично. </vt:lpstr>
      <vt:lpstr>Презентация PowerPoint</vt:lpstr>
      <vt:lpstr>Презентация PowerPoint</vt:lpstr>
      <vt:lpstr>Презентация PowerPoint</vt:lpstr>
      <vt:lpstr>Презентация PowerPoint</vt:lpstr>
      <vt:lpstr> Сюжетні лінії </vt:lpstr>
      <vt:lpstr>Презентация PowerPoint</vt:lpstr>
      <vt:lpstr>Презентация PowerPoint</vt:lpstr>
      <vt:lpstr>Презентация PowerPoint</vt:lpstr>
      <vt:lpstr>Великі, сильні </vt:lpstr>
      <vt:lpstr>Робота в групах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48</cp:revision>
  <dcterms:created xsi:type="dcterms:W3CDTF">2014-01-15T16:29:17Z</dcterms:created>
  <dcterms:modified xsi:type="dcterms:W3CDTF">2022-02-08T17:58:15Z</dcterms:modified>
</cp:coreProperties>
</file>