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908" r:id="rId3"/>
    <p:sldId id="937" r:id="rId4"/>
    <p:sldId id="938" r:id="rId5"/>
    <p:sldId id="939" r:id="rId6"/>
    <p:sldId id="940" r:id="rId7"/>
    <p:sldId id="941" r:id="rId8"/>
    <p:sldId id="944" r:id="rId9"/>
    <p:sldId id="945" r:id="rId10"/>
    <p:sldId id="946" r:id="rId11"/>
    <p:sldId id="947" r:id="rId12"/>
    <p:sldId id="948" r:id="rId13"/>
    <p:sldId id="949" r:id="rId14"/>
    <p:sldId id="950" r:id="rId15"/>
    <p:sldId id="942" r:id="rId16"/>
    <p:sldId id="951" r:id="rId17"/>
    <p:sldId id="954" r:id="rId18"/>
    <p:sldId id="955" r:id="rId19"/>
    <p:sldId id="952" r:id="rId20"/>
    <p:sldId id="957" r:id="rId21"/>
    <p:sldId id="956" r:id="rId22"/>
    <p:sldId id="953" r:id="rId23"/>
    <p:sldId id="958" r:id="rId24"/>
    <p:sldId id="959" r:id="rId25"/>
    <p:sldId id="962" r:id="rId26"/>
    <p:sldId id="963" r:id="rId27"/>
    <p:sldId id="960" r:id="rId28"/>
    <p:sldId id="961" r:id="rId29"/>
    <p:sldId id="964" r:id="rId30"/>
    <p:sldId id="965" r:id="rId31"/>
    <p:sldId id="966" r:id="rId32"/>
    <p:sldId id="967" r:id="rId33"/>
    <p:sldId id="971" r:id="rId34"/>
    <p:sldId id="972" r:id="rId35"/>
    <p:sldId id="968" r:id="rId36"/>
    <p:sldId id="973" r:id="rId37"/>
    <p:sldId id="975" r:id="rId38"/>
    <p:sldId id="976" r:id="rId39"/>
    <p:sldId id="977" r:id="rId40"/>
    <p:sldId id="974" r:id="rId41"/>
    <p:sldId id="969" r:id="rId42"/>
    <p:sldId id="978" r:id="rId43"/>
    <p:sldId id="979" r:id="rId44"/>
    <p:sldId id="981" r:id="rId45"/>
    <p:sldId id="304" r:id="rId4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EBBA00"/>
    <a:srgbClr val="7030A0"/>
    <a:srgbClr val="E96E1B"/>
    <a:srgbClr val="F67C28"/>
    <a:srgbClr val="FFC000"/>
    <a:srgbClr val="CF3A2F"/>
    <a:srgbClr val="FF0000"/>
    <a:srgbClr val="EF7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5090" autoAdjust="0"/>
  </p:normalViewPr>
  <p:slideViewPr>
    <p:cSldViewPr snapToGrid="0">
      <p:cViewPr varScale="1">
        <p:scale>
          <a:sx n="83" d="100"/>
          <a:sy n="83" d="100"/>
        </p:scale>
        <p:origin x="67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головна сторінка 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назва розділу 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назва сторінки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відображати тематику </a:t>
          </a:r>
          <a:r>
            <a:rPr lang="uk-UA" sz="2400" i="1" noProof="0" dirty="0" err="1"/>
            <a:t>сайта</a:t>
          </a:r>
          <a:r>
            <a:rPr lang="uk-UA" sz="2400" i="1" noProof="0" dirty="0"/>
            <a:t>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бути цікавою, щоб користувач мав бажання переглянути інші сторінки </a:t>
          </a:r>
          <a:r>
            <a:rPr lang="uk-UA" sz="2400" i="1" noProof="0" dirty="0" err="1"/>
            <a:t>сайта</a:t>
          </a:r>
          <a:r>
            <a:rPr lang="uk-UA" sz="2400" i="1" noProof="0" dirty="0"/>
            <a:t>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містити інструмент реалізації пошуку по сайту;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noProof="0" dirty="0"/>
            <a:t>містити розділ з актуальними даними, що постійно оновлюються, наприклад, новини, акції, поради дня тощо;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містити відомості про спосіб зворотного зв'язку (e-</a:t>
          </a:r>
          <a:r>
            <a:rPr lang="uk-UA" sz="2400" i="1" noProof="0" dirty="0" err="1"/>
            <a:t>mail</a:t>
          </a:r>
          <a:r>
            <a:rPr lang="uk-UA" sz="2400" i="1" noProof="0" dirty="0"/>
            <a:t>, телефон, адресу).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5" custScaleY="12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5" custScaleY="12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5" custScaleY="12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5" custScaleY="12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форма пошуку відомостей на сайті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форма для ідентифікації користувача (введення логіна та пароля)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зворотний зв'язок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каталог посилань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гостьова книга тощо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7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5" custScaleY="127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5" custScaleY="127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5" custScaleY="127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5" custScaleY="127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5336249" cy="93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>
              <a:solidFill>
                <a:srgbClr val="002060"/>
              </a:solidFill>
            </a:rPr>
            <a:t>головна сторінка </a:t>
          </a:r>
        </a:p>
      </dsp:txBody>
      <dsp:txXfrm>
        <a:off x="27314" y="27314"/>
        <a:ext cx="4329940" cy="877934"/>
      </dsp:txXfrm>
    </dsp:sp>
    <dsp:sp modelId="{BD948475-3A72-4282-A7E2-E1FA6E7405A3}">
      <dsp:nvSpPr>
        <dsp:cNvPr id="0" name=""/>
        <dsp:cNvSpPr/>
      </dsp:nvSpPr>
      <dsp:spPr>
        <a:xfrm>
          <a:off x="470845" y="1087990"/>
          <a:ext cx="5336249" cy="93256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/>
            <a:t>назва розділу </a:t>
          </a:r>
        </a:p>
      </dsp:txBody>
      <dsp:txXfrm>
        <a:off x="498159" y="1115304"/>
        <a:ext cx="4204609" cy="877934"/>
      </dsp:txXfrm>
    </dsp:sp>
    <dsp:sp modelId="{1145D2C8-A92A-4865-87E9-A87784D21A56}">
      <dsp:nvSpPr>
        <dsp:cNvPr id="0" name=""/>
        <dsp:cNvSpPr/>
      </dsp:nvSpPr>
      <dsp:spPr>
        <a:xfrm>
          <a:off x="941690" y="2175980"/>
          <a:ext cx="5336249" cy="93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/>
            <a:t>назва сторінки</a:t>
          </a:r>
        </a:p>
      </dsp:txBody>
      <dsp:txXfrm>
        <a:off x="969004" y="2203294"/>
        <a:ext cx="4204609" cy="877934"/>
      </dsp:txXfrm>
    </dsp:sp>
    <dsp:sp modelId="{DDE98724-F0BF-42B0-9DD4-2E7B480097DD}">
      <dsp:nvSpPr>
        <dsp:cNvPr id="0" name=""/>
        <dsp:cNvSpPr/>
      </dsp:nvSpPr>
      <dsp:spPr>
        <a:xfrm>
          <a:off x="4730083" y="707193"/>
          <a:ext cx="606165" cy="606165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700" b="1" i="1" kern="1200"/>
        </a:p>
      </dsp:txBody>
      <dsp:txXfrm>
        <a:off x="4866470" y="707193"/>
        <a:ext cx="333391" cy="456139"/>
      </dsp:txXfrm>
    </dsp:sp>
    <dsp:sp modelId="{35679B1A-FF17-4F85-9F41-FE26B7B9FE9C}">
      <dsp:nvSpPr>
        <dsp:cNvPr id="0" name=""/>
        <dsp:cNvSpPr/>
      </dsp:nvSpPr>
      <dsp:spPr>
        <a:xfrm>
          <a:off x="5200928" y="1788966"/>
          <a:ext cx="606165" cy="606165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700" b="1" i="1" kern="1200"/>
        </a:p>
      </dsp:txBody>
      <dsp:txXfrm>
        <a:off x="5337315" y="1788966"/>
        <a:ext cx="333391" cy="456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303630" y="-812239"/>
          <a:ext cx="6315407" cy="6315407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42470" y="217001"/>
          <a:ext cx="11393933" cy="7387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відображати тематику </a:t>
          </a:r>
          <a:r>
            <a:rPr lang="uk-UA" sz="2400" i="1" kern="1200" noProof="0" dirty="0" err="1"/>
            <a:t>сайта</a:t>
          </a:r>
          <a:r>
            <a:rPr lang="uk-UA" sz="2400" i="1" kern="1200" noProof="0" dirty="0"/>
            <a:t>;</a:t>
          </a:r>
        </a:p>
      </dsp:txBody>
      <dsp:txXfrm>
        <a:off x="442470" y="217001"/>
        <a:ext cx="11393933" cy="738729"/>
      </dsp:txXfrm>
    </dsp:sp>
    <dsp:sp modelId="{27878C57-BBF6-4C22-88FA-1C3D4933722D}">
      <dsp:nvSpPr>
        <dsp:cNvPr id="0" name=""/>
        <dsp:cNvSpPr/>
      </dsp:nvSpPr>
      <dsp:spPr>
        <a:xfrm>
          <a:off x="75874" y="219769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62777" y="1096550"/>
          <a:ext cx="10973626" cy="73872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бути цікавою, щоб користувач мав бажання переглянути інші сторінки </a:t>
          </a:r>
          <a:r>
            <a:rPr lang="uk-UA" sz="2400" i="1" kern="1200" noProof="0" dirty="0" err="1"/>
            <a:t>сайта</a:t>
          </a:r>
          <a:r>
            <a:rPr lang="uk-UA" sz="2400" i="1" kern="1200" noProof="0" dirty="0"/>
            <a:t>;</a:t>
          </a:r>
        </a:p>
      </dsp:txBody>
      <dsp:txXfrm>
        <a:off x="862777" y="1096550"/>
        <a:ext cx="10973626" cy="738729"/>
      </dsp:txXfrm>
    </dsp:sp>
    <dsp:sp modelId="{E63EBB38-5984-4F74-98F1-254621592311}">
      <dsp:nvSpPr>
        <dsp:cNvPr id="0" name=""/>
        <dsp:cNvSpPr/>
      </dsp:nvSpPr>
      <dsp:spPr>
        <a:xfrm>
          <a:off x="496181" y="1099318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91777" y="1976099"/>
          <a:ext cx="10844625" cy="7387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містити інструмент реалізації пошуку по сайту;</a:t>
          </a:r>
        </a:p>
      </dsp:txBody>
      <dsp:txXfrm>
        <a:off x="991777" y="1976099"/>
        <a:ext cx="10844625" cy="738729"/>
      </dsp:txXfrm>
    </dsp:sp>
    <dsp:sp modelId="{D13D7DA6-9D1E-4150-A6AE-C6ABC36166D5}">
      <dsp:nvSpPr>
        <dsp:cNvPr id="0" name=""/>
        <dsp:cNvSpPr/>
      </dsp:nvSpPr>
      <dsp:spPr>
        <a:xfrm>
          <a:off x="625181" y="1978867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62777" y="2855648"/>
          <a:ext cx="10973626" cy="7387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містити розділ з актуальними даними, що постійно оновлюються, наприклад, новини, акції, поради дня тощо;</a:t>
          </a:r>
        </a:p>
      </dsp:txBody>
      <dsp:txXfrm>
        <a:off x="862777" y="2855648"/>
        <a:ext cx="10973626" cy="738729"/>
      </dsp:txXfrm>
    </dsp:sp>
    <dsp:sp modelId="{AA2029A9-878F-42BF-A694-5944B1AD983E}">
      <dsp:nvSpPr>
        <dsp:cNvPr id="0" name=""/>
        <dsp:cNvSpPr/>
      </dsp:nvSpPr>
      <dsp:spPr>
        <a:xfrm>
          <a:off x="496181" y="2858416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42470" y="3735197"/>
          <a:ext cx="11393933" cy="738729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містити відомості про спосіб зворотного зв'язку (e-</a:t>
          </a:r>
          <a:r>
            <a:rPr lang="uk-UA" sz="2400" i="1" kern="1200" noProof="0" dirty="0" err="1"/>
            <a:t>mail</a:t>
          </a:r>
          <a:r>
            <a:rPr lang="uk-UA" sz="2400" i="1" kern="1200" noProof="0" dirty="0"/>
            <a:t>, телефон, адресу).</a:t>
          </a:r>
        </a:p>
      </dsp:txBody>
      <dsp:txXfrm>
        <a:off x="442470" y="3735197"/>
        <a:ext cx="11393933" cy="738729"/>
      </dsp:txXfrm>
    </dsp:sp>
    <dsp:sp modelId="{0589A8B4-BF53-4D85-9C3C-5A5EA39FC1AC}">
      <dsp:nvSpPr>
        <dsp:cNvPr id="0" name=""/>
        <dsp:cNvSpPr/>
      </dsp:nvSpPr>
      <dsp:spPr>
        <a:xfrm>
          <a:off x="75874" y="3737965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05107" y="-858072"/>
          <a:ext cx="6673540" cy="6673540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7093" y="225224"/>
          <a:ext cx="11365101" cy="7888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0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форма пошуку відомостей на сайті</a:t>
          </a:r>
        </a:p>
      </dsp:txBody>
      <dsp:txXfrm>
        <a:off x="467093" y="225224"/>
        <a:ext cx="11365101" cy="788899"/>
      </dsp:txXfrm>
    </dsp:sp>
    <dsp:sp modelId="{27878C57-BBF6-4C22-88FA-1C3D4933722D}">
      <dsp:nvSpPr>
        <dsp:cNvPr id="0" name=""/>
        <dsp:cNvSpPr/>
      </dsp:nvSpPr>
      <dsp:spPr>
        <a:xfrm>
          <a:off x="79672" y="232254"/>
          <a:ext cx="774840" cy="77484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11276" y="1154736"/>
          <a:ext cx="10920919" cy="78889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0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форма для ідентифікації користувача (введення логіна та пароля)</a:t>
          </a:r>
        </a:p>
      </dsp:txBody>
      <dsp:txXfrm>
        <a:off x="911276" y="1154736"/>
        <a:ext cx="10920919" cy="788899"/>
      </dsp:txXfrm>
    </dsp:sp>
    <dsp:sp modelId="{E63EBB38-5984-4F74-98F1-254621592311}">
      <dsp:nvSpPr>
        <dsp:cNvPr id="0" name=""/>
        <dsp:cNvSpPr/>
      </dsp:nvSpPr>
      <dsp:spPr>
        <a:xfrm>
          <a:off x="523855" y="1161765"/>
          <a:ext cx="774840" cy="77484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47604" y="2084248"/>
          <a:ext cx="10784590" cy="7888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0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зворотний зв'язок</a:t>
          </a:r>
        </a:p>
      </dsp:txBody>
      <dsp:txXfrm>
        <a:off x="1047604" y="2084248"/>
        <a:ext cx="10784590" cy="788899"/>
      </dsp:txXfrm>
    </dsp:sp>
    <dsp:sp modelId="{D13D7DA6-9D1E-4150-A6AE-C6ABC36166D5}">
      <dsp:nvSpPr>
        <dsp:cNvPr id="0" name=""/>
        <dsp:cNvSpPr/>
      </dsp:nvSpPr>
      <dsp:spPr>
        <a:xfrm>
          <a:off x="660184" y="2091277"/>
          <a:ext cx="774840" cy="77484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11276" y="3013759"/>
          <a:ext cx="10920919" cy="7888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0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каталог посилань</a:t>
          </a:r>
        </a:p>
      </dsp:txBody>
      <dsp:txXfrm>
        <a:off x="911276" y="3013759"/>
        <a:ext cx="10920919" cy="788899"/>
      </dsp:txXfrm>
    </dsp:sp>
    <dsp:sp modelId="{AA2029A9-878F-42BF-A694-5944B1AD983E}">
      <dsp:nvSpPr>
        <dsp:cNvPr id="0" name=""/>
        <dsp:cNvSpPr/>
      </dsp:nvSpPr>
      <dsp:spPr>
        <a:xfrm>
          <a:off x="523855" y="3020789"/>
          <a:ext cx="774840" cy="77484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67093" y="3943271"/>
          <a:ext cx="11365101" cy="788899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0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гостьова книга тощо</a:t>
          </a:r>
        </a:p>
      </dsp:txBody>
      <dsp:txXfrm>
        <a:off x="467093" y="3943271"/>
        <a:ext cx="11365101" cy="788899"/>
      </dsp:txXfrm>
    </dsp:sp>
    <dsp:sp modelId="{0589A8B4-BF53-4D85-9C3C-5A5EA39FC1AC}">
      <dsp:nvSpPr>
        <dsp:cNvPr id="0" name=""/>
        <dsp:cNvSpPr/>
      </dsp:nvSpPr>
      <dsp:spPr>
        <a:xfrm>
          <a:off x="79672" y="3950301"/>
          <a:ext cx="774840" cy="77484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DFC6D-1F50-4635-B5E5-9712DB322EB9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721BB-7118-40CF-80A9-7A01D836E8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59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42403-73A7-49BC-A0B7-B112BE435864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947FA-E1E9-46F6-AD1A-2B53F52EF6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0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47FA-E1E9-46F6-AD1A-2B53F52EF68C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63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Етапи створення веб-сайтів. Конструювання сайтів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48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2" descr="knowledge, learning, school, study icon">
            <a:extLst>
              <a:ext uri="{FF2B5EF4-FFF2-40B4-BE49-F238E27FC236}">
                <a16:creationId xmlns:a16="http://schemas.microsoft.com/office/drawing/2014/main" id="{029500BD-FB53-42BE-B4BF-886D595EB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531" y="3587772"/>
            <a:ext cx="2485037" cy="24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83B93F-4A5D-4C15-957D-278FCA8A4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43" y="3234749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Розрізняють внутрішню структуру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065F78C-8DC9-467A-8BE9-81B2CEEBDAF4}"/>
              </a:ext>
            </a:extLst>
          </p:cNvPr>
          <p:cNvSpPr/>
          <p:nvPr/>
        </p:nvSpPr>
        <p:spPr>
          <a:xfrm>
            <a:off x="72007" y="1801824"/>
            <a:ext cx="3973050" cy="7525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Лінійну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7419E73-0AFB-4416-B239-7F4961BB23A3}"/>
              </a:ext>
            </a:extLst>
          </p:cNvPr>
          <p:cNvSpPr/>
          <p:nvPr/>
        </p:nvSpPr>
        <p:spPr>
          <a:xfrm>
            <a:off x="4110552" y="1801824"/>
            <a:ext cx="3973050" cy="7525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Ієрархічну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95E7E1B-BC5B-414F-BF6E-48E690301FC1}"/>
              </a:ext>
            </a:extLst>
          </p:cNvPr>
          <p:cNvSpPr/>
          <p:nvPr/>
        </p:nvSpPr>
        <p:spPr>
          <a:xfrm>
            <a:off x="8149100" y="1801824"/>
            <a:ext cx="3973050" cy="7525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Довільну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8C98D-B6BA-478D-BB8A-3B664D4676D5}"/>
              </a:ext>
            </a:extLst>
          </p:cNvPr>
          <p:cNvSpPr txBox="1"/>
          <p:nvPr/>
        </p:nvSpPr>
        <p:spPr>
          <a:xfrm>
            <a:off x="72008" y="2636198"/>
            <a:ext cx="8011594" cy="32162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900" b="1" i="1" kern="0" dirty="0">
                <a:solidFill>
                  <a:srgbClr val="FFFF00"/>
                </a:solidFill>
              </a:rPr>
              <a:t>Лінійну</a:t>
            </a:r>
            <a:r>
              <a:rPr lang="uk-UA" sz="2900" b="1" i="1" kern="0" dirty="0">
                <a:solidFill>
                  <a:schemeClr val="bg1"/>
                </a:solidFill>
              </a:rPr>
              <a:t> (</a:t>
            </a:r>
            <a:r>
              <a:rPr lang="uk-UA" sz="2900" b="1" i="1" kern="0" dirty="0">
                <a:solidFill>
                  <a:srgbClr val="FFFF00"/>
                </a:solidFill>
              </a:rPr>
              <a:t>послідовну</a:t>
            </a:r>
            <a:r>
              <a:rPr lang="uk-UA" sz="2900" b="1" i="1" kern="0" dirty="0">
                <a:solidFill>
                  <a:schemeClr val="bg1"/>
                </a:solidFill>
              </a:rPr>
              <a:t>) структуру веб-</a:t>
            </a:r>
            <a:r>
              <a:rPr lang="uk-UA" sz="29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900" b="1" i="1" kern="0" dirty="0">
                <a:solidFill>
                  <a:schemeClr val="bg1"/>
                </a:solidFill>
              </a:rPr>
              <a:t> доцільно використовувати в разі послідовного подання відомостей, наприклад, про товари та послуги або матеріали навчального посібника.</a:t>
            </a:r>
          </a:p>
        </p:txBody>
      </p:sp>
      <p:pic>
        <p:nvPicPr>
          <p:cNvPr id="7170" name="Picture 2" descr="Пов’язане зображення">
            <a:extLst>
              <a:ext uri="{FF2B5EF4-FFF2-40B4-BE49-F238E27FC236}">
                <a16:creationId xmlns:a16="http://schemas.microsoft.com/office/drawing/2014/main" id="{7FB8A666-FB00-4344-882C-9A3A9220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00" y="2636198"/>
            <a:ext cx="3973050" cy="39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0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Перегляд таких сайтів здійснюється послідовно: від початкової (головної) до останньої сторінки. 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3082BAC8-C7BE-476B-AD53-0C9F0A33F882}"/>
              </a:ext>
            </a:extLst>
          </p:cNvPr>
          <p:cNvGrpSpPr/>
          <p:nvPr/>
        </p:nvGrpSpPr>
        <p:grpSpPr>
          <a:xfrm>
            <a:off x="5989396" y="2476094"/>
            <a:ext cx="5664629" cy="3539431"/>
            <a:chOff x="6198118" y="2636197"/>
            <a:chExt cx="5664629" cy="3539431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FA4D88B4-F77C-45F2-9579-2CF413447BB8}"/>
                </a:ext>
              </a:extLst>
            </p:cNvPr>
            <p:cNvSpPr/>
            <p:nvPr/>
          </p:nvSpPr>
          <p:spPr>
            <a:xfrm>
              <a:off x="7045857" y="2636197"/>
              <a:ext cx="3973050" cy="7431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Головна сторінка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0A6F4D2C-E61E-433B-B7AE-C1B7E6E3FD74}"/>
                </a:ext>
              </a:extLst>
            </p:cNvPr>
            <p:cNvSpPr/>
            <p:nvPr/>
          </p:nvSpPr>
          <p:spPr>
            <a:xfrm>
              <a:off x="7045857" y="4034359"/>
              <a:ext cx="3973050" cy="74310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Сторінка 1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0DB0170E-4726-4564-AD08-0159759C30EF}"/>
                </a:ext>
              </a:extLst>
            </p:cNvPr>
            <p:cNvSpPr/>
            <p:nvPr/>
          </p:nvSpPr>
          <p:spPr>
            <a:xfrm>
              <a:off x="7045857" y="5432521"/>
              <a:ext cx="3973050" cy="74310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Сторінка 2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4" name="Стрілка вліво 20">
              <a:extLst>
                <a:ext uri="{FF2B5EF4-FFF2-40B4-BE49-F238E27FC236}">
                  <a16:creationId xmlns:a16="http://schemas.microsoft.com/office/drawing/2014/main" id="{BDF51FDE-7621-426D-AE4E-3F28047E76A7}"/>
                </a:ext>
              </a:extLst>
            </p:cNvPr>
            <p:cNvSpPr/>
            <p:nvPr/>
          </p:nvSpPr>
          <p:spPr>
            <a:xfrm rot="16200000">
              <a:off x="8688639" y="3330039"/>
              <a:ext cx="687486" cy="84564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Стрілка вліво 20">
              <a:extLst>
                <a:ext uri="{FF2B5EF4-FFF2-40B4-BE49-F238E27FC236}">
                  <a16:creationId xmlns:a16="http://schemas.microsoft.com/office/drawing/2014/main" id="{79B4802B-BDDB-49C7-91A0-F65C9E6FE5B1}"/>
                </a:ext>
              </a:extLst>
            </p:cNvPr>
            <p:cNvSpPr/>
            <p:nvPr/>
          </p:nvSpPr>
          <p:spPr>
            <a:xfrm rot="16200000">
              <a:off x="8688638" y="4728201"/>
              <a:ext cx="687486" cy="84564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Стрілка: вигнута вправо 15">
              <a:extLst>
                <a:ext uri="{FF2B5EF4-FFF2-40B4-BE49-F238E27FC236}">
                  <a16:creationId xmlns:a16="http://schemas.microsoft.com/office/drawing/2014/main" id="{9C77B561-E2A4-4150-95D6-B18E68B804AE}"/>
                </a:ext>
              </a:extLst>
            </p:cNvPr>
            <p:cNvSpPr/>
            <p:nvPr/>
          </p:nvSpPr>
          <p:spPr>
            <a:xfrm flipV="1">
              <a:off x="6202017" y="4452729"/>
              <a:ext cx="843840" cy="1530626"/>
            </a:xfrm>
            <a:prstGeom prst="curv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7" name="Стрілка: вигнута вправо 16">
              <a:extLst>
                <a:ext uri="{FF2B5EF4-FFF2-40B4-BE49-F238E27FC236}">
                  <a16:creationId xmlns:a16="http://schemas.microsoft.com/office/drawing/2014/main" id="{BE625F1C-BCED-48BE-8FB4-AC20E3D016C0}"/>
                </a:ext>
              </a:extLst>
            </p:cNvPr>
            <p:cNvSpPr/>
            <p:nvPr/>
          </p:nvSpPr>
          <p:spPr>
            <a:xfrm flipV="1">
              <a:off x="6198118" y="2853042"/>
              <a:ext cx="843840" cy="1530626"/>
            </a:xfrm>
            <a:prstGeom prst="curv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8" name="Стрілка: вигнута вправо 17">
              <a:extLst>
                <a:ext uri="{FF2B5EF4-FFF2-40B4-BE49-F238E27FC236}">
                  <a16:creationId xmlns:a16="http://schemas.microsoft.com/office/drawing/2014/main" id="{81EF0BBC-CD03-4E2D-B546-AEDEEEAD941E}"/>
                </a:ext>
              </a:extLst>
            </p:cNvPr>
            <p:cNvSpPr/>
            <p:nvPr/>
          </p:nvSpPr>
          <p:spPr>
            <a:xfrm flipH="1" flipV="1">
              <a:off x="11018907" y="2763078"/>
              <a:ext cx="843840" cy="3163711"/>
            </a:xfrm>
            <a:prstGeom prst="curv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77A03B1-63E2-479B-8EE4-CBE2AC5E47D6}"/>
              </a:ext>
            </a:extLst>
          </p:cNvPr>
          <p:cNvSpPr txBox="1"/>
          <p:nvPr/>
        </p:nvSpPr>
        <p:spPr>
          <a:xfrm>
            <a:off x="72008" y="2243307"/>
            <a:ext cx="5282270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Кожна сторінка має посилання тільки на одну, наступну сторінку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. Інколи, для зручності навігації по сайту, до сторінки також додається посилання на попередню сторінку.</a:t>
            </a:r>
          </a:p>
        </p:txBody>
      </p:sp>
    </p:spTree>
    <p:extLst>
      <p:ext uri="{BB962C8B-B14F-4D97-AF65-F5344CB8AC3E}">
        <p14:creationId xmlns:p14="http://schemas.microsoft.com/office/powerpoint/2010/main" val="36050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При </a:t>
            </a:r>
            <a:r>
              <a:rPr lang="uk-UA" sz="2600" b="1" i="1" kern="0" dirty="0">
                <a:solidFill>
                  <a:srgbClr val="FFFF00"/>
                </a:solidFill>
              </a:rPr>
              <a:t>ієрархічній</a:t>
            </a:r>
            <a:r>
              <a:rPr lang="uk-UA" sz="2600" b="1" i="1" kern="0" dirty="0">
                <a:solidFill>
                  <a:schemeClr val="bg1"/>
                </a:solidFill>
              </a:rPr>
              <a:t>, або </a:t>
            </a:r>
            <a:r>
              <a:rPr lang="uk-UA" sz="2600" b="1" i="1" kern="0" dirty="0">
                <a:solidFill>
                  <a:srgbClr val="FFFF00"/>
                </a:solidFill>
              </a:rPr>
              <a:t>деревоподібній</a:t>
            </a:r>
            <a:r>
              <a:rPr lang="uk-UA" sz="2600" b="1" i="1" kern="0" dirty="0">
                <a:solidFill>
                  <a:schemeClr val="bg1"/>
                </a:solidFill>
              </a:rPr>
              <a:t>, структурі створюється одна головна сторінка, яка не має попередніх, решта сторінок має лише одну попередню сторінку.</a:t>
            </a: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53709319-C913-4641-9EAA-8C43EB86CA5D}"/>
              </a:ext>
            </a:extLst>
          </p:cNvPr>
          <p:cNvGrpSpPr/>
          <p:nvPr/>
        </p:nvGrpSpPr>
        <p:grpSpPr>
          <a:xfrm>
            <a:off x="72009" y="2545177"/>
            <a:ext cx="12047499" cy="4283803"/>
            <a:chOff x="72009" y="2545177"/>
            <a:chExt cx="12047499" cy="4283803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60798108-819C-4649-B18C-354D041FF35E}"/>
                </a:ext>
              </a:extLst>
            </p:cNvPr>
            <p:cNvSpPr/>
            <p:nvPr/>
          </p:nvSpPr>
          <p:spPr>
            <a:xfrm>
              <a:off x="1291767" y="2545177"/>
              <a:ext cx="8024586" cy="7431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Головна сторінка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33E9E0E6-74A1-460E-AABD-52F1D0B48D70}"/>
                </a:ext>
              </a:extLst>
            </p:cNvPr>
            <p:cNvSpPr/>
            <p:nvPr/>
          </p:nvSpPr>
          <p:spPr>
            <a:xfrm>
              <a:off x="1291767" y="3725409"/>
              <a:ext cx="2803155" cy="743107"/>
            </a:xfrm>
            <a:prstGeom prst="rect">
              <a:avLst/>
            </a:prstGeom>
            <a:solidFill>
              <a:srgbClr val="F67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Стрілка вліво 20">
              <a:extLst>
                <a:ext uri="{FF2B5EF4-FFF2-40B4-BE49-F238E27FC236}">
                  <a16:creationId xmlns:a16="http://schemas.microsoft.com/office/drawing/2014/main" id="{C73C00C5-802B-4E7A-877F-207538A67C3B}"/>
                </a:ext>
              </a:extLst>
            </p:cNvPr>
            <p:cNvSpPr/>
            <p:nvPr/>
          </p:nvSpPr>
          <p:spPr>
            <a:xfrm rot="16200000">
              <a:off x="2449412" y="3138165"/>
              <a:ext cx="487863" cy="84564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5EFBB9E-45B1-4153-AED0-68A38BBC146C}"/>
                </a:ext>
              </a:extLst>
            </p:cNvPr>
            <p:cNvSpPr/>
            <p:nvPr/>
          </p:nvSpPr>
          <p:spPr>
            <a:xfrm>
              <a:off x="5734558" y="3725409"/>
              <a:ext cx="2803155" cy="743107"/>
            </a:xfrm>
            <a:prstGeom prst="rect">
              <a:avLst/>
            </a:prstGeom>
            <a:solidFill>
              <a:srgbClr val="F67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22" name="Стрілка вліво 20">
              <a:extLst>
                <a:ext uri="{FF2B5EF4-FFF2-40B4-BE49-F238E27FC236}">
                  <a16:creationId xmlns:a16="http://schemas.microsoft.com/office/drawing/2014/main" id="{CD2283DF-4A3C-447B-9E60-CE77AA81A0A6}"/>
                </a:ext>
              </a:extLst>
            </p:cNvPr>
            <p:cNvSpPr/>
            <p:nvPr/>
          </p:nvSpPr>
          <p:spPr>
            <a:xfrm rot="16200000">
              <a:off x="6892203" y="3138165"/>
              <a:ext cx="487863" cy="84564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Прямокутник 22">
              <a:extLst>
                <a:ext uri="{FF2B5EF4-FFF2-40B4-BE49-F238E27FC236}">
                  <a16:creationId xmlns:a16="http://schemas.microsoft.com/office/drawing/2014/main" id="{AE78CEFE-5338-4852-AF3B-7D3AA4DEBEC7}"/>
                </a:ext>
              </a:extLst>
            </p:cNvPr>
            <p:cNvSpPr/>
            <p:nvPr/>
          </p:nvSpPr>
          <p:spPr>
            <a:xfrm>
              <a:off x="9316353" y="3723642"/>
              <a:ext cx="2803155" cy="743107"/>
            </a:xfrm>
            <a:prstGeom prst="rect">
              <a:avLst/>
            </a:prstGeom>
            <a:solidFill>
              <a:srgbClr val="F67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id="{96A74FD9-DC14-43FC-B6F2-A9B44D95E349}"/>
                </a:ext>
              </a:extLst>
            </p:cNvPr>
            <p:cNvSpPr/>
            <p:nvPr/>
          </p:nvSpPr>
          <p:spPr>
            <a:xfrm>
              <a:off x="72009" y="4905641"/>
              <a:ext cx="2300658" cy="74310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76BE3B1D-F056-4376-A69F-14FA2F93A202}"/>
                </a:ext>
              </a:extLst>
            </p:cNvPr>
            <p:cNvSpPr/>
            <p:nvPr/>
          </p:nvSpPr>
          <p:spPr>
            <a:xfrm>
              <a:off x="2877629" y="4905641"/>
              <a:ext cx="2300658" cy="74310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29" name="Прямокутник 28">
              <a:extLst>
                <a:ext uri="{FF2B5EF4-FFF2-40B4-BE49-F238E27FC236}">
                  <a16:creationId xmlns:a16="http://schemas.microsoft.com/office/drawing/2014/main" id="{BDB2FC78-778E-4CD0-812D-D32F500A3709}"/>
                </a:ext>
              </a:extLst>
            </p:cNvPr>
            <p:cNvSpPr/>
            <p:nvPr/>
          </p:nvSpPr>
          <p:spPr>
            <a:xfrm>
              <a:off x="5732093" y="4905641"/>
              <a:ext cx="2300658" cy="74310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30" name="Прямокутник 29">
              <a:extLst>
                <a:ext uri="{FF2B5EF4-FFF2-40B4-BE49-F238E27FC236}">
                  <a16:creationId xmlns:a16="http://schemas.microsoft.com/office/drawing/2014/main" id="{B4BF9805-011A-4363-BC27-755E3B9AE020}"/>
                </a:ext>
              </a:extLst>
            </p:cNvPr>
            <p:cNvSpPr/>
            <p:nvPr/>
          </p:nvSpPr>
          <p:spPr>
            <a:xfrm>
              <a:off x="8537713" y="4905641"/>
              <a:ext cx="2300658" cy="74310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49C2E9B2-49D3-4ACF-B3E2-0EEA30EAA410}"/>
                </a:ext>
              </a:extLst>
            </p:cNvPr>
            <p:cNvSpPr/>
            <p:nvPr/>
          </p:nvSpPr>
          <p:spPr>
            <a:xfrm>
              <a:off x="72009" y="6085873"/>
              <a:ext cx="2300658" cy="74310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32" name="Прямокутник 31">
              <a:extLst>
                <a:ext uri="{FF2B5EF4-FFF2-40B4-BE49-F238E27FC236}">
                  <a16:creationId xmlns:a16="http://schemas.microsoft.com/office/drawing/2014/main" id="{BC52A040-0E6E-4E13-9B89-F68256C4FB46}"/>
                </a:ext>
              </a:extLst>
            </p:cNvPr>
            <p:cNvSpPr/>
            <p:nvPr/>
          </p:nvSpPr>
          <p:spPr>
            <a:xfrm>
              <a:off x="2877629" y="6085873"/>
              <a:ext cx="2300658" cy="74310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33" name="Стрілка вліво 20">
              <a:extLst>
                <a:ext uri="{FF2B5EF4-FFF2-40B4-BE49-F238E27FC236}">
                  <a16:creationId xmlns:a16="http://schemas.microsoft.com/office/drawing/2014/main" id="{DFCD58E9-AF6C-47D6-842F-A1070623FE49}"/>
                </a:ext>
              </a:extLst>
            </p:cNvPr>
            <p:cNvSpPr/>
            <p:nvPr/>
          </p:nvSpPr>
          <p:spPr>
            <a:xfrm rot="16200000">
              <a:off x="1326208" y="4300375"/>
              <a:ext cx="487863" cy="84564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Стрілка вліво 20">
              <a:extLst>
                <a:ext uri="{FF2B5EF4-FFF2-40B4-BE49-F238E27FC236}">
                  <a16:creationId xmlns:a16="http://schemas.microsoft.com/office/drawing/2014/main" id="{BEBE4DE6-262A-4067-8D33-47F4503DA478}"/>
                </a:ext>
              </a:extLst>
            </p:cNvPr>
            <p:cNvSpPr/>
            <p:nvPr/>
          </p:nvSpPr>
          <p:spPr>
            <a:xfrm rot="16200000">
              <a:off x="3575475" y="4300375"/>
              <a:ext cx="487863" cy="84564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Стрілка вліво 20">
              <a:extLst>
                <a:ext uri="{FF2B5EF4-FFF2-40B4-BE49-F238E27FC236}">
                  <a16:creationId xmlns:a16="http://schemas.microsoft.com/office/drawing/2014/main" id="{426F9970-992A-44B9-9874-42FB67449987}"/>
                </a:ext>
              </a:extLst>
            </p:cNvPr>
            <p:cNvSpPr/>
            <p:nvPr/>
          </p:nvSpPr>
          <p:spPr>
            <a:xfrm rot="16200000">
              <a:off x="978406" y="5494181"/>
              <a:ext cx="487863" cy="84564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Стрілка вліво 20">
              <a:extLst>
                <a:ext uri="{FF2B5EF4-FFF2-40B4-BE49-F238E27FC236}">
                  <a16:creationId xmlns:a16="http://schemas.microsoft.com/office/drawing/2014/main" id="{4CAF704E-3256-428D-8701-200CB4742656}"/>
                </a:ext>
              </a:extLst>
            </p:cNvPr>
            <p:cNvSpPr/>
            <p:nvPr/>
          </p:nvSpPr>
          <p:spPr>
            <a:xfrm rot="13150527">
              <a:off x="2147149" y="5450712"/>
              <a:ext cx="870156" cy="757622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Стрілка вліво 20">
              <a:extLst>
                <a:ext uri="{FF2B5EF4-FFF2-40B4-BE49-F238E27FC236}">
                  <a16:creationId xmlns:a16="http://schemas.microsoft.com/office/drawing/2014/main" id="{B832D02F-1E48-4B8D-8EC9-A750BECBB849}"/>
                </a:ext>
              </a:extLst>
            </p:cNvPr>
            <p:cNvSpPr/>
            <p:nvPr/>
          </p:nvSpPr>
          <p:spPr>
            <a:xfrm rot="16200000">
              <a:off x="6638490" y="4300375"/>
              <a:ext cx="487863" cy="84564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Стрілка вліво 20">
              <a:extLst>
                <a:ext uri="{FF2B5EF4-FFF2-40B4-BE49-F238E27FC236}">
                  <a16:creationId xmlns:a16="http://schemas.microsoft.com/office/drawing/2014/main" id="{9B8758E1-970C-4333-A1E3-528C5B3E13BD}"/>
                </a:ext>
              </a:extLst>
            </p:cNvPr>
            <p:cNvSpPr/>
            <p:nvPr/>
          </p:nvSpPr>
          <p:spPr>
            <a:xfrm rot="14136334">
              <a:off x="8283659" y="4369844"/>
              <a:ext cx="870156" cy="63270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Стрілка вліво 20">
              <a:extLst>
                <a:ext uri="{FF2B5EF4-FFF2-40B4-BE49-F238E27FC236}">
                  <a16:creationId xmlns:a16="http://schemas.microsoft.com/office/drawing/2014/main" id="{39EA3E67-95D8-4523-A779-A8B01FA33935}"/>
                </a:ext>
              </a:extLst>
            </p:cNvPr>
            <p:cNvSpPr/>
            <p:nvPr/>
          </p:nvSpPr>
          <p:spPr>
            <a:xfrm rot="8846002">
              <a:off x="8716008" y="3901342"/>
              <a:ext cx="870156" cy="63270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6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</a:t>
            </a:r>
            <a:r>
              <a:rPr lang="uk-UA" sz="2800" b="1" i="1" kern="0" dirty="0">
                <a:solidFill>
                  <a:srgbClr val="FFFF00"/>
                </a:solidFill>
              </a:rPr>
              <a:t>довільній</a:t>
            </a:r>
            <a:r>
              <a:rPr lang="uk-UA" sz="2800" b="1" i="1" kern="0" dirty="0">
                <a:solidFill>
                  <a:schemeClr val="bg1"/>
                </a:solidFill>
              </a:rPr>
              <a:t> структурі кожна сторінка може містити посилання на довільну кількість сторінок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. Така структура найкраще підходить для сайтів, що містять різні за тематикою матеріали: каталогів, зібрань статей з різних тем або добірок посилань.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D014F-727D-4E3A-BD50-29BBD49EE740}"/>
              </a:ext>
            </a:extLst>
          </p:cNvPr>
          <p:cNvSpPr txBox="1"/>
          <p:nvPr/>
        </p:nvSpPr>
        <p:spPr>
          <a:xfrm>
            <a:off x="72008" y="351689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Прикладом такої структури є сайт Бібліотека української літератури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4E2A4D-87EA-4DC6-98E8-6BAE54FED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83" y="4595037"/>
            <a:ext cx="6481067" cy="147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940DA0-FD64-48B3-B366-BDD5A46442DF}"/>
              </a:ext>
            </a:extLst>
          </p:cNvPr>
          <p:cNvSpPr txBox="1"/>
          <p:nvPr/>
        </p:nvSpPr>
        <p:spPr>
          <a:xfrm>
            <a:off x="72008" y="4595037"/>
            <a:ext cx="5404453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chemeClr val="bg1"/>
                </a:solidFill>
              </a:rPr>
              <a:t>ukrlib.com.ua</a:t>
            </a:r>
          </a:p>
        </p:txBody>
      </p:sp>
    </p:spTree>
    <p:extLst>
      <p:ext uri="{BB962C8B-B14F-4D97-AF65-F5344CB8AC3E}">
        <p14:creationId xmlns:p14="http://schemas.microsoft.com/office/powerpoint/2010/main" val="22419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практиці майже завжди використовується поєднання деревоподібної та послідовної структур, тобто </a:t>
            </a:r>
            <a:r>
              <a:rPr lang="uk-UA" sz="2800" b="1" i="1" kern="0" dirty="0">
                <a:solidFill>
                  <a:srgbClr val="FFFF00"/>
                </a:solidFill>
              </a:rPr>
              <a:t>гібридна</a:t>
            </a:r>
            <a:r>
              <a:rPr lang="uk-UA" sz="2800" b="1" i="1" kern="0" dirty="0">
                <a:solidFill>
                  <a:schemeClr val="bg1"/>
                </a:solidFill>
              </a:rPr>
              <a:t> структура.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6705EA-A9D8-4555-B112-09925A02348E}"/>
              </a:ext>
            </a:extLst>
          </p:cNvPr>
          <p:cNvSpPr txBox="1"/>
          <p:nvPr/>
        </p:nvSpPr>
        <p:spPr>
          <a:xfrm>
            <a:off x="72008" y="2717450"/>
            <a:ext cx="727300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зміст електронної книги або каталог статей починається з ієрархічно розташованих сторінок, але кожний окремий розділ чи статтю доцільно розбити на кілька частин, які розташовуються послідовно одна за одною.</a:t>
            </a:r>
          </a:p>
        </p:txBody>
      </p: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ACD80111-AD4C-4292-9FBE-B54C29146032}"/>
              </a:ext>
            </a:extLst>
          </p:cNvPr>
          <p:cNvGrpSpPr/>
          <p:nvPr/>
        </p:nvGrpSpPr>
        <p:grpSpPr>
          <a:xfrm>
            <a:off x="7460449" y="2717450"/>
            <a:ext cx="4661701" cy="3539430"/>
            <a:chOff x="7460449" y="2717450"/>
            <a:chExt cx="4661701" cy="3539430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CB30B617-4A91-4393-A005-0C45C9E59CC8}"/>
                </a:ext>
              </a:extLst>
            </p:cNvPr>
            <p:cNvSpPr/>
            <p:nvPr/>
          </p:nvSpPr>
          <p:spPr>
            <a:xfrm>
              <a:off x="9047480" y="2717450"/>
              <a:ext cx="1471598" cy="67179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D9F45073-B40C-45E3-B4CD-B5B25A84F0CC}"/>
                </a:ext>
              </a:extLst>
            </p:cNvPr>
            <p:cNvSpPr/>
            <p:nvPr/>
          </p:nvSpPr>
          <p:spPr>
            <a:xfrm>
              <a:off x="7460449" y="3641789"/>
              <a:ext cx="1471598" cy="671793"/>
            </a:xfrm>
            <a:prstGeom prst="rect">
              <a:avLst/>
            </a:prstGeom>
            <a:solidFill>
              <a:srgbClr val="F67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32" name="Прямокутник 31">
              <a:extLst>
                <a:ext uri="{FF2B5EF4-FFF2-40B4-BE49-F238E27FC236}">
                  <a16:creationId xmlns:a16="http://schemas.microsoft.com/office/drawing/2014/main" id="{2ADF9830-56B8-45F3-97D3-60C16C5B1670}"/>
                </a:ext>
              </a:extLst>
            </p:cNvPr>
            <p:cNvSpPr/>
            <p:nvPr/>
          </p:nvSpPr>
          <p:spPr>
            <a:xfrm>
              <a:off x="7460449" y="4613438"/>
              <a:ext cx="1471598" cy="6717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id="{4428E2E1-DDBF-44B3-9F17-8840E2B9FDFC}"/>
                </a:ext>
              </a:extLst>
            </p:cNvPr>
            <p:cNvSpPr/>
            <p:nvPr/>
          </p:nvSpPr>
          <p:spPr>
            <a:xfrm>
              <a:off x="7460449" y="5585087"/>
              <a:ext cx="1471598" cy="67179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кутник 36">
              <a:extLst>
                <a:ext uri="{FF2B5EF4-FFF2-40B4-BE49-F238E27FC236}">
                  <a16:creationId xmlns:a16="http://schemas.microsoft.com/office/drawing/2014/main" id="{C0C17CA0-1626-49D2-BD11-08374D91D915}"/>
                </a:ext>
              </a:extLst>
            </p:cNvPr>
            <p:cNvSpPr/>
            <p:nvPr/>
          </p:nvSpPr>
          <p:spPr>
            <a:xfrm>
              <a:off x="10650552" y="3641789"/>
              <a:ext cx="1471598" cy="671793"/>
            </a:xfrm>
            <a:prstGeom prst="rect">
              <a:avLst/>
            </a:prstGeom>
            <a:solidFill>
              <a:srgbClr val="F67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38" name="Прямокутник 37">
              <a:extLst>
                <a:ext uri="{FF2B5EF4-FFF2-40B4-BE49-F238E27FC236}">
                  <a16:creationId xmlns:a16="http://schemas.microsoft.com/office/drawing/2014/main" id="{5C1A0CD7-D52C-42D8-B6C2-C8B253FFB03A}"/>
                </a:ext>
              </a:extLst>
            </p:cNvPr>
            <p:cNvSpPr/>
            <p:nvPr/>
          </p:nvSpPr>
          <p:spPr>
            <a:xfrm>
              <a:off x="9849016" y="4613438"/>
              <a:ext cx="1471598" cy="6717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id="{F670615B-C7AA-44A2-98BD-AC8FB63DD433}"/>
                </a:ext>
              </a:extLst>
            </p:cNvPr>
            <p:cNvSpPr/>
            <p:nvPr/>
          </p:nvSpPr>
          <p:spPr>
            <a:xfrm>
              <a:off x="10650552" y="5585086"/>
              <a:ext cx="1471598" cy="67179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кутник 39">
              <a:extLst>
                <a:ext uri="{FF2B5EF4-FFF2-40B4-BE49-F238E27FC236}">
                  <a16:creationId xmlns:a16="http://schemas.microsoft.com/office/drawing/2014/main" id="{FFE572C8-3290-4B00-A9B4-E886A68A37E9}"/>
                </a:ext>
              </a:extLst>
            </p:cNvPr>
            <p:cNvSpPr/>
            <p:nvPr/>
          </p:nvSpPr>
          <p:spPr>
            <a:xfrm>
              <a:off x="9063522" y="5585085"/>
              <a:ext cx="1471598" cy="67179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41" name="Пряма сполучна лінія 40">
              <a:extLst>
                <a:ext uri="{FF2B5EF4-FFF2-40B4-BE49-F238E27FC236}">
                  <a16:creationId xmlns:a16="http://schemas.microsoft.com/office/drawing/2014/main" id="{7DC94B01-C8CA-4BE9-B615-2B10B86524C8}"/>
                </a:ext>
              </a:extLst>
            </p:cNvPr>
            <p:cNvCxnSpPr>
              <a:stCxn id="13" idx="2"/>
              <a:endCxn id="31" idx="0"/>
            </p:cNvCxnSpPr>
            <p:nvPr/>
          </p:nvCxnSpPr>
          <p:spPr>
            <a:xfrm flipH="1">
              <a:off x="8196248" y="3389243"/>
              <a:ext cx="1587031" cy="2525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41">
              <a:extLst>
                <a:ext uri="{FF2B5EF4-FFF2-40B4-BE49-F238E27FC236}">
                  <a16:creationId xmlns:a16="http://schemas.microsoft.com/office/drawing/2014/main" id="{8073A8FF-6913-48E1-B3E8-CEA550335700}"/>
                </a:ext>
              </a:extLst>
            </p:cNvPr>
            <p:cNvCxnSpPr>
              <a:cxnSpLocks/>
              <a:stCxn id="13" idx="2"/>
              <a:endCxn id="37" idx="0"/>
            </p:cNvCxnSpPr>
            <p:nvPr/>
          </p:nvCxnSpPr>
          <p:spPr>
            <a:xfrm>
              <a:off x="9783279" y="3389243"/>
              <a:ext cx="1603072" cy="2525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46">
              <a:extLst>
                <a:ext uri="{FF2B5EF4-FFF2-40B4-BE49-F238E27FC236}">
                  <a16:creationId xmlns:a16="http://schemas.microsoft.com/office/drawing/2014/main" id="{03460494-6AF9-4566-B70F-08F29373DB78}"/>
                </a:ext>
              </a:extLst>
            </p:cNvPr>
            <p:cNvCxnSpPr>
              <a:cxnSpLocks/>
              <a:stCxn id="31" idx="2"/>
              <a:endCxn id="32" idx="0"/>
            </p:cNvCxnSpPr>
            <p:nvPr/>
          </p:nvCxnSpPr>
          <p:spPr>
            <a:xfrm>
              <a:off x="8196248" y="4313582"/>
              <a:ext cx="0" cy="2998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49">
              <a:extLst>
                <a:ext uri="{FF2B5EF4-FFF2-40B4-BE49-F238E27FC236}">
                  <a16:creationId xmlns:a16="http://schemas.microsoft.com/office/drawing/2014/main" id="{CE95FE50-7D0C-4A8C-9579-C2D57B79E3D9}"/>
                </a:ext>
              </a:extLst>
            </p:cNvPr>
            <p:cNvCxnSpPr>
              <a:cxnSpLocks/>
              <a:stCxn id="32" idx="2"/>
              <a:endCxn id="35" idx="0"/>
            </p:cNvCxnSpPr>
            <p:nvPr/>
          </p:nvCxnSpPr>
          <p:spPr>
            <a:xfrm>
              <a:off x="8196248" y="5285231"/>
              <a:ext cx="0" cy="2998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56">
              <a:extLst>
                <a:ext uri="{FF2B5EF4-FFF2-40B4-BE49-F238E27FC236}">
                  <a16:creationId xmlns:a16="http://schemas.microsoft.com/office/drawing/2014/main" id="{384C84EE-1441-4571-8463-70812896BEB6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 flipH="1">
              <a:off x="10584815" y="4313582"/>
              <a:ext cx="801536" cy="2998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59">
              <a:extLst>
                <a:ext uri="{FF2B5EF4-FFF2-40B4-BE49-F238E27FC236}">
                  <a16:creationId xmlns:a16="http://schemas.microsoft.com/office/drawing/2014/main" id="{4C14FD04-48B7-4DB2-8195-45D6E4C1F3A1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>
            <a:xfrm flipH="1">
              <a:off x="9799321" y="5285231"/>
              <a:ext cx="785494" cy="29985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id="{3F505695-9BBA-4888-B511-AE62147776B1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>
            <a:xfrm>
              <a:off x="10584815" y="5285231"/>
              <a:ext cx="801536" cy="29985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98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58532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Інколи розглядають </a:t>
            </a:r>
            <a:r>
              <a:rPr lang="uk-UA" sz="2700" b="1" i="1" kern="0" dirty="0">
                <a:solidFill>
                  <a:srgbClr val="FFFF00"/>
                </a:solidFill>
              </a:rPr>
              <a:t>мережеву</a:t>
            </a:r>
            <a:r>
              <a:rPr lang="uk-UA" sz="2700" b="1" i="1" kern="0" dirty="0">
                <a:solidFill>
                  <a:schemeClr val="bg1"/>
                </a:solidFill>
              </a:rPr>
              <a:t> структуру, яка базується на побудові системи такої навігації </a:t>
            </a:r>
            <a:r>
              <a:rPr lang="uk-UA" sz="27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700" b="1" i="1" kern="0" dirty="0">
                <a:solidFill>
                  <a:schemeClr val="bg1"/>
                </a:solidFill>
              </a:rPr>
              <a:t>, коли між вертикальними й горизонтальними елементами (сторінками) існує взаємний зв'язок і можливість швидкого переходу з однієї сторінки на іншу без додаткової необхідності відвідування проміжних сторінок.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96523-9B91-4086-8287-324510551F6A}"/>
              </a:ext>
            </a:extLst>
          </p:cNvPr>
          <p:cNvSpPr txBox="1"/>
          <p:nvPr/>
        </p:nvSpPr>
        <p:spPr>
          <a:xfrm>
            <a:off x="72008" y="3855453"/>
            <a:ext cx="688538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Така структура призводить до зайвого збільшення кількості гіперпосилань, а її застосування є обмеженим для сайтів з великою кількістю сторінок.</a:t>
            </a:r>
          </a:p>
        </p:txBody>
      </p: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EC3294B5-605A-4A4F-B4E1-3999A41CF5DC}"/>
              </a:ext>
            </a:extLst>
          </p:cNvPr>
          <p:cNvGrpSpPr/>
          <p:nvPr/>
        </p:nvGrpSpPr>
        <p:grpSpPr>
          <a:xfrm>
            <a:off x="7579714" y="3918018"/>
            <a:ext cx="3678995" cy="2615091"/>
            <a:chOff x="7579714" y="3918018"/>
            <a:chExt cx="3678995" cy="2615091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ADC8A99-CEA3-4576-8497-107B3242C9A6}"/>
                </a:ext>
              </a:extLst>
            </p:cNvPr>
            <p:cNvSpPr/>
            <p:nvPr/>
          </p:nvSpPr>
          <p:spPr>
            <a:xfrm>
              <a:off x="7579714" y="3918018"/>
              <a:ext cx="1471598" cy="671793"/>
            </a:xfrm>
            <a:prstGeom prst="rect">
              <a:avLst/>
            </a:prstGeom>
            <a:solidFill>
              <a:srgbClr val="F67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5AC49E-5022-4641-8F1D-98F719ED3A1B}"/>
                </a:ext>
              </a:extLst>
            </p:cNvPr>
            <p:cNvSpPr/>
            <p:nvPr/>
          </p:nvSpPr>
          <p:spPr>
            <a:xfrm>
              <a:off x="7579714" y="4889667"/>
              <a:ext cx="1471598" cy="6717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095EC8EB-1BE5-4E0C-B2CA-3B61B4553EE0}"/>
                </a:ext>
              </a:extLst>
            </p:cNvPr>
            <p:cNvSpPr/>
            <p:nvPr/>
          </p:nvSpPr>
          <p:spPr>
            <a:xfrm>
              <a:off x="7579714" y="5861316"/>
              <a:ext cx="1471598" cy="67179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20" name="Пряма сполучна лінія 19">
              <a:extLst>
                <a:ext uri="{FF2B5EF4-FFF2-40B4-BE49-F238E27FC236}">
                  <a16:creationId xmlns:a16="http://schemas.microsoft.com/office/drawing/2014/main" id="{6B55FFDE-6744-4227-83F2-EEA355D16025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>
              <a:off x="8315513" y="4589811"/>
              <a:ext cx="0" cy="2998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>
              <a:extLst>
                <a:ext uri="{FF2B5EF4-FFF2-40B4-BE49-F238E27FC236}">
                  <a16:creationId xmlns:a16="http://schemas.microsoft.com/office/drawing/2014/main" id="{10D9B7CF-1BFF-40B1-AC85-6CF43C55399E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8315513" y="5561460"/>
              <a:ext cx="0" cy="2998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кутник 24">
              <a:extLst>
                <a:ext uri="{FF2B5EF4-FFF2-40B4-BE49-F238E27FC236}">
                  <a16:creationId xmlns:a16="http://schemas.microsoft.com/office/drawing/2014/main" id="{E6338020-7E24-4CE4-A173-CD29EBD27355}"/>
                </a:ext>
              </a:extLst>
            </p:cNvPr>
            <p:cNvSpPr/>
            <p:nvPr/>
          </p:nvSpPr>
          <p:spPr>
            <a:xfrm>
              <a:off x="9787111" y="3918018"/>
              <a:ext cx="1471598" cy="671793"/>
            </a:xfrm>
            <a:prstGeom prst="rect">
              <a:avLst/>
            </a:prstGeom>
            <a:solidFill>
              <a:srgbClr val="F67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E0FFDC28-223E-42CC-A992-D7975A968D61}"/>
                </a:ext>
              </a:extLst>
            </p:cNvPr>
            <p:cNvSpPr/>
            <p:nvPr/>
          </p:nvSpPr>
          <p:spPr>
            <a:xfrm>
              <a:off x="9787111" y="4889667"/>
              <a:ext cx="1471598" cy="6717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27" name="Прямокутник 26">
              <a:extLst>
                <a:ext uri="{FF2B5EF4-FFF2-40B4-BE49-F238E27FC236}">
                  <a16:creationId xmlns:a16="http://schemas.microsoft.com/office/drawing/2014/main" id="{AAE025C6-B475-4EDC-B919-936A159B50FD}"/>
                </a:ext>
              </a:extLst>
            </p:cNvPr>
            <p:cNvSpPr/>
            <p:nvPr/>
          </p:nvSpPr>
          <p:spPr>
            <a:xfrm>
              <a:off x="9787111" y="5861316"/>
              <a:ext cx="1471598" cy="67179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28" name="Пряма сполучна лінія 27">
              <a:extLst>
                <a:ext uri="{FF2B5EF4-FFF2-40B4-BE49-F238E27FC236}">
                  <a16:creationId xmlns:a16="http://schemas.microsoft.com/office/drawing/2014/main" id="{B0F5AC4A-D856-4B24-AEE1-9051D3A65A77}"/>
                </a:ext>
              </a:extLst>
            </p:cNvPr>
            <p:cNvCxnSpPr>
              <a:cxnSpLocks/>
              <a:stCxn id="25" idx="2"/>
              <a:endCxn id="26" idx="0"/>
            </p:cNvCxnSpPr>
            <p:nvPr/>
          </p:nvCxnSpPr>
          <p:spPr>
            <a:xfrm>
              <a:off x="10522910" y="4589811"/>
              <a:ext cx="0" cy="2998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28">
              <a:extLst>
                <a:ext uri="{FF2B5EF4-FFF2-40B4-BE49-F238E27FC236}">
                  <a16:creationId xmlns:a16="http://schemas.microsoft.com/office/drawing/2014/main" id="{9F256908-5E62-46C9-A5B2-92008A8401A1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>
              <a:off x="10522910" y="5561460"/>
              <a:ext cx="0" cy="2998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id="{909EDC33-2A23-4D3A-B338-A1DB20466E17}"/>
                </a:ext>
              </a:extLst>
            </p:cNvPr>
            <p:cNvCxnSpPr>
              <a:cxnSpLocks/>
              <a:stCxn id="11" idx="3"/>
              <a:endCxn id="25" idx="1"/>
            </p:cNvCxnSpPr>
            <p:nvPr/>
          </p:nvCxnSpPr>
          <p:spPr>
            <a:xfrm>
              <a:off x="9051312" y="4253915"/>
              <a:ext cx="73579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сполучна лінія 31">
              <a:extLst>
                <a:ext uri="{FF2B5EF4-FFF2-40B4-BE49-F238E27FC236}">
                  <a16:creationId xmlns:a16="http://schemas.microsoft.com/office/drawing/2014/main" id="{794E6083-41AA-41A3-A080-C10FEEABAE23}"/>
                </a:ext>
              </a:extLst>
            </p:cNvPr>
            <p:cNvCxnSpPr>
              <a:cxnSpLocks/>
              <a:stCxn id="13" idx="3"/>
              <a:endCxn id="27" idx="1"/>
            </p:cNvCxnSpPr>
            <p:nvPr/>
          </p:nvCxnSpPr>
          <p:spPr>
            <a:xfrm>
              <a:off x="9051312" y="6197213"/>
              <a:ext cx="73579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9E1A402D-7984-4A4C-B47F-31C60F63CFC7}"/>
                </a:ext>
              </a:extLst>
            </p:cNvPr>
            <p:cNvCxnSpPr>
              <a:cxnSpLocks/>
              <a:stCxn id="12" idx="3"/>
              <a:endCxn id="26" idx="1"/>
            </p:cNvCxnSpPr>
            <p:nvPr/>
          </p:nvCxnSpPr>
          <p:spPr>
            <a:xfrm>
              <a:off x="9051312" y="5225564"/>
              <a:ext cx="73579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32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Зовнішня структура </a:t>
            </a:r>
            <a:r>
              <a:rPr lang="uk-UA" sz="2800" b="1" i="1" kern="0" dirty="0">
                <a:solidFill>
                  <a:schemeClr val="bg1"/>
                </a:solidFill>
              </a:rPr>
              <a:t>визначає спосіб розміщення відомостей на сторінці при виборі кожного пункту меню. Також можна вказати конкретне місце для розміщення на сайті: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3C9A011-BDA2-4D96-BEE1-115A966111C0}"/>
              </a:ext>
            </a:extLst>
          </p:cNvPr>
          <p:cNvSpPr/>
          <p:nvPr/>
        </p:nvSpPr>
        <p:spPr>
          <a:xfrm>
            <a:off x="72007" y="3098436"/>
            <a:ext cx="3973050" cy="9169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Банера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4688BA8-3844-4511-AEA5-0C82235B26F4}"/>
              </a:ext>
            </a:extLst>
          </p:cNvPr>
          <p:cNvSpPr/>
          <p:nvPr/>
        </p:nvSpPr>
        <p:spPr>
          <a:xfrm>
            <a:off x="4110552" y="3098436"/>
            <a:ext cx="3973050" cy="9169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Картинок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1E53932-3DAB-46F6-87F8-B92AF31E9EAD}"/>
              </a:ext>
            </a:extLst>
          </p:cNvPr>
          <p:cNvSpPr/>
          <p:nvPr/>
        </p:nvSpPr>
        <p:spPr>
          <a:xfrm>
            <a:off x="8149100" y="3098436"/>
            <a:ext cx="3973050" cy="9169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Додаткових посилань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698B20-1241-4B24-BBA4-4E899FD20286}"/>
              </a:ext>
            </a:extLst>
          </p:cNvPr>
          <p:cNvSpPr txBox="1"/>
          <p:nvPr/>
        </p:nvSpPr>
        <p:spPr>
          <a:xfrm>
            <a:off x="72008" y="563440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Зовнішня структура має гармонійно відповідати дизайну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196" name="Picture 4" descr="Результат пошуку зображень за запитом &quot;веб-баннер&quot;">
            <a:extLst>
              <a:ext uri="{FF2B5EF4-FFF2-40B4-BE49-F238E27FC236}">
                <a16:creationId xmlns:a16="http://schemas.microsoft.com/office/drawing/2014/main" id="{D7B7C7C8-9768-4385-8418-D9E40DB0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4165216"/>
            <a:ext cx="3973050" cy="12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, photo, photography, picture icon">
            <a:extLst>
              <a:ext uri="{FF2B5EF4-FFF2-40B4-BE49-F238E27FC236}">
                <a16:creationId xmlns:a16="http://schemas.microsoft.com/office/drawing/2014/main" id="{D70682E5-ED08-4A76-A136-0A7D202D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37" y="4081668"/>
            <a:ext cx="1486480" cy="14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yperlink, insert icon">
            <a:extLst>
              <a:ext uri="{FF2B5EF4-FFF2-40B4-BE49-F238E27FC236}">
                <a16:creationId xmlns:a16="http://schemas.microsoft.com/office/drawing/2014/main" id="{69750F73-FB35-4A81-B72D-DEEC01950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565" y="4064028"/>
            <a:ext cx="1504120" cy="15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2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Навігація</a:t>
            </a:r>
            <a:r>
              <a:rPr lang="uk-UA" sz="2800" b="1" i="1" kern="0" dirty="0">
                <a:solidFill>
                  <a:schemeClr val="bg1"/>
                </a:solidFill>
              </a:rPr>
              <a:t> по сайту має бути простою та зрозумілою: користувач у будь-який час має знати відповіді на такі запитання: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A82F08C-6BCB-4D07-AFC5-903C5736114D}"/>
              </a:ext>
            </a:extLst>
          </p:cNvPr>
          <p:cNvSpPr/>
          <p:nvPr/>
        </p:nvSpPr>
        <p:spPr>
          <a:xfrm>
            <a:off x="72008" y="2688565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chemeClr val="bg1"/>
                </a:solidFill>
              </a:rPr>
              <a:t>Де він перебуває?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0380844-FE22-4605-929A-8E9E5F79BEA6}"/>
              </a:ext>
            </a:extLst>
          </p:cNvPr>
          <p:cNvSpPr/>
          <p:nvPr/>
        </p:nvSpPr>
        <p:spPr>
          <a:xfrm>
            <a:off x="3125138" y="2688565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Куди можна піти?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95F0289-2D15-4349-98B7-8F18A08F7CDD}"/>
              </a:ext>
            </a:extLst>
          </p:cNvPr>
          <p:cNvSpPr/>
          <p:nvPr/>
        </p:nvSpPr>
        <p:spPr>
          <a:xfrm>
            <a:off x="6178267" y="2688565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туди дістатися?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B5D4293-19C6-40F3-9016-CCE3E13A494E}"/>
              </a:ext>
            </a:extLst>
          </p:cNvPr>
          <p:cNvSpPr/>
          <p:nvPr/>
        </p:nvSpPr>
        <p:spPr>
          <a:xfrm>
            <a:off x="9229550" y="2690483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повернутися назад?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9218" name="Picture 2" descr="gps, location, where icon">
            <a:extLst>
              <a:ext uri="{FF2B5EF4-FFF2-40B4-BE49-F238E27FC236}">
                <a16:creationId xmlns:a16="http://schemas.microsoft.com/office/drawing/2014/main" id="{AB248C75-8878-47A6-B655-B69C3D0C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0" y="4076806"/>
            <a:ext cx="2455285" cy="24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ompass, direction, location, navigation icon">
            <a:extLst>
              <a:ext uri="{FF2B5EF4-FFF2-40B4-BE49-F238E27FC236}">
                <a16:creationId xmlns:a16="http://schemas.microsoft.com/office/drawing/2014/main" id="{DE7D424C-1BC4-42F6-8D97-3EB021D0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85" y="4153796"/>
            <a:ext cx="2371966" cy="23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avigation, road sign, roadsign, sign, signage, signboard icon">
            <a:extLst>
              <a:ext uri="{FF2B5EF4-FFF2-40B4-BE49-F238E27FC236}">
                <a16:creationId xmlns:a16="http://schemas.microsoft.com/office/drawing/2014/main" id="{DA7F6EF6-5BA8-4B61-96FC-F4C4141FC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14" y="4153796"/>
            <a:ext cx="2371966" cy="23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ack, restore, undo icon">
            <a:extLst>
              <a:ext uri="{FF2B5EF4-FFF2-40B4-BE49-F238E27FC236}">
                <a16:creationId xmlns:a16="http://schemas.microsoft.com/office/drawing/2014/main" id="{C4FACB61-A464-4A4C-8F62-EBD3DEB9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43" y="4187449"/>
            <a:ext cx="2379536" cy="237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Розв'язувати ці задачі можна по-різному. Наприклад, для легкого визначення місця-розташування на сайті можна виділити ту сторінку в меню, на якій перебуває користувач, а саме меню зробити доступним на всіх сторінках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242" name="Picture 2" descr="Пов’язане зображення">
            <a:extLst>
              <a:ext uri="{FF2B5EF4-FFF2-40B4-BE49-F238E27FC236}">
                <a16:creationId xmlns:a16="http://schemas.microsoft.com/office/drawing/2014/main" id="{27DA1E69-7003-40B6-B103-6368BE9FA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3" b="13913"/>
          <a:stretch/>
        </p:blipFill>
        <p:spPr bwMode="auto">
          <a:xfrm>
            <a:off x="2523961" y="3507599"/>
            <a:ext cx="7146236" cy="31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Також можна зробити так звані навігаційні ключі, тобто у верхній частині кожної сторінки вказати повний шлях до цієї сторінки за схемою: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071B6DC-EF76-4E7F-ABA2-1343FF609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667768"/>
              </p:ext>
            </p:extLst>
          </p:nvPr>
        </p:nvGraphicFramePr>
        <p:xfrm>
          <a:off x="72008" y="2777084"/>
          <a:ext cx="6277940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46F8EE0-9B54-4CB6-B583-BF011CAF4E74}"/>
              </a:ext>
            </a:extLst>
          </p:cNvPr>
          <p:cNvSpPr txBox="1"/>
          <p:nvPr/>
        </p:nvSpPr>
        <p:spPr>
          <a:xfrm>
            <a:off x="6528853" y="2777083"/>
            <a:ext cx="5593297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цьому слід дотримуватися правила </a:t>
            </a:r>
            <a:r>
              <a:rPr lang="uk-UA" sz="2800" b="1" i="1" kern="0" dirty="0">
                <a:solidFill>
                  <a:srgbClr val="FFFF00"/>
                </a:solidFill>
              </a:rPr>
              <a:t>трьох </a:t>
            </a:r>
            <a:r>
              <a:rPr lang="uk-UA" sz="2800" b="1" i="1" kern="0" dirty="0" err="1">
                <a:solidFill>
                  <a:srgbClr val="FFFF00"/>
                </a:solidFill>
              </a:rPr>
              <a:t>кліків</a:t>
            </a:r>
            <a:r>
              <a:rPr lang="uk-UA" sz="2800" b="1" i="1" kern="0" dirty="0">
                <a:solidFill>
                  <a:schemeClr val="bg1"/>
                </a:solidFill>
              </a:rPr>
              <a:t>: до будь-якої сторінки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користувач має дістатися не більш ніж за три переходи (три кліки).</a:t>
            </a:r>
          </a:p>
        </p:txBody>
      </p:sp>
    </p:spTree>
    <p:extLst>
      <p:ext uri="{BB962C8B-B14F-4D97-AF65-F5344CB8AC3E}">
        <p14:creationId xmlns:p14="http://schemas.microsoft.com/office/powerpoint/2010/main" val="34043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6" grpId="0" uiExpand="1">
        <p:bldSub>
          <a:bldDgm bld="one"/>
        </p:bldSub>
      </p:bldGraphic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C1CBE7-26A2-45F7-B16C-53DDA90133A5}"/>
              </a:ext>
            </a:extLst>
          </p:cNvPr>
          <p:cNvSpPr txBox="1"/>
          <p:nvPr/>
        </p:nvSpPr>
        <p:spPr>
          <a:xfrm>
            <a:off x="1403648" y="1196752"/>
            <a:ext cx="10718502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Сукупність веб-сторінок певної тематики із системою навігації, що дає можливість переміщуватись між ними за допомогою </a:t>
            </a:r>
            <a:r>
              <a:rPr lang="uk-UA" sz="2800" b="1" i="1" kern="0" dirty="0" err="1">
                <a:solidFill>
                  <a:srgbClr val="FFFFFF"/>
                </a:solidFill>
              </a:rPr>
              <a:t>гіперпоси</a:t>
            </a:r>
            <a:r>
              <a:rPr lang="uk-UA" sz="2800" b="1" i="1" kern="0" dirty="0">
                <a:solidFill>
                  <a:srgbClr val="FFFFFF"/>
                </a:solidFill>
              </a:rPr>
              <a:t>-лань, які збережені на одному сервері, утворює </a:t>
            </a:r>
            <a:r>
              <a:rPr lang="uk-UA" sz="2800" b="1" i="1" kern="0" dirty="0">
                <a:solidFill>
                  <a:srgbClr val="FFFF00"/>
                </a:solidFill>
              </a:rPr>
              <a:t>сайт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веб-сайт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2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9020374F-E943-4F88-9CBA-5CD247E9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websitex5.com/en/images/top_img_templates.png">
            <a:extLst>
              <a:ext uri="{FF2B5EF4-FFF2-40B4-BE49-F238E27FC236}">
                <a16:creationId xmlns:a16="http://schemas.microsoft.com/office/drawing/2014/main" id="{82C3763F-82D0-42D8-BA1F-6B634598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88" y="3575196"/>
            <a:ext cx="5999646" cy="32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pokupon.ua/uploaded/new_campaign_pictures/12692/data/main720x340/site_shapka.jpg">
            <a:extLst>
              <a:ext uri="{FF2B5EF4-FFF2-40B4-BE49-F238E27FC236}">
                <a16:creationId xmlns:a16="http://schemas.microsoft.com/office/drawing/2014/main" id="{7F4B35BF-5F55-4067-92FB-9766C56CF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81" y="3575196"/>
            <a:ext cx="6010064" cy="28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Розрізняють: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A75298C-D563-4805-A6EF-5BDC55797484}"/>
              </a:ext>
            </a:extLst>
          </p:cNvPr>
          <p:cNvSpPr/>
          <p:nvPr/>
        </p:nvSpPr>
        <p:spPr>
          <a:xfrm>
            <a:off x="72008" y="1801824"/>
            <a:ext cx="3973050" cy="16371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Текстову систему навігації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3FE5A46-AC96-4F99-B4DF-25B03E518F46}"/>
              </a:ext>
            </a:extLst>
          </p:cNvPr>
          <p:cNvSpPr/>
          <p:nvPr/>
        </p:nvSpPr>
        <p:spPr>
          <a:xfrm>
            <a:off x="4110553" y="1801824"/>
            <a:ext cx="3973050" cy="16371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Навігацію за допомогою кнопок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BF263B1-5D59-470E-AFE9-081CDB770CDC}"/>
              </a:ext>
            </a:extLst>
          </p:cNvPr>
          <p:cNvSpPr/>
          <p:nvPr/>
        </p:nvSpPr>
        <p:spPr>
          <a:xfrm>
            <a:off x="8149101" y="1801824"/>
            <a:ext cx="3973050" cy="16371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Використання навігаційних карт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266" name="Picture 2" descr="Результат пошуку зображень за запитом &quot;Навігація сайту&quot;">
            <a:extLst>
              <a:ext uri="{FF2B5EF4-FFF2-40B4-BE49-F238E27FC236}">
                <a16:creationId xmlns:a16="http://schemas.microsoft.com/office/drawing/2014/main" id="{DCAEF3AE-E02E-46C8-98A7-1AADADD66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101" y="3520780"/>
            <a:ext cx="3973049" cy="29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Результат пошуку зображень за запитом &quot;Web site&quot;">
            <a:extLst>
              <a:ext uri="{FF2B5EF4-FFF2-40B4-BE49-F238E27FC236}">
                <a16:creationId xmlns:a16="http://schemas.microsoft.com/office/drawing/2014/main" id="{52CCAA28-B88A-4E0E-B610-E7F540EB0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0552" y="3520779"/>
            <a:ext cx="4119047" cy="308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CBFDE9-E041-4BBE-8905-C17D3713D0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8" y="3520779"/>
            <a:ext cx="3973050" cy="30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Інколи замість головної сторінки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з'являється </a:t>
            </a:r>
            <a:r>
              <a:rPr lang="uk-UA" sz="2800" b="1" i="1" kern="0" dirty="0">
                <a:solidFill>
                  <a:srgbClr val="FFFF00"/>
                </a:solidFill>
              </a:rPr>
              <a:t>заставка</a:t>
            </a:r>
            <a:r>
              <a:rPr lang="uk-UA" sz="2800" b="1" i="1" kern="0" dirty="0">
                <a:solidFill>
                  <a:schemeClr val="bg1"/>
                </a:solidFill>
              </a:rPr>
              <a:t>. Це велике фото зі звуковим супроводом або відеоролик. Такі сторінки створюють, щоб привернути увагу користувача.</a:t>
            </a:r>
          </a:p>
        </p:txBody>
      </p:sp>
      <p:pic>
        <p:nvPicPr>
          <p:cNvPr id="12290" name="Picture 2" descr="Результат пошуку зображень за запитом &quot;Site structure&quot;">
            <a:extLst>
              <a:ext uri="{FF2B5EF4-FFF2-40B4-BE49-F238E27FC236}">
                <a16:creationId xmlns:a16="http://schemas.microsoft.com/office/drawing/2014/main" id="{4446C1E9-FC92-415F-85C4-D015459F9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8" y="3190460"/>
            <a:ext cx="12050142" cy="285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Головна сторінка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має задовольняти правилу</a:t>
            </a:r>
            <a:r>
              <a:rPr lang="en-US" sz="2800" b="1" i="1" kern="0" dirty="0">
                <a:solidFill>
                  <a:schemeClr val="bg1"/>
                </a:solidFill>
              </a:rPr>
              <a:t/>
            </a:r>
            <a:br>
              <a:rPr lang="en-US" sz="2800" b="1" i="1" kern="0" dirty="0">
                <a:solidFill>
                  <a:schemeClr val="bg1"/>
                </a:solidFill>
              </a:rPr>
            </a:br>
            <a:r>
              <a:rPr lang="uk-UA" sz="2800" b="1" i="1" kern="0" dirty="0">
                <a:solidFill>
                  <a:schemeClr val="bg1"/>
                </a:solidFill>
              </a:rPr>
              <a:t>«</a:t>
            </a:r>
            <a:r>
              <a:rPr lang="en-US" sz="2800" b="1" i="1" kern="0" dirty="0">
                <a:solidFill>
                  <a:srgbClr val="FFFF00"/>
                </a:solidFill>
              </a:rPr>
              <a:t>3 </a:t>
            </a:r>
            <a:r>
              <a:rPr lang="uk-UA" sz="2800" b="1" i="1" kern="0" dirty="0">
                <a:solidFill>
                  <a:srgbClr val="FFFF00"/>
                </a:solidFill>
              </a:rPr>
              <a:t>по </a:t>
            </a:r>
            <a:r>
              <a:rPr lang="en-US" sz="2800" b="1" i="1" kern="0" dirty="0">
                <a:solidFill>
                  <a:srgbClr val="FFFF00"/>
                </a:solidFill>
              </a:rPr>
              <a:t>3</a:t>
            </a:r>
            <a:r>
              <a:rPr lang="uk-UA" sz="2800" b="1" i="1" kern="0" dirty="0">
                <a:solidFill>
                  <a:schemeClr val="bg1"/>
                </a:solidFill>
              </a:rPr>
              <a:t>», тобто три абзаци по три речення про тематику та зміст, авторів і призначення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4340" name="Picture 4" descr="Результат пошуку зображень за запитом &quot;Web site&quot;">
            <a:extLst>
              <a:ext uri="{FF2B5EF4-FFF2-40B4-BE49-F238E27FC236}">
                <a16:creationId xmlns:a16="http://schemas.microsoft.com/office/drawing/2014/main" id="{BABF3ED9-E034-4A28-8136-0BE242687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6244" y="2681149"/>
            <a:ext cx="8241669" cy="39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Крім того</a:t>
            </a:r>
            <a:r>
              <a:rPr lang="uk-UA" sz="2800" b="1" i="1" kern="0" dirty="0">
                <a:solidFill>
                  <a:srgbClr val="FFFF00"/>
                </a:solidFill>
              </a:rPr>
              <a:t> Головна сторінка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, має відповідати таким вимогам: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89BBC68-0E15-4FB6-B286-CDA64016E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169286"/>
              </p:ext>
            </p:extLst>
          </p:nvPr>
        </p:nvGraphicFramePr>
        <p:xfrm>
          <a:off x="126385" y="2068292"/>
          <a:ext cx="11901492" cy="469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5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6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Зовнішній вигляд решти сторінок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має бути витриманим у єдиному стилі. На них має бути вказано назву ресурсу й посилання на головну сторінку.</a:t>
            </a:r>
          </a:p>
        </p:txBody>
      </p:sp>
      <p:pic>
        <p:nvPicPr>
          <p:cNvPr id="15362" name="Picture 2" descr="Пов’язане зображення">
            <a:extLst>
              <a:ext uri="{FF2B5EF4-FFF2-40B4-BE49-F238E27FC236}">
                <a16:creationId xmlns:a16="http://schemas.microsoft.com/office/drawing/2014/main" id="{E3791933-FCAC-43E4-BD0F-084F8B449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5533" y="2658726"/>
            <a:ext cx="7404263" cy="39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Залежно від засобу створення, сайти можуть мати одинакові елементи структури. До них належить: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0F01F19-5915-4CF0-B993-62783B08DCA9}"/>
              </a:ext>
            </a:extLst>
          </p:cNvPr>
          <p:cNvSpPr/>
          <p:nvPr/>
        </p:nvSpPr>
        <p:spPr>
          <a:xfrm>
            <a:off x="72008" y="2233681"/>
            <a:ext cx="2304594" cy="22389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rgbClr val="FFFFFF"/>
                </a:solidFill>
              </a:rPr>
              <a:t>Логотип </a:t>
            </a:r>
            <a:r>
              <a:rPr lang="ru-RU" sz="2400" b="1" i="1" kern="0" dirty="0" err="1">
                <a:solidFill>
                  <a:srgbClr val="FFFFFF"/>
                </a:solidFill>
              </a:rPr>
              <a:t>власника</a:t>
            </a:r>
            <a:r>
              <a:rPr lang="ru-RU" sz="2400" b="1" i="1" kern="0" dirty="0">
                <a:solidFill>
                  <a:srgbClr val="FFFFFF"/>
                </a:solidFill>
              </a:rPr>
              <a:t> сайта </a:t>
            </a:r>
            <a:r>
              <a:rPr lang="ru-RU" sz="2400" b="1" i="1" kern="0" dirty="0" err="1">
                <a:solidFill>
                  <a:srgbClr val="FFFFFF"/>
                </a:solidFill>
              </a:rPr>
              <a:t>чи</a:t>
            </a:r>
            <a:r>
              <a:rPr lang="ru-RU" sz="2400" b="1" i="1" kern="0" dirty="0">
                <a:solidFill>
                  <a:srgbClr val="FFFFFF"/>
                </a:solidFill>
              </a:rPr>
              <a:t> </a:t>
            </a:r>
            <a:r>
              <a:rPr lang="ru-RU" sz="2400" b="1" i="1" kern="0" dirty="0" err="1">
                <a:solidFill>
                  <a:srgbClr val="FFFFFF"/>
                </a:solidFill>
              </a:rPr>
              <a:t>графічний</a:t>
            </a:r>
            <a:r>
              <a:rPr lang="ru-RU" sz="2400" b="1" i="1" kern="0" dirty="0">
                <a:solidFill>
                  <a:srgbClr val="FFFFFF"/>
                </a:solidFill>
              </a:rPr>
              <a:t> декор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EF9BA7E-8E8A-42B8-B566-DA88B856BB49}"/>
              </a:ext>
            </a:extLst>
          </p:cNvPr>
          <p:cNvSpPr/>
          <p:nvPr/>
        </p:nvSpPr>
        <p:spPr>
          <a:xfrm>
            <a:off x="2507228" y="2233681"/>
            <a:ext cx="2304480" cy="22389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Назва </a:t>
            </a:r>
            <a:r>
              <a:rPr lang="uk-UA" sz="24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400" b="1" i="1" kern="0" dirty="0">
                <a:solidFill>
                  <a:schemeClr val="bg1"/>
                </a:solidFill>
              </a:rPr>
              <a:t>, фірми чи сторінки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29F2BBF-B825-4F8A-8A16-5188B4BC7E94}"/>
              </a:ext>
            </a:extLst>
          </p:cNvPr>
          <p:cNvSpPr/>
          <p:nvPr/>
        </p:nvSpPr>
        <p:spPr>
          <a:xfrm>
            <a:off x="4942334" y="2233681"/>
            <a:ext cx="2307099" cy="22389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chemeClr val="bg1"/>
                </a:solidFill>
              </a:rPr>
              <a:t>Гіпер-посилаиня</a:t>
            </a:r>
            <a:r>
              <a:rPr lang="uk-UA" sz="2400" b="1" i="1" kern="0" dirty="0">
                <a:solidFill>
                  <a:schemeClr val="bg1"/>
                </a:solidFill>
              </a:rPr>
              <a:t> чи панель навігації </a:t>
            </a:r>
            <a:r>
              <a:rPr lang="uk-UA" sz="2400" b="1" i="1" kern="0" dirty="0" err="1">
                <a:solidFill>
                  <a:schemeClr val="bg1"/>
                </a:solidFill>
              </a:rPr>
              <a:t>сайта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F8A6BEE-F02F-472B-8CC7-AE22FE2D775B}"/>
              </a:ext>
            </a:extLst>
          </p:cNvPr>
          <p:cNvSpPr/>
          <p:nvPr/>
        </p:nvSpPr>
        <p:spPr>
          <a:xfrm>
            <a:off x="7380059" y="2233681"/>
            <a:ext cx="2307100" cy="22389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Дані, які наповню-</a:t>
            </a:r>
            <a:r>
              <a:rPr lang="uk-UA" sz="2400" b="1" i="1" kern="0" dirty="0" err="1">
                <a:solidFill>
                  <a:schemeClr val="bg1"/>
                </a:solidFill>
              </a:rPr>
              <a:t>ють</a:t>
            </a:r>
            <a:r>
              <a:rPr lang="uk-UA" sz="2400" b="1" i="1" kern="0" dirty="0">
                <a:solidFill>
                  <a:schemeClr val="bg1"/>
                </a:solidFill>
              </a:rPr>
              <a:t> вміст сторінки </a:t>
            </a:r>
            <a:r>
              <a:rPr lang="uk-UA" sz="2400" b="1" i="1" kern="0" dirty="0" err="1">
                <a:solidFill>
                  <a:schemeClr val="bg1"/>
                </a:solidFill>
              </a:rPr>
              <a:t>сайта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A1A970C-BA99-4554-A460-1B4208536CFD}"/>
              </a:ext>
            </a:extLst>
          </p:cNvPr>
          <p:cNvSpPr/>
          <p:nvPr/>
        </p:nvSpPr>
        <p:spPr>
          <a:xfrm>
            <a:off x="9817784" y="2233681"/>
            <a:ext cx="2304480" cy="22389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Контактні дані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6386" name="Picture 2" descr="Результат пошуку зображень за запитом &quot;website logo&quot;">
            <a:extLst>
              <a:ext uri="{FF2B5EF4-FFF2-40B4-BE49-F238E27FC236}">
                <a16:creationId xmlns:a16="http://schemas.microsoft.com/office/drawing/2014/main" id="{D3757F5D-9655-4828-A77E-75C74106E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187" y="4525603"/>
            <a:ext cx="2016235" cy="200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Результат пошуку зображень за запитом &quot;www&quot;">
            <a:extLst>
              <a:ext uri="{FF2B5EF4-FFF2-40B4-BE49-F238E27FC236}">
                <a16:creationId xmlns:a16="http://schemas.microsoft.com/office/drawing/2014/main" id="{242DBC82-E5BD-47FD-B508-3D3D9509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228" y="4555419"/>
            <a:ext cx="2304480" cy="175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yperlink, insert icon">
            <a:extLst>
              <a:ext uri="{FF2B5EF4-FFF2-40B4-BE49-F238E27FC236}">
                <a16:creationId xmlns:a16="http://schemas.microsoft.com/office/drawing/2014/main" id="{2CD4B9CC-AC90-4BDE-ABAE-608DF55D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993" y="4525603"/>
            <a:ext cx="2223780" cy="22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browser, content, page, web page, website icon">
            <a:extLst>
              <a:ext uri="{FF2B5EF4-FFF2-40B4-BE49-F238E27FC236}">
                <a16:creationId xmlns:a16="http://schemas.microsoft.com/office/drawing/2014/main" id="{E1A994AB-8DF3-4401-B4F1-AAEF7F87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8466" y="4572350"/>
            <a:ext cx="2130286" cy="21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address book, contacts icon">
            <a:extLst>
              <a:ext uri="{FF2B5EF4-FFF2-40B4-BE49-F238E27FC236}">
                <a16:creationId xmlns:a16="http://schemas.microsoft.com/office/drawing/2014/main" id="{7E29C802-E223-46E6-B693-64ED2E4C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0431" y="4555419"/>
            <a:ext cx="2159186" cy="21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Більшість сайтів побудовані з використанням адаптивного дизайну компоновки веб-сторінок, тобто такого, що налаштовується до зміни розмірів екрана. </a:t>
            </a:r>
          </a:p>
        </p:txBody>
      </p:sp>
      <p:pic>
        <p:nvPicPr>
          <p:cNvPr id="17412" name="Picture 4" descr="Пов’язане зображення">
            <a:extLst>
              <a:ext uri="{FF2B5EF4-FFF2-40B4-BE49-F238E27FC236}">
                <a16:creationId xmlns:a16="http://schemas.microsoft.com/office/drawing/2014/main" id="{C03CEC36-218B-47C9-B1B3-6829DE6FF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9" b="14274"/>
          <a:stretch/>
        </p:blipFill>
        <p:spPr bwMode="auto">
          <a:xfrm>
            <a:off x="1472070" y="2710968"/>
            <a:ext cx="9250017" cy="377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сучасних сайтах може застосовуватися складне компонування розділів, яке поєднує наявність незмінних областей та частини, розмір яких змінюється відповідно до змін розміру екрана. </a:t>
            </a:r>
          </a:p>
        </p:txBody>
      </p:sp>
      <p:pic>
        <p:nvPicPr>
          <p:cNvPr id="18434" name="Picture 2" descr="Пов’язане зображення">
            <a:extLst>
              <a:ext uri="{FF2B5EF4-FFF2-40B4-BE49-F238E27FC236}">
                <a16:creationId xmlns:a16="http://schemas.microsoft.com/office/drawing/2014/main" id="{5832E16C-057B-42C3-9548-DA7FBF9DC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26" y="3124955"/>
            <a:ext cx="6933924" cy="36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F73690-0767-49E1-9704-EA8EE27CDF39}"/>
              </a:ext>
            </a:extLst>
          </p:cNvPr>
          <p:cNvSpPr txBox="1"/>
          <p:nvPr/>
        </p:nvSpPr>
        <p:spPr>
          <a:xfrm>
            <a:off x="72008" y="3124955"/>
            <a:ext cx="491743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Рідше складові веб-сторінки мають чітко встановлені розміри, які відображають сайт саме так, як було задумано дизайнером.</a:t>
            </a:r>
          </a:p>
        </p:txBody>
      </p:sp>
    </p:spTree>
    <p:extLst>
      <p:ext uri="{BB962C8B-B14F-4D97-AF65-F5344CB8AC3E}">
        <p14:creationId xmlns:p14="http://schemas.microsoft.com/office/powerpoint/2010/main" val="27369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737328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Веб-сторінки, як правило, створюються мовою </a:t>
            </a:r>
            <a:r>
              <a:rPr lang="en-US" sz="2800" b="1" i="1" kern="0" dirty="0">
                <a:solidFill>
                  <a:srgbClr val="FFFF00"/>
                </a:solidFill>
              </a:rPr>
              <a:t>HTML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чи </a:t>
            </a:r>
            <a:r>
              <a:rPr lang="en-US" sz="2800" b="1" i="1" kern="0" dirty="0">
                <a:solidFill>
                  <a:srgbClr val="FFFF00"/>
                </a:solidFill>
              </a:rPr>
              <a:t>XHTML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можуть містити гіперпосилання для швидкого переходу на інші сторінки. Відомості на веб-сторінці можуть подаватися в різних формах: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1E23A-B4B2-4942-BBDF-BC9A7E25F2D9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Веб-сторінка</a:t>
            </a:r>
            <a:r>
              <a:rPr lang="uk-UA" sz="2800" b="1" i="1" kern="0" dirty="0">
                <a:solidFill>
                  <a:srgbClr val="FFFFFF"/>
                </a:solidFill>
              </a:rPr>
              <a:t> — документ або інформаційний ресурс, доступ до якого здійснюється за допомогою браузера. 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125FBB4C-54A3-410E-A547-314F0126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3A6CE6E-EDF4-4B89-8AC2-42D025639862}"/>
              </a:ext>
            </a:extLst>
          </p:cNvPr>
          <p:cNvSpPr/>
          <p:nvPr/>
        </p:nvSpPr>
        <p:spPr>
          <a:xfrm>
            <a:off x="72008" y="4708791"/>
            <a:ext cx="2887061" cy="17019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chemeClr val="bg1"/>
                </a:solidFill>
              </a:rPr>
              <a:t>Текст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9D40206-2B96-4117-B747-CDF95DC406B4}"/>
              </a:ext>
            </a:extLst>
          </p:cNvPr>
          <p:cNvSpPr/>
          <p:nvPr/>
        </p:nvSpPr>
        <p:spPr>
          <a:xfrm>
            <a:off x="3125138" y="4708791"/>
            <a:ext cx="2887061" cy="17019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Статичні та анімовані графічні зображення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7A61E52-C7BF-4537-BB88-C72FADC4BB09}"/>
              </a:ext>
            </a:extLst>
          </p:cNvPr>
          <p:cNvSpPr/>
          <p:nvPr/>
        </p:nvSpPr>
        <p:spPr>
          <a:xfrm>
            <a:off x="6178267" y="4708791"/>
            <a:ext cx="2887061" cy="17019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Аудіо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F657607-87D6-480B-BD15-3AF1D15AD85C}"/>
              </a:ext>
            </a:extLst>
          </p:cNvPr>
          <p:cNvSpPr/>
          <p:nvPr/>
        </p:nvSpPr>
        <p:spPr>
          <a:xfrm>
            <a:off x="9229550" y="4710709"/>
            <a:ext cx="2887061" cy="17019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Відео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Інформаційний вміст веб-сторінки, як правило,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контентом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4DAE6-ECE6-4146-BB11-C25820F8BC91}"/>
              </a:ext>
            </a:extLst>
          </p:cNvPr>
          <p:cNvSpPr txBox="1"/>
          <p:nvPr/>
        </p:nvSpPr>
        <p:spPr>
          <a:xfrm>
            <a:off x="72008" y="2248247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Веб-сторінки мають свої специфічні елементи, що відрізняє їх між собою. Розрізняють такі типи веб-сторінок: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2B94E7C-D185-4457-8200-CC3B65785CC7}"/>
              </a:ext>
            </a:extLst>
          </p:cNvPr>
          <p:cNvSpPr/>
          <p:nvPr/>
        </p:nvSpPr>
        <p:spPr>
          <a:xfrm>
            <a:off x="72007" y="3746157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Сторінки розділу веб-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EBD9D30-2411-428A-9C4A-D3F076AD6CBF}"/>
              </a:ext>
            </a:extLst>
          </p:cNvPr>
          <p:cNvSpPr/>
          <p:nvPr/>
        </p:nvSpPr>
        <p:spPr>
          <a:xfrm>
            <a:off x="4110552" y="3746157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0E073D3-A021-4EFD-9207-C333E10425ED}"/>
              </a:ext>
            </a:extLst>
          </p:cNvPr>
          <p:cNvSpPr/>
          <p:nvPr/>
        </p:nvSpPr>
        <p:spPr>
          <a:xfrm>
            <a:off x="8149100" y="3746157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Домашні сторінки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6559D48-21DA-4FD7-8D1D-D49002571843}"/>
              </a:ext>
            </a:extLst>
          </p:cNvPr>
          <p:cNvSpPr/>
          <p:nvPr/>
        </p:nvSpPr>
        <p:spPr>
          <a:xfrm>
            <a:off x="72007" y="515108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Сторінки форуму та чату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78B7BAE-F13B-47CD-9159-512A66F477D5}"/>
              </a:ext>
            </a:extLst>
          </p:cNvPr>
          <p:cNvSpPr/>
          <p:nvPr/>
        </p:nvSpPr>
        <p:spPr>
          <a:xfrm>
            <a:off x="6149819" y="515108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Веб-каталоги тощо.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створенні структури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слід дотримуватися певних принципів, зокрема: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7242D60-0CB5-481D-9426-2CCF58DCC8B7}"/>
              </a:ext>
            </a:extLst>
          </p:cNvPr>
          <p:cNvSpPr/>
          <p:nvPr/>
        </p:nvSpPr>
        <p:spPr>
          <a:xfrm>
            <a:off x="72006" y="2248247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Принципу простоти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2398149-6515-45EC-8C0D-0CC64E0BA33C}"/>
              </a:ext>
            </a:extLst>
          </p:cNvPr>
          <p:cNvSpPr/>
          <p:nvPr/>
        </p:nvSpPr>
        <p:spPr>
          <a:xfrm>
            <a:off x="6149818" y="2248247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Принципу цільової сегментації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28" name="Picture 4" descr="marketing, research, search, segmentation, targeting icon">
            <a:extLst>
              <a:ext uri="{FF2B5EF4-FFF2-40B4-BE49-F238E27FC236}">
                <a16:creationId xmlns:a16="http://schemas.microsoft.com/office/drawing/2014/main" id="{01E15B39-D484-42FF-97DA-5129E39C2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417" y="2934333"/>
            <a:ext cx="4343134" cy="43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Web site&quot;">
            <a:extLst>
              <a:ext uri="{FF2B5EF4-FFF2-40B4-BE49-F238E27FC236}">
                <a16:creationId xmlns:a16="http://schemas.microsoft.com/office/drawing/2014/main" id="{43ADBB85-512B-4919-80E9-3874C9E6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7" y="3638285"/>
            <a:ext cx="523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Сторінка розділу веб-</a:t>
            </a:r>
            <a:r>
              <a:rPr lang="uk-UA" sz="2800" b="1" i="1" kern="0" dirty="0" err="1">
                <a:solidFill>
                  <a:srgbClr val="FFFF00"/>
                </a:solidFill>
              </a:rPr>
              <a:t>сайта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— це звичайна веб-сторінка, яка заповнюється його автором і не передбачає особливих дій користувача під час роботи з нею.</a:t>
            </a:r>
          </a:p>
        </p:txBody>
      </p:sp>
      <p:pic>
        <p:nvPicPr>
          <p:cNvPr id="19458" name="Picture 2" descr="Пов’язане зображення">
            <a:extLst>
              <a:ext uri="{FF2B5EF4-FFF2-40B4-BE49-F238E27FC236}">
                <a16:creationId xmlns:a16="http://schemas.microsoft.com/office/drawing/2014/main" id="{9D0385D9-DE1D-413D-90E3-1B83C7C30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247202" y="3172164"/>
            <a:ext cx="6949410" cy="33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Пов’язане зображення">
            <a:extLst>
              <a:ext uri="{FF2B5EF4-FFF2-40B4-BE49-F238E27FC236}">
                <a16:creationId xmlns:a16="http://schemas.microsoft.com/office/drawing/2014/main" id="{44AEE88B-C319-44B4-AF8C-426823FC7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82" y="3154079"/>
            <a:ext cx="4836767" cy="333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Веб-сторінки статичних сайтів створюються за допомогою мови розмітки HTML у середовищі HTML-редактора в файловій системі комп'ютера, а потім завантажуються на сайт. Створення нових сторінок статичного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або редагування існуючих користувач виконує на комп'ютері в середовищі HTML-редактора. </a:t>
            </a:r>
          </a:p>
        </p:txBody>
      </p:sp>
      <p:pic>
        <p:nvPicPr>
          <p:cNvPr id="20482" name="Picture 2" descr="Результат пошуку зображень за запитом &quot;Site structure&quot;">
            <a:extLst>
              <a:ext uri="{FF2B5EF4-FFF2-40B4-BE49-F238E27FC236}">
                <a16:creationId xmlns:a16="http://schemas.microsoft.com/office/drawing/2014/main" id="{523A3BEB-7E9B-4A05-809B-24408123D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t="4256" r="17092" b="61957"/>
          <a:stretch/>
        </p:blipFill>
        <p:spPr bwMode="auto">
          <a:xfrm>
            <a:off x="3727173" y="3969781"/>
            <a:ext cx="8394977" cy="22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02577B-1B75-44ED-A65A-EC5C8F9D98E9}"/>
              </a:ext>
            </a:extLst>
          </p:cNvPr>
          <p:cNvSpPr txBox="1"/>
          <p:nvPr/>
        </p:nvSpPr>
        <p:spPr>
          <a:xfrm>
            <a:off x="72008" y="3969780"/>
            <a:ext cx="348620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потім знову завантажує на веб-сайт. Це трудомісткий процес.</a:t>
            </a:r>
          </a:p>
        </p:txBody>
      </p:sp>
    </p:spTree>
    <p:extLst>
      <p:ext uri="{BB962C8B-B14F-4D97-AF65-F5344CB8AC3E}">
        <p14:creationId xmlns:p14="http://schemas.microsoft.com/office/powerpoint/2010/main" val="78051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основному статичні веб-сторінки використовуються для сайтів з постійною структурою та зовнішнім видом сторінки, при цьому кожна сторінка може мати свій шаблон оформлення.</a:t>
            </a:r>
          </a:p>
        </p:txBody>
      </p:sp>
      <p:pic>
        <p:nvPicPr>
          <p:cNvPr id="21506" name="Picture 2" descr="Результат пошуку зображень за запитом &quot;Site structure&quot;">
            <a:extLst>
              <a:ext uri="{FF2B5EF4-FFF2-40B4-BE49-F238E27FC236}">
                <a16:creationId xmlns:a16="http://schemas.microsoft.com/office/drawing/2014/main" id="{44D69EF8-3910-46E7-8D3E-2E1F9C1DF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8" y="3160818"/>
            <a:ext cx="12050142" cy="32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Інтерактивна веб-сторінка </a:t>
            </a:r>
            <a:r>
              <a:rPr lang="uk-UA" sz="2800" b="1" i="1" kern="0" dirty="0">
                <a:solidFill>
                  <a:schemeClr val="bg1"/>
                </a:solidFill>
              </a:rPr>
              <a:t>надає можливість користувачеві вводити деякі дані, а потім забезпечує, відповідно до введених даних, їх опрацювання на сервері.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0B8CBD-F5B8-455B-A9B8-4AE09463D7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3130826"/>
            <a:ext cx="4887618" cy="3341961"/>
          </a:xfrm>
          <a:prstGeom prst="rect">
            <a:avLst/>
          </a:prstGeom>
        </p:spPr>
      </p:pic>
      <p:pic>
        <p:nvPicPr>
          <p:cNvPr id="22530" name="Picture 2" descr="Результат пошуку зображень за запитом &quot;Web site&quot;">
            <a:extLst>
              <a:ext uri="{FF2B5EF4-FFF2-40B4-BE49-F238E27FC236}">
                <a16:creationId xmlns:a16="http://schemas.microsoft.com/office/drawing/2014/main" id="{59ABF379-AE23-4913-A010-3DD0F7D0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70" y="3014184"/>
            <a:ext cx="7391080" cy="35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створенні інтерактивних веб-сторінок використовують спеціальні скрипти мовами сценаріїв: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27DC75E-76D4-4F79-8713-22C8E47FEB9D}"/>
              </a:ext>
            </a:extLst>
          </p:cNvPr>
          <p:cNvSpPr/>
          <p:nvPr/>
        </p:nvSpPr>
        <p:spPr>
          <a:xfrm>
            <a:off x="72008" y="2238308"/>
            <a:ext cx="5972332" cy="9123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JavaScript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38641A1-A319-4A33-BB19-57C7F24B423E}"/>
              </a:ext>
            </a:extLst>
          </p:cNvPr>
          <p:cNvSpPr/>
          <p:nvPr/>
        </p:nvSpPr>
        <p:spPr>
          <a:xfrm>
            <a:off x="6149820" y="2238309"/>
            <a:ext cx="5972332" cy="9123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VBScript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6689E-F668-4C14-A2FE-ACD7C9D5AFC3}"/>
              </a:ext>
            </a:extLst>
          </p:cNvPr>
          <p:cNvSpPr txBox="1"/>
          <p:nvPr/>
        </p:nvSpPr>
        <p:spPr>
          <a:xfrm>
            <a:off x="72008" y="3238141"/>
            <a:ext cx="8893088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Які можуть виконуватися за наявності певних дій користувача або під час завантаження веб-сторінки. Крім того, для забезпечення інтерактивності веб-сторінки можна використовувати флеш-фрагменти або </a:t>
            </a:r>
            <a:r>
              <a:rPr lang="en-US" sz="2800" b="1" i="1" kern="0" dirty="0">
                <a:solidFill>
                  <a:srgbClr val="FFFF00"/>
                </a:solidFill>
              </a:rPr>
              <a:t>Flash-</a:t>
            </a:r>
            <a:r>
              <a:rPr lang="uk-UA" sz="2800" b="1" i="1" kern="0" dirty="0">
                <a:solidFill>
                  <a:srgbClr val="FFFF00"/>
                </a:solidFill>
              </a:rPr>
              <a:t>ролики </a:t>
            </a:r>
            <a:r>
              <a:rPr lang="uk-UA" sz="2800" b="1" i="1" kern="0" dirty="0">
                <a:solidFill>
                  <a:schemeClr val="bg1"/>
                </a:solidFill>
              </a:rPr>
              <a:t>(</a:t>
            </a:r>
            <a:r>
              <a:rPr lang="en-US" sz="2800" b="1" i="1" kern="0" dirty="0" err="1">
                <a:solidFill>
                  <a:schemeClr val="bg1"/>
                </a:solidFill>
              </a:rPr>
              <a:t>swf</a:t>
            </a:r>
            <a:r>
              <a:rPr lang="en-US" sz="2800" b="1" i="1" kern="0" dirty="0">
                <a:solidFill>
                  <a:schemeClr val="bg1"/>
                </a:solidFill>
              </a:rPr>
              <a:t>-</a:t>
            </a:r>
            <a:r>
              <a:rPr lang="uk-UA" sz="2800" b="1" i="1" kern="0" dirty="0">
                <a:solidFill>
                  <a:schemeClr val="bg1"/>
                </a:solidFill>
              </a:rPr>
              <a:t>файли).</a:t>
            </a:r>
          </a:p>
        </p:txBody>
      </p:sp>
      <p:pic>
        <p:nvPicPr>
          <p:cNvPr id="23554" name="Picture 2" descr="document, file, swf icon">
            <a:extLst>
              <a:ext uri="{FF2B5EF4-FFF2-40B4-BE49-F238E27FC236}">
                <a16:creationId xmlns:a16="http://schemas.microsoft.com/office/drawing/2014/main" id="{9348D540-B1D5-4DA4-A3A2-1C7544AE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123" y="3198385"/>
            <a:ext cx="3298403" cy="32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обміну даними між користувачем і сервером до веб-сторінки можна вставити веб-додаток, який називають формою. Форми по своїй суті є аналогами паперових опитувальників. </a:t>
            </a:r>
          </a:p>
        </p:txBody>
      </p:sp>
      <p:pic>
        <p:nvPicPr>
          <p:cNvPr id="24578" name="Picture 2" descr="Результат пошуку зображень за запитом &quot;Web site&quot;">
            <a:extLst>
              <a:ext uri="{FF2B5EF4-FFF2-40B4-BE49-F238E27FC236}">
                <a16:creationId xmlns:a16="http://schemas.microsoft.com/office/drawing/2014/main" id="{44B78581-CACC-464F-A819-1E985AB3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831" y="3134892"/>
            <a:ext cx="5132319" cy="30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FF2B8-B5FE-4597-B7A8-6ED5F3809697}"/>
              </a:ext>
            </a:extLst>
          </p:cNvPr>
          <p:cNvSpPr txBox="1"/>
          <p:nvPr/>
        </p:nvSpPr>
        <p:spPr>
          <a:xfrm>
            <a:off x="72008" y="3134892"/>
            <a:ext cx="6726357" cy="329320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Форма</a:t>
            </a:r>
            <a:r>
              <a:rPr lang="uk-UA" sz="2600" b="1" i="1" kern="0" dirty="0">
                <a:solidFill>
                  <a:schemeClr val="bg1"/>
                </a:solidFill>
              </a:rPr>
              <a:t> — частина веб-сторінки, до якої користувач може записувати свої відомості та надсилати їх на сервер, де розміщується веб-сторінка. Такі запити опрацьовуються на сервері, на якому генеруються відповідні вихідні дані.</a:t>
            </a:r>
          </a:p>
        </p:txBody>
      </p:sp>
    </p:spTree>
    <p:extLst>
      <p:ext uri="{BB962C8B-B14F-4D97-AF65-F5344CB8AC3E}">
        <p14:creationId xmlns:p14="http://schemas.microsoft.com/office/powerpoint/2010/main" val="29183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Форми зазвичай містять поля для заповнення, списки чи перемикачі для вибору одного чи декількох елементів. Форми застосовують для: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F28AE7A-D0FD-48A6-B5CC-263B76C7505C}"/>
              </a:ext>
            </a:extLst>
          </p:cNvPr>
          <p:cNvSpPr/>
          <p:nvPr/>
        </p:nvSpPr>
        <p:spPr>
          <a:xfrm>
            <a:off x="72008" y="2682670"/>
            <a:ext cx="3973050" cy="16507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Отримання відомостей про користувачів </a:t>
            </a:r>
            <a:r>
              <a:rPr lang="uk-UA" sz="2600" b="1" i="1" kern="0" dirty="0" err="1">
                <a:solidFill>
                  <a:schemeClr val="bg1"/>
                </a:solidFill>
              </a:rPr>
              <a:t>сайта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B02C563-885C-4F5A-83D0-7A4AC28CAF00}"/>
              </a:ext>
            </a:extLst>
          </p:cNvPr>
          <p:cNvSpPr/>
          <p:nvPr/>
        </p:nvSpPr>
        <p:spPr>
          <a:xfrm>
            <a:off x="4110553" y="2682670"/>
            <a:ext cx="3973050" cy="16507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Отримання думки з приводу питання, винесеного для обговорення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E885E88-8733-4CBA-8DFC-8537473A86BB}"/>
              </a:ext>
            </a:extLst>
          </p:cNvPr>
          <p:cNvSpPr/>
          <p:nvPr/>
        </p:nvSpPr>
        <p:spPr>
          <a:xfrm>
            <a:off x="8149101" y="2682670"/>
            <a:ext cx="3973050" cy="16507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Виявлення споживчих переваг тощо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25604" name="Picture 4" descr="Результат пошуку зображень за запитом &quot;user icon&quot;">
            <a:extLst>
              <a:ext uri="{FF2B5EF4-FFF2-40B4-BE49-F238E27FC236}">
                <a16:creationId xmlns:a16="http://schemas.microsoft.com/office/drawing/2014/main" id="{F9058697-CE6E-4412-9E5C-47E10F868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663" y="4434373"/>
            <a:ext cx="2219739" cy="22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collaboration, communication, opinion, right, wrong icon">
            <a:extLst>
              <a:ext uri="{FF2B5EF4-FFF2-40B4-BE49-F238E27FC236}">
                <a16:creationId xmlns:a16="http://schemas.microsoft.com/office/drawing/2014/main" id="{DE996827-B8EC-43C2-B4DE-D189E857D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37" y="4373201"/>
            <a:ext cx="2342081" cy="23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achieve, advantage, advantages, challenge, challenging, features, goal, leadership, mark, quality control, rate, reach, recommend, remuneration, review, set, stimulate, strategic, success, target, vote, voting icon">
            <a:extLst>
              <a:ext uri="{FF2B5EF4-FFF2-40B4-BE49-F238E27FC236}">
                <a16:creationId xmlns:a16="http://schemas.microsoft.com/office/drawing/2014/main" id="{2A89E605-29A7-440E-913E-14797CD0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300" y="4373201"/>
            <a:ext cx="2342081" cy="23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найуживаніших форм належать: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FBEBC44-2C6E-4067-AEA9-E4667A8DD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284664"/>
              </p:ext>
            </p:extLst>
          </p:nvPr>
        </p:nvGraphicFramePr>
        <p:xfrm>
          <a:off x="126385" y="1801824"/>
          <a:ext cx="11901492" cy="495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63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6" grpId="0" uiExpand="1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створення та супроводження </a:t>
            </a:r>
            <a:r>
              <a:rPr lang="uk-UA" sz="2800" b="1" i="1" kern="0" dirty="0">
                <a:solidFill>
                  <a:srgbClr val="FFFF00"/>
                </a:solidFill>
              </a:rPr>
              <a:t>динамічних сайтів </a:t>
            </a:r>
            <a:r>
              <a:rPr lang="uk-UA" sz="2800" b="1" i="1" kern="0" dirty="0">
                <a:solidFill>
                  <a:schemeClr val="bg1"/>
                </a:solidFill>
              </a:rPr>
              <a:t>використовують </a:t>
            </a:r>
            <a:r>
              <a:rPr lang="en-US" sz="2800" b="1" i="1" kern="0" dirty="0">
                <a:solidFill>
                  <a:schemeClr val="bg1"/>
                </a:solidFill>
              </a:rPr>
              <a:t>CMS (Content Management System) — </a:t>
            </a:r>
            <a:r>
              <a:rPr lang="uk-UA" sz="2800" b="1" i="1" kern="0" dirty="0">
                <a:solidFill>
                  <a:schemeClr val="bg1"/>
                </a:solidFill>
              </a:rPr>
              <a:t>систему управління сайтом, яку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двигунцем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7650" name="Picture 2" descr="Результат пошуку зображень за запитом &quot;CMS&quot;">
            <a:extLst>
              <a:ext uri="{FF2B5EF4-FFF2-40B4-BE49-F238E27FC236}">
                <a16:creationId xmlns:a16="http://schemas.microsoft.com/office/drawing/2014/main" id="{072205B2-3576-483D-A1D7-081A30CA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56" y="3036524"/>
            <a:ext cx="9403246" cy="380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розробки сайтів забезпечують відокремлення змістової частини (контенту) від дизайну (шаблону веб-сторінки), що дає змогу змінювати вміст веб-сторінки, не змінюючи дизайн, і змінювати шаблон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, не змінюючи вміст його веб-сторінок. </a:t>
            </a:r>
          </a:p>
        </p:txBody>
      </p:sp>
      <p:pic>
        <p:nvPicPr>
          <p:cNvPr id="29698" name="Picture 2" descr="Пов’язане зображення">
            <a:extLst>
              <a:ext uri="{FF2B5EF4-FFF2-40B4-BE49-F238E27FC236}">
                <a16:creationId xmlns:a16="http://schemas.microsoft.com/office/drawing/2014/main" id="{94245C86-30C7-4507-ABA5-3B625B770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85" y="3503167"/>
            <a:ext cx="8756788" cy="29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Оскільки структура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складається з різних його розділів, то для зручності його відвідування та швидкого знаходження потрібних відомостей доцільно робити структуру простою, без додаткових підрозділів. </a:t>
            </a:r>
          </a:p>
        </p:txBody>
      </p:sp>
      <p:pic>
        <p:nvPicPr>
          <p:cNvPr id="2052" name="Picture 4" descr="Пов’язане зображення">
            <a:extLst>
              <a:ext uri="{FF2B5EF4-FFF2-40B4-BE49-F238E27FC236}">
                <a16:creationId xmlns:a16="http://schemas.microsoft.com/office/drawing/2014/main" id="{5498E77D-A8EA-4916-9D18-F23B8929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3091896"/>
            <a:ext cx="6337275" cy="33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в’язане зображення">
            <a:extLst>
              <a:ext uri="{FF2B5EF4-FFF2-40B4-BE49-F238E27FC236}">
                <a16:creationId xmlns:a16="http://schemas.microsoft.com/office/drawing/2014/main" id="{7A111C0B-9270-47D4-9539-C51F9F70F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30" y="2945060"/>
            <a:ext cx="5848631" cy="34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Такі двигунці мають багато різних модулів: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EEF30C7-DD6A-4A01-A55E-C14D1C41AB8E}"/>
              </a:ext>
            </a:extLst>
          </p:cNvPr>
          <p:cNvSpPr/>
          <p:nvPr/>
        </p:nvSpPr>
        <p:spPr>
          <a:xfrm>
            <a:off x="66468" y="1852984"/>
            <a:ext cx="2887061" cy="144489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chemeClr val="bg1"/>
                </a:solidFill>
              </a:rPr>
              <a:t>форуми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93CD70B-E572-4836-A8D0-B7B7216B8523}"/>
              </a:ext>
            </a:extLst>
          </p:cNvPr>
          <p:cNvSpPr/>
          <p:nvPr/>
        </p:nvSpPr>
        <p:spPr>
          <a:xfrm>
            <a:off x="3119598" y="1852984"/>
            <a:ext cx="2887061" cy="14448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гостьові книги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1A60CC8-2521-4AE4-AB42-AD0FBF161305}"/>
              </a:ext>
            </a:extLst>
          </p:cNvPr>
          <p:cNvSpPr/>
          <p:nvPr/>
        </p:nvSpPr>
        <p:spPr>
          <a:xfrm>
            <a:off x="6172727" y="1852984"/>
            <a:ext cx="2887061" cy="144489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поштові розсилки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EB1BFFD-20CC-4FD8-A42B-63D525EA55F5}"/>
              </a:ext>
            </a:extLst>
          </p:cNvPr>
          <p:cNvSpPr/>
          <p:nvPr/>
        </p:nvSpPr>
        <p:spPr>
          <a:xfrm>
            <a:off x="9224010" y="1854902"/>
            <a:ext cx="2887061" cy="14448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контакти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666E2AAE-975E-44F8-A056-9E252BDAB12A}"/>
              </a:ext>
            </a:extLst>
          </p:cNvPr>
          <p:cNvSpPr/>
          <p:nvPr/>
        </p:nvSpPr>
        <p:spPr>
          <a:xfrm>
            <a:off x="66468" y="3432793"/>
            <a:ext cx="2887061" cy="16858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опитувальники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EA51CDC-9299-469D-9885-A05C04FE4C22}"/>
              </a:ext>
            </a:extLst>
          </p:cNvPr>
          <p:cNvSpPr/>
          <p:nvPr/>
        </p:nvSpPr>
        <p:spPr>
          <a:xfrm>
            <a:off x="3119598" y="3432793"/>
            <a:ext cx="2887061" cy="16858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форми реєстрації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B18F04D-B178-4DE8-AF62-F9B1E494C21F}"/>
              </a:ext>
            </a:extLst>
          </p:cNvPr>
          <p:cNvSpPr/>
          <p:nvPr/>
        </p:nvSpPr>
        <p:spPr>
          <a:xfrm>
            <a:off x="6172727" y="3432793"/>
            <a:ext cx="2887061" cy="16858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форми пошуку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9AB4351F-22DB-47E5-BA43-3324CA40456F}"/>
              </a:ext>
            </a:extLst>
          </p:cNvPr>
          <p:cNvSpPr/>
          <p:nvPr/>
        </p:nvSpPr>
        <p:spPr>
          <a:xfrm>
            <a:off x="9224010" y="3434711"/>
            <a:ext cx="2887061" cy="16858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систему обміну повідомленнями між користувачами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2882CF-E75C-4605-840D-09B3EFF79F7C}"/>
              </a:ext>
            </a:extLst>
          </p:cNvPr>
          <p:cNvSpPr txBox="1"/>
          <p:nvPr/>
        </p:nvSpPr>
        <p:spPr>
          <a:xfrm>
            <a:off x="60929" y="525355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Які перетворюють сайт з інформаційного засобу на комунікаційний.</a:t>
            </a:r>
          </a:p>
        </p:txBody>
      </p:sp>
    </p:spTree>
    <p:extLst>
      <p:ext uri="{BB962C8B-B14F-4D97-AF65-F5344CB8AC3E}">
        <p14:creationId xmlns:p14="http://schemas.microsoft.com/office/powerpoint/2010/main" val="25836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Поняття </a:t>
            </a:r>
            <a:r>
              <a:rPr lang="uk-UA" sz="2800" b="1" i="1" kern="0" dirty="0">
                <a:solidFill>
                  <a:srgbClr val="FFFF00"/>
                </a:solidFill>
              </a:rPr>
              <a:t>домашня сторінка </a:t>
            </a:r>
            <a:r>
              <a:rPr lang="uk-UA" sz="2800" b="1" i="1" kern="0" dirty="0">
                <a:solidFill>
                  <a:schemeClr val="bg1"/>
                </a:solidFill>
              </a:rPr>
              <a:t>має декілька значень: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13D5D-1D7A-45CD-9759-B7156E6A7341}"/>
              </a:ext>
            </a:extLst>
          </p:cNvPr>
          <p:cNvSpPr txBox="1"/>
          <p:nvPr/>
        </p:nvSpPr>
        <p:spPr>
          <a:xfrm>
            <a:off x="387625" y="1835621"/>
            <a:ext cx="7354957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веб-сайт, що належить окремій людині</a:t>
            </a:r>
            <a:r>
              <a:rPr lang="uk-UA" sz="2800" b="1" i="1" kern="0" dirty="0">
                <a:solidFill>
                  <a:schemeClr val="bg1"/>
                </a:solidFill>
              </a:rPr>
              <a:t>. Спочатку цей термін (від </a:t>
            </a:r>
            <a:r>
              <a:rPr lang="uk-UA" sz="2800" b="1" i="1" kern="0" dirty="0" err="1">
                <a:solidFill>
                  <a:schemeClr val="bg1"/>
                </a:solidFill>
              </a:rPr>
              <a:t>англ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Home Page</a:t>
            </a:r>
            <a:r>
              <a:rPr lang="en-US" sz="2800" b="1" i="1" kern="0" dirty="0">
                <a:solidFill>
                  <a:schemeClr val="bg1"/>
                </a:solidFill>
              </a:rPr>
              <a:t>) </a:t>
            </a:r>
            <a:r>
              <a:rPr lang="uk-UA" sz="2800" b="1" i="1" kern="0" dirty="0">
                <a:solidFill>
                  <a:schemeClr val="bg1"/>
                </a:solidFill>
              </a:rPr>
              <a:t>означав дім людини в Інтернеті, місце, де вона зберігає власні дані. Тепер такі сторінки містять окрім відомостей про власника й корисні дані з певної тематики, зображення, повідомлення чи цікаві факти;</a:t>
            </a:r>
          </a:p>
        </p:txBody>
      </p:sp>
      <p:pic>
        <p:nvPicPr>
          <p:cNvPr id="30726" name="Picture 6" descr="Пов’язане зображення">
            <a:extLst>
              <a:ext uri="{FF2B5EF4-FFF2-40B4-BE49-F238E27FC236}">
                <a16:creationId xmlns:a16="http://schemas.microsoft.com/office/drawing/2014/main" id="{3ED5398C-7FE2-4F6D-9AA2-FB52B4636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1671" y="1835620"/>
            <a:ext cx="4230480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4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1BCB8-850D-4538-A704-AB16E9D7FA72}"/>
              </a:ext>
            </a:extLst>
          </p:cNvPr>
          <p:cNvSpPr txBox="1"/>
          <p:nvPr/>
        </p:nvSpPr>
        <p:spPr>
          <a:xfrm>
            <a:off x="387625" y="1835621"/>
            <a:ext cx="11734525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веб сторінка </a:t>
            </a:r>
            <a:r>
              <a:rPr lang="uk-UA" sz="2400" b="1" i="1" kern="0" dirty="0">
                <a:solidFill>
                  <a:schemeClr val="bg1"/>
                </a:solidFill>
              </a:rPr>
              <a:t>(</a:t>
            </a:r>
            <a:r>
              <a:rPr lang="uk-UA" sz="2400" b="1" i="1" kern="0" dirty="0">
                <a:solidFill>
                  <a:srgbClr val="FFFF00"/>
                </a:solidFill>
              </a:rPr>
              <a:t>стартова</a:t>
            </a:r>
            <a:r>
              <a:rPr lang="uk-UA" sz="2400" b="1" i="1" kern="0" dirty="0">
                <a:solidFill>
                  <a:schemeClr val="bg1"/>
                </a:solidFill>
              </a:rPr>
              <a:t>), яка першою завантажується в браузері. Стартова сторінка — сторінка, яка завантажується до вікна браузера за замовчуванням при кожному запуску браузера на певному комп'ютері або при кожному натисненні кнопки </a:t>
            </a:r>
            <a:r>
              <a:rPr lang="uk-UA" sz="2400" b="1" i="1" kern="0" dirty="0">
                <a:solidFill>
                  <a:srgbClr val="FFFF00"/>
                </a:solidFill>
              </a:rPr>
              <a:t>Додому</a:t>
            </a:r>
            <a:r>
              <a:rPr lang="uk-UA" sz="24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" name="Picture 2" descr="Результат пошуку зображень за запитом &quot;Home Page icon&quot;">
            <a:extLst>
              <a:ext uri="{FF2B5EF4-FFF2-40B4-BE49-F238E27FC236}">
                <a16:creationId xmlns:a16="http://schemas.microsoft.com/office/drawing/2014/main" id="{37C43390-EFBB-4169-A4EF-907B89B6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4494" y="3890251"/>
            <a:ext cx="2677656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F26D84-01E7-4ABE-B869-D25F0E420720}"/>
              </a:ext>
            </a:extLst>
          </p:cNvPr>
          <p:cNvSpPr txBox="1"/>
          <p:nvPr/>
        </p:nvSpPr>
        <p:spPr>
          <a:xfrm>
            <a:off x="387625" y="3890251"/>
            <a:ext cx="8895523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 правило, за стартову обирають одну зі спеціалізованих сторінок, які містять посилання, що використовуються конкретним користувачем найчастіше, зокрема: веб-пошту, новини, каталоги ресурсів, а також популярні сервіси, такі як пошук в Інтернеті, перевірка на віруси, онлайн-переклад тощо.</a:t>
            </a:r>
          </a:p>
        </p:txBody>
      </p:sp>
    </p:spTree>
    <p:extLst>
      <p:ext uri="{BB962C8B-B14F-4D97-AF65-F5344CB8AC3E}">
        <p14:creationId xmlns:p14="http://schemas.microsoft.com/office/powerpoint/2010/main" val="2802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Сторінка </a:t>
            </a:r>
            <a:r>
              <a:rPr lang="uk-UA" sz="2800" b="1" i="1" kern="0" dirty="0">
                <a:solidFill>
                  <a:srgbClr val="FFFF00"/>
                </a:solidFill>
              </a:rPr>
              <a:t>форуму</a:t>
            </a:r>
            <a:r>
              <a:rPr lang="uk-UA" sz="2800" b="1" i="1" kern="0" dirty="0">
                <a:solidFill>
                  <a:schemeClr val="bg1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чату</a:t>
            </a:r>
            <a:r>
              <a:rPr lang="uk-UA" sz="2800" b="1" i="1" kern="0" dirty="0">
                <a:solidFill>
                  <a:schemeClr val="bg1"/>
                </a:solidFill>
              </a:rPr>
              <a:t> схожа на таблицю, у рядках якої користувач записує своє повідомлення, при чому відображається: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06D2757-5892-4E52-BCE3-880B38C8D290}"/>
              </a:ext>
            </a:extLst>
          </p:cNvPr>
          <p:cNvSpPr/>
          <p:nvPr/>
        </p:nvSpPr>
        <p:spPr>
          <a:xfrm>
            <a:off x="72008" y="2712488"/>
            <a:ext cx="4867740" cy="141225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Його аватар (маленьке зображення, що ідентифікує користувача)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39E2C37-A362-4CC5-BEE2-2A0E8A7A7046}"/>
              </a:ext>
            </a:extLst>
          </p:cNvPr>
          <p:cNvSpPr/>
          <p:nvPr/>
        </p:nvSpPr>
        <p:spPr>
          <a:xfrm>
            <a:off x="5009321" y="2712488"/>
            <a:ext cx="3074281" cy="141225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Його мережеве ім'я (</a:t>
            </a:r>
            <a:r>
              <a:rPr lang="uk-UA" sz="2400" b="1" i="1" kern="0" dirty="0" err="1">
                <a:solidFill>
                  <a:schemeClr val="bg1"/>
                </a:solidFill>
              </a:rPr>
              <a:t>нік</a:t>
            </a:r>
            <a:r>
              <a:rPr lang="uk-UA" sz="2400" b="1" i="1" kern="0" dirty="0">
                <a:solidFill>
                  <a:schemeClr val="bg1"/>
                </a:solidFill>
              </a:rPr>
              <a:t>)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6DC92CD-27A6-4382-988F-F88776564409}"/>
              </a:ext>
            </a:extLst>
          </p:cNvPr>
          <p:cNvSpPr/>
          <p:nvPr/>
        </p:nvSpPr>
        <p:spPr>
          <a:xfrm>
            <a:off x="8149101" y="2712488"/>
            <a:ext cx="3973050" cy="141225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Інструменти для коментування повідомлень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32772" name="Picture 4" descr="account, avatar, circle, male, profile, user icon">
            <a:extLst>
              <a:ext uri="{FF2B5EF4-FFF2-40B4-BE49-F238E27FC236}">
                <a16:creationId xmlns:a16="http://schemas.microsoft.com/office/drawing/2014/main" id="{B8BF94E5-643C-4342-AE8F-401DD0BA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904" y="4185896"/>
            <a:ext cx="2317947" cy="231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Пов’язане зображення">
            <a:extLst>
              <a:ext uri="{FF2B5EF4-FFF2-40B4-BE49-F238E27FC236}">
                <a16:creationId xmlns:a16="http://schemas.microsoft.com/office/drawing/2014/main" id="{1CBFE39C-11C7-4B93-962D-A932D091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16" y="4036944"/>
            <a:ext cx="4295361" cy="23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comment icon">
            <a:extLst>
              <a:ext uri="{FF2B5EF4-FFF2-40B4-BE49-F238E27FC236}">
                <a16:creationId xmlns:a16="http://schemas.microsoft.com/office/drawing/2014/main" id="{16393A62-DA59-4FB0-9423-98E48011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76" y="3668467"/>
            <a:ext cx="3352803" cy="33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329320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При створенні </a:t>
            </a:r>
            <a:r>
              <a:rPr lang="uk-UA" sz="2600" b="1" i="1" kern="0" dirty="0">
                <a:solidFill>
                  <a:srgbClr val="FFFF00"/>
                </a:solidFill>
              </a:rPr>
              <a:t>веб-каталогу</a:t>
            </a:r>
            <a:r>
              <a:rPr lang="uk-UA" sz="2600" b="1" i="1" kern="0" dirty="0">
                <a:solidFill>
                  <a:schemeClr val="bg1"/>
                </a:solidFill>
              </a:rPr>
              <a:t> застосовують мінімум засобів оформлення, розміщуючи посилання на ресурси в таблиці розділів або лінійному списку. Наприклад, перша сторінка інформаційної системи </a:t>
            </a:r>
            <a:r>
              <a:rPr lang="uk-UA" sz="2600" b="1" i="1" kern="0" dirty="0">
                <a:solidFill>
                  <a:srgbClr val="FFFF00"/>
                </a:solidFill>
              </a:rPr>
              <a:t>Конкурс</a:t>
            </a:r>
            <a:r>
              <a:rPr lang="uk-UA" sz="2600" b="1" i="1" kern="0" dirty="0">
                <a:solidFill>
                  <a:schemeClr val="bg1"/>
                </a:solidFill>
              </a:rPr>
              <a:t>, за допомогою якої можна відстежувати конкурс вступу до вищих навчальних закладів, побудована за типом веб-каталогу, що надає можливість територіального пошуку вищих навчальних закладів (</a:t>
            </a:r>
            <a:r>
              <a:rPr lang="uk-UA" sz="2600" b="1" i="1" kern="0" dirty="0">
                <a:solidFill>
                  <a:srgbClr val="FFFF00"/>
                </a:solidFill>
              </a:rPr>
              <a:t>http://vstup.info</a:t>
            </a:r>
            <a:r>
              <a:rPr lang="uk-UA" sz="2600" b="1" i="1" kern="0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4E4063-20E9-423F-B8DC-4869D590A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611719"/>
            <a:ext cx="12050142" cy="207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3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4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knowledge, learning, school, study icon">
            <a:extLst>
              <a:ext uri="{FF2B5EF4-FFF2-40B4-BE49-F238E27FC236}">
                <a16:creationId xmlns:a16="http://schemas.microsoft.com/office/drawing/2014/main" id="{E91A43CF-37B3-4CA7-9C6C-F82D49CC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531" y="3587772"/>
            <a:ext cx="2485037" cy="24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6423F1-7224-4884-A25C-A3CD7CA9D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43" y="3234749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«Ідеальна» структура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має мати один вхід й один вихід. Як це зробити, якщо сайт має безліч сторінок? У такому разі сайт матиме кілька входів і лише один вихід.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97473-E55E-486D-8923-F52E6627D17A}"/>
              </a:ext>
            </a:extLst>
          </p:cNvPr>
          <p:cNvSpPr txBox="1"/>
          <p:nvPr/>
        </p:nvSpPr>
        <p:spPr>
          <a:xfrm>
            <a:off x="72008" y="3144833"/>
            <a:ext cx="7312766" cy="329320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Для зручності орієнтування головна сторінка </a:t>
            </a:r>
            <a:r>
              <a:rPr lang="uk-UA" sz="26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600" b="1" i="1" kern="0" dirty="0">
                <a:solidFill>
                  <a:schemeClr val="bg1"/>
                </a:solidFill>
              </a:rPr>
              <a:t> має містити меню з повним його описом, яке дасть змогу користувачеві зорієнтуватися у вмісті </a:t>
            </a:r>
            <a:r>
              <a:rPr lang="uk-UA" sz="26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600" b="1" i="1" kern="0" dirty="0">
                <a:solidFill>
                  <a:schemeClr val="bg1"/>
                </a:solidFill>
              </a:rPr>
              <a:t> та швидко перейти до потрібного розділу. Така структура </a:t>
            </a:r>
            <a:r>
              <a:rPr lang="uk-UA" sz="26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600" b="1" i="1" kern="0" dirty="0">
                <a:solidFill>
                  <a:schemeClr val="bg1"/>
                </a:solidFill>
              </a:rPr>
              <a:t> будується за принципом «воронки».</a:t>
            </a:r>
          </a:p>
        </p:txBody>
      </p:sp>
      <p:pic>
        <p:nvPicPr>
          <p:cNvPr id="3080" name="Picture 8" descr="Результат пошуку зображень за запитом &quot;Web site&quot;">
            <a:extLst>
              <a:ext uri="{FF2B5EF4-FFF2-40B4-BE49-F238E27FC236}">
                <a16:creationId xmlns:a16="http://schemas.microsoft.com/office/drawing/2014/main" id="{C7336AF1-F706-47D7-8372-830A18B7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4165" y="3144833"/>
            <a:ext cx="4637985" cy="3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0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Особливо ефективною зазначена структура є при створенні сайтів, де виходом є сторінка замовлення товару.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6663C98-E784-4DA4-BBAA-7B8F8BEDAB5F}"/>
              </a:ext>
            </a:extLst>
          </p:cNvPr>
          <p:cNvSpPr/>
          <p:nvPr/>
        </p:nvSpPr>
        <p:spPr>
          <a:xfrm>
            <a:off x="72007" y="271248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100" b="1" i="1" kern="0" dirty="0">
                <a:solidFill>
                  <a:schemeClr val="bg1"/>
                </a:solidFill>
              </a:rPr>
              <a:t>Інтернет-магазину</a:t>
            </a:r>
            <a:endParaRPr lang="uk-UA" sz="31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09BCEB6-CDBE-4A6B-9A92-530EBC35C9BF}"/>
              </a:ext>
            </a:extLst>
          </p:cNvPr>
          <p:cNvSpPr/>
          <p:nvPr/>
        </p:nvSpPr>
        <p:spPr>
          <a:xfrm>
            <a:off x="4110552" y="271248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100" b="1" i="1" kern="0" dirty="0">
                <a:solidFill>
                  <a:schemeClr val="bg1"/>
                </a:solidFill>
              </a:rPr>
              <a:t>Корпоративного </a:t>
            </a:r>
            <a:r>
              <a:rPr lang="uk-UA" sz="3100" b="1" i="1" kern="0" dirty="0" err="1">
                <a:solidFill>
                  <a:schemeClr val="bg1"/>
                </a:solidFill>
              </a:rPr>
              <a:t>сайта</a:t>
            </a:r>
            <a:endParaRPr lang="uk-UA" sz="31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E5C673B-029E-4E8B-89FF-DDB599CF6695}"/>
              </a:ext>
            </a:extLst>
          </p:cNvPr>
          <p:cNvSpPr/>
          <p:nvPr/>
        </p:nvSpPr>
        <p:spPr>
          <a:xfrm>
            <a:off x="8149100" y="271248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100" b="1" i="1" kern="0" dirty="0">
                <a:solidFill>
                  <a:schemeClr val="bg1"/>
                </a:solidFill>
              </a:rPr>
              <a:t>Бізнес-</a:t>
            </a:r>
            <a:r>
              <a:rPr lang="uk-UA" sz="3100" b="1" i="1" kern="0" dirty="0" err="1">
                <a:solidFill>
                  <a:schemeClr val="bg1"/>
                </a:solidFill>
              </a:rPr>
              <a:t>сайта</a:t>
            </a:r>
            <a:endParaRPr lang="uk-UA" sz="3100" b="1" i="1" kern="0" dirty="0">
              <a:solidFill>
                <a:srgbClr val="FFFFFF"/>
              </a:solidFill>
            </a:endParaRPr>
          </a:p>
        </p:txBody>
      </p:sp>
      <p:pic>
        <p:nvPicPr>
          <p:cNvPr id="4100" name="Picture 4" descr="Результат пошуку зображень за запитом &quot;розетка&quot;">
            <a:extLst>
              <a:ext uri="{FF2B5EF4-FFF2-40B4-BE49-F238E27FC236}">
                <a16:creationId xmlns:a16="http://schemas.microsoft.com/office/drawing/2014/main" id="{08779C0D-634D-447A-987A-053E13941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489" y="4054844"/>
            <a:ext cx="2518086" cy="25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зультат пошуку зображень за запитом &quot;Корпоративного сайта&quot;">
            <a:extLst>
              <a:ext uri="{FF2B5EF4-FFF2-40B4-BE49-F238E27FC236}">
                <a16:creationId xmlns:a16="http://schemas.microsoft.com/office/drawing/2014/main" id="{C8181826-1B19-465B-8792-A0381E49C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53" y="4065749"/>
            <a:ext cx="3173647" cy="250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езультат пошуку зображень за запитом &quot;Бізнес-сайта&quot;">
            <a:extLst>
              <a:ext uri="{FF2B5EF4-FFF2-40B4-BE49-F238E27FC236}">
                <a16:creationId xmlns:a16="http://schemas.microsoft.com/office/drawing/2014/main" id="{584335C1-71AD-4550-88E4-895C81A3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467" y="4054844"/>
            <a:ext cx="3604315" cy="252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Принцип цільової сегментації базується на тому, що користувач спочатку виділяє основні групи цільової аудиторії й на основі потреб кожної групи створюється структура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122" name="Picture 2" descr="Результат пошуку зображень за запитом &quot;Web site&quot;">
            <a:extLst>
              <a:ext uri="{FF2B5EF4-FFF2-40B4-BE49-F238E27FC236}">
                <a16:creationId xmlns:a16="http://schemas.microsoft.com/office/drawing/2014/main" id="{94E421E8-5069-4648-90BD-33EAA1949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1" y="3109589"/>
            <a:ext cx="6407150" cy="35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87C7E6-A2CC-4A93-A48D-D342809463EC}"/>
              </a:ext>
            </a:extLst>
          </p:cNvPr>
          <p:cNvSpPr txBox="1"/>
          <p:nvPr/>
        </p:nvSpPr>
        <p:spPr>
          <a:xfrm>
            <a:off x="72008" y="3109589"/>
            <a:ext cx="537463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Такий принцип побудови є ефективним для сайтів, на яких виділяється 2-3 основні групи користувачів.</a:t>
            </a:r>
          </a:p>
        </p:txBody>
      </p:sp>
    </p:spTree>
    <p:extLst>
      <p:ext uri="{BB962C8B-B14F-4D97-AF65-F5344CB8AC3E}">
        <p14:creationId xmlns:p14="http://schemas.microsoft.com/office/powerpoint/2010/main" val="11589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Підчас планування структури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необхідно продумати кілька основних складових: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49A5185-3DB6-4AC9-BAA2-FEB083948306}"/>
              </a:ext>
            </a:extLst>
          </p:cNvPr>
          <p:cNvSpPr/>
          <p:nvPr/>
        </p:nvSpPr>
        <p:spPr>
          <a:xfrm>
            <a:off x="72006" y="2241755"/>
            <a:ext cx="3973050" cy="9089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Структуру каталогів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2468B39-DD1F-4955-AE21-EAE9AD8A996F}"/>
              </a:ext>
            </a:extLst>
          </p:cNvPr>
          <p:cNvSpPr/>
          <p:nvPr/>
        </p:nvSpPr>
        <p:spPr>
          <a:xfrm>
            <a:off x="4110551" y="2241755"/>
            <a:ext cx="3973050" cy="9089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Структуру навігації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A8172BF-02E6-4BC3-ABD7-B166FFD37276}"/>
              </a:ext>
            </a:extLst>
          </p:cNvPr>
          <p:cNvSpPr/>
          <p:nvPr/>
        </p:nvSpPr>
        <p:spPr>
          <a:xfrm>
            <a:off x="8149099" y="2241755"/>
            <a:ext cx="3973050" cy="9089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Необхідність заставки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FD5B4-1795-41DD-AB53-CEAB198C5F5E}"/>
              </a:ext>
            </a:extLst>
          </p:cNvPr>
          <p:cNvSpPr txBox="1"/>
          <p:nvPr/>
        </p:nvSpPr>
        <p:spPr>
          <a:xfrm>
            <a:off x="72006" y="561967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Важливо визначитися з необхідною кількістю сторінок і встановити зв'язки між ними.</a:t>
            </a:r>
          </a:p>
        </p:txBody>
      </p:sp>
      <p:pic>
        <p:nvPicPr>
          <p:cNvPr id="6150" name="Picture 6" descr="gps, navigation, page, site, web, website icon">
            <a:extLst>
              <a:ext uri="{FF2B5EF4-FFF2-40B4-BE49-F238E27FC236}">
                <a16:creationId xmlns:a16="http://schemas.microsoft.com/office/drawing/2014/main" id="{FED50E7A-D886-42A5-8F7B-E4632BAF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167" y="3241589"/>
            <a:ext cx="2315818" cy="22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Результат пошуку зображень за запитом &quot;Web site&quot;">
            <a:extLst>
              <a:ext uri="{FF2B5EF4-FFF2-40B4-BE49-F238E27FC236}">
                <a16:creationId xmlns:a16="http://schemas.microsoft.com/office/drawing/2014/main" id="{C0BCBBCD-2C18-4CB2-9C03-B2AE963B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558" y="3235934"/>
            <a:ext cx="2421946" cy="22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Пов’язане зображення">
            <a:extLst>
              <a:ext uri="{FF2B5EF4-FFF2-40B4-BE49-F238E27FC236}">
                <a16:creationId xmlns:a16="http://schemas.microsoft.com/office/drawing/2014/main" id="{5B1F6045-49AF-40ED-B172-5CDCF410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3" y="3190576"/>
            <a:ext cx="2386481" cy="23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Яку структуру можуть мати сайти?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Розглядають: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39CBE1-41DA-432B-8732-DEB0497BAA76}"/>
              </a:ext>
            </a:extLst>
          </p:cNvPr>
          <p:cNvSpPr/>
          <p:nvPr/>
        </p:nvSpPr>
        <p:spPr>
          <a:xfrm>
            <a:off x="72008" y="1845009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Внутрішню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структуру </a:t>
            </a:r>
            <a:r>
              <a:rPr lang="uk-UA" sz="3600" b="1" i="1" kern="0" dirty="0" err="1">
                <a:solidFill>
                  <a:schemeClr val="bg1"/>
                </a:solidFill>
              </a:rPr>
              <a:t>сайта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A51CFBE-F8D2-4158-AAAE-F7EEBCE5E498}"/>
              </a:ext>
            </a:extLst>
          </p:cNvPr>
          <p:cNvSpPr/>
          <p:nvPr/>
        </p:nvSpPr>
        <p:spPr>
          <a:xfrm>
            <a:off x="6149820" y="1845009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Зовнішню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структуру </a:t>
            </a:r>
            <a:r>
              <a:rPr lang="uk-UA" sz="3600" b="1" i="1" kern="0" dirty="0" err="1">
                <a:solidFill>
                  <a:schemeClr val="bg1"/>
                </a:solidFill>
              </a:rPr>
              <a:t>сайта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D5008C-8CD3-49A7-BCE2-2A81D7F18A02}"/>
              </a:ext>
            </a:extLst>
          </p:cNvPr>
          <p:cNvSpPr txBox="1"/>
          <p:nvPr/>
        </p:nvSpPr>
        <p:spPr>
          <a:xfrm>
            <a:off x="72008" y="3262696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Продумана </a:t>
            </a:r>
            <a:r>
              <a:rPr lang="uk-UA" sz="2800" b="1" i="1" kern="0" dirty="0">
                <a:solidFill>
                  <a:srgbClr val="FFFF00"/>
                </a:solidFill>
              </a:rPr>
              <a:t>внутрішня структура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дає змогу всі необхідні матеріали розташувати зручно й доступно в розділах і підрозділах. Навіть якщо сайт містить великий обсяг відомостей, слід розробити таку внутрішню структуру, у якій можна легко зорієнтуватися потенційним клієнтам.</a:t>
            </a:r>
          </a:p>
        </p:txBody>
      </p:sp>
    </p:spTree>
    <p:extLst>
      <p:ext uri="{BB962C8B-B14F-4D97-AF65-F5344CB8AC3E}">
        <p14:creationId xmlns:p14="http://schemas.microsoft.com/office/powerpoint/2010/main" val="4361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84592</TotalTime>
  <Words>2163</Words>
  <Application>Microsoft Office PowerPoint</Application>
  <PresentationFormat>Широкоэкранный</PresentationFormat>
  <Paragraphs>240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Times New Roman</vt:lpstr>
      <vt:lpstr>Verdana</vt:lpstr>
      <vt:lpstr>Wingdings</vt:lpstr>
      <vt:lpstr>Тема Office</vt:lpstr>
      <vt:lpstr>Етапи створення веб-сайтів. Конструювання сайтів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Пользователь</cp:lastModifiedBy>
  <cp:revision>1274</cp:revision>
  <dcterms:created xsi:type="dcterms:W3CDTF">2016-06-06T19:48:43Z</dcterms:created>
  <dcterms:modified xsi:type="dcterms:W3CDTF">2021-04-01T18:37:17Z</dcterms:modified>
</cp:coreProperties>
</file>