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embeddedFontLst>
    <p:embeddedFont>
      <p:font typeface="Corsiva" panose="020B0604020202020204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gnfPXD2iOF+bxEkw/sR3OPsnahT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0" Type="http://schemas.openxmlformats.org/officeDocument/2006/relationships/font" Target="fonts/font1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5" name="Google Shape;9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1" name="Google Shape;10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7" name="Google Shape;10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3" name="Google Shape;11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9" name="Google Shape;11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>
            <a:spLocks noGrp="1"/>
          </p:cNvSpPr>
          <p:nvPr>
            <p:ph type="ctrTitle"/>
          </p:nvPr>
        </p:nvSpPr>
        <p:spPr>
          <a:xfrm>
            <a:off x="685800" y="2298699"/>
            <a:ext cx="7772400" cy="1211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 b="1">
                <a:solidFill>
                  <a:schemeClr val="lt1"/>
                </a:solidFill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1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1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908E8D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1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1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0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0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0" name="Google Shape;70;p20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0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908E8D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0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0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1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E8C8B"/>
              </a:buClr>
              <a:buSzPts val="2000"/>
              <a:buNone/>
              <a:defRPr sz="2000">
                <a:solidFill>
                  <a:srgbClr val="8E8C8B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E8C8B"/>
              </a:buClr>
              <a:buSzPts val="1800"/>
              <a:buNone/>
              <a:defRPr sz="1800">
                <a:solidFill>
                  <a:srgbClr val="8E8C8B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E8C8B"/>
              </a:buClr>
              <a:buSzPts val="1600"/>
              <a:buNone/>
              <a:defRPr sz="1600">
                <a:solidFill>
                  <a:srgbClr val="8E8C8B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E8C8B"/>
              </a:buClr>
              <a:buSzPts val="1600"/>
              <a:buNone/>
              <a:defRPr sz="1600">
                <a:solidFill>
                  <a:srgbClr val="8E8C8B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E8C8B"/>
              </a:buClr>
              <a:buSzPts val="1600"/>
              <a:buNone/>
              <a:defRPr sz="1600">
                <a:solidFill>
                  <a:srgbClr val="8E8C8B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E8C8B"/>
              </a:buClr>
              <a:buSzPts val="1600"/>
              <a:buNone/>
              <a:defRPr sz="1600">
                <a:solidFill>
                  <a:srgbClr val="8E8C8B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E8C8B"/>
              </a:buClr>
              <a:buSzPts val="1600"/>
              <a:buNone/>
              <a:defRPr sz="1600">
                <a:solidFill>
                  <a:srgbClr val="8E8C8B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E8C8B"/>
              </a:buClr>
              <a:buSzPts val="1600"/>
              <a:buNone/>
              <a:defRPr sz="1600">
                <a:solidFill>
                  <a:srgbClr val="8E8C8B"/>
                </a:solidFill>
              </a:defRPr>
            </a:lvl9pPr>
          </a:lstStyle>
          <a:p>
            <a:endParaRPr/>
          </a:p>
        </p:txBody>
      </p:sp>
      <p:sp>
        <p:nvSpPr>
          <p:cNvPr id="77" name="Google Shape;77;p21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908E8D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1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1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2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>
                <a:solidFill>
                  <a:schemeClr val="lt1"/>
                </a:solidFill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2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2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908E8D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2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2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3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3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13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908E8D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3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3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4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4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3"/>
            <a:ext cx="4351337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4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908E8D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4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4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5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5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orsiva"/>
                <a:ea typeface="Corsiva"/>
                <a:cs typeface="Corsiva"/>
                <a:sym typeface="Corsiva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orsiva"/>
                <a:ea typeface="Corsiva"/>
                <a:cs typeface="Corsiva"/>
                <a:sym typeface="Corsiva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orsiva"/>
                <a:ea typeface="Corsiva"/>
                <a:cs typeface="Corsiva"/>
                <a:sym typeface="Corsiva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orsiva"/>
                <a:ea typeface="Corsiva"/>
                <a:cs typeface="Corsiva"/>
                <a:sym typeface="Corsiva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orsiva"/>
                <a:ea typeface="Corsiva"/>
                <a:cs typeface="Corsiva"/>
                <a:sym typeface="Corsiva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orsiva"/>
                <a:ea typeface="Corsiva"/>
                <a:cs typeface="Corsiva"/>
                <a:sym typeface="Corsiva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orsiva"/>
                <a:ea typeface="Corsiva"/>
                <a:cs typeface="Corsiva"/>
                <a:sym typeface="Corsiva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orsiva"/>
                <a:ea typeface="Corsiva"/>
                <a:cs typeface="Corsiva"/>
                <a:sym typeface="Corsiva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orsiva"/>
                <a:ea typeface="Corsiva"/>
                <a:cs typeface="Corsiva"/>
                <a:sym typeface="Corsiva"/>
              </a:defRPr>
            </a:lvl9pPr>
          </a:lstStyle>
          <a:p>
            <a:endParaRPr/>
          </a:p>
        </p:txBody>
      </p:sp>
      <p:sp>
        <p:nvSpPr>
          <p:cNvPr id="38" name="Google Shape;38;p15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9" name="Google Shape;39;p15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908E8D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5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5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6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6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45" name="Google Shape;45;p16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46" name="Google Shape;46;p16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908E8D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6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6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7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908E8D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7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7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8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8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908E8D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8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8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9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9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19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" name="Google Shape;62;p19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3" name="Google Shape;63;p19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4" name="Google Shape;64;p19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908E8D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9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9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orsiva"/>
                <a:ea typeface="Corsiva"/>
                <a:cs typeface="Corsiva"/>
                <a:sym typeface="Corsiva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orsiva"/>
                <a:ea typeface="Corsiva"/>
                <a:cs typeface="Corsiva"/>
                <a:sym typeface="Corsiva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orsiva"/>
                <a:ea typeface="Corsiva"/>
                <a:cs typeface="Corsiva"/>
                <a:sym typeface="Corsiva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orsiva"/>
                <a:ea typeface="Corsiva"/>
                <a:cs typeface="Corsiva"/>
                <a:sym typeface="Corsiva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orsiva"/>
                <a:ea typeface="Corsiva"/>
                <a:cs typeface="Corsiva"/>
                <a:sym typeface="Corsiva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orsiva"/>
                <a:ea typeface="Corsiva"/>
                <a:cs typeface="Corsiva"/>
                <a:sym typeface="Corsiva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orsiva"/>
                <a:ea typeface="Corsiva"/>
                <a:cs typeface="Corsiva"/>
                <a:sym typeface="Corsiva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orsiva"/>
                <a:ea typeface="Corsiva"/>
                <a:cs typeface="Corsiva"/>
                <a:sym typeface="Corsiva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orsiva"/>
                <a:ea typeface="Corsiva"/>
                <a:cs typeface="Corsiva"/>
                <a:sym typeface="Corsiva"/>
              </a:defRPr>
            </a:lvl9pPr>
          </a:lstStyle>
          <a:p>
            <a:endParaRPr/>
          </a:p>
        </p:txBody>
      </p:sp>
      <p:sp>
        <p:nvSpPr>
          <p:cNvPr id="7" name="Google Shape;7;p10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orsiva"/>
                <a:ea typeface="Corsiva"/>
                <a:cs typeface="Corsiva"/>
                <a:sym typeface="Corsiva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orsiva"/>
                <a:ea typeface="Corsiva"/>
                <a:cs typeface="Corsiva"/>
                <a:sym typeface="Corsiva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rsiva"/>
                <a:ea typeface="Corsiva"/>
                <a:cs typeface="Corsiva"/>
                <a:sym typeface="Corsiva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rsiva"/>
                <a:ea typeface="Corsiva"/>
                <a:cs typeface="Corsiva"/>
                <a:sym typeface="Corsiva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rsiva"/>
                <a:ea typeface="Corsiva"/>
                <a:cs typeface="Corsiva"/>
                <a:sym typeface="Corsiva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rsiva"/>
                <a:ea typeface="Corsiva"/>
                <a:cs typeface="Corsiva"/>
                <a:sym typeface="Corsiva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rsiva"/>
                <a:ea typeface="Corsiva"/>
                <a:cs typeface="Corsiva"/>
                <a:sym typeface="Corsiva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rsiva"/>
                <a:ea typeface="Corsiva"/>
                <a:cs typeface="Corsiva"/>
                <a:sym typeface="Corsiva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rsiva"/>
                <a:ea typeface="Corsiva"/>
                <a:cs typeface="Corsiva"/>
                <a:sym typeface="Corsiva"/>
              </a:defRPr>
            </a:lvl9pPr>
          </a:lstStyle>
          <a:p>
            <a:endParaRPr/>
          </a:p>
        </p:txBody>
      </p:sp>
      <p:sp>
        <p:nvSpPr>
          <p:cNvPr id="8" name="Google Shape;8;p10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siva"/>
                <a:ea typeface="Corsiva"/>
                <a:cs typeface="Corsiva"/>
                <a:sym typeface="Corsiv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siva"/>
                <a:ea typeface="Corsiva"/>
                <a:cs typeface="Corsiva"/>
                <a:sym typeface="Corsiv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siva"/>
                <a:ea typeface="Corsiva"/>
                <a:cs typeface="Corsiva"/>
                <a:sym typeface="Corsiv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siva"/>
                <a:ea typeface="Corsiva"/>
                <a:cs typeface="Corsiva"/>
                <a:sym typeface="Corsiv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siva"/>
                <a:ea typeface="Corsiva"/>
                <a:cs typeface="Corsiva"/>
                <a:sym typeface="Corsiv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siva"/>
                <a:ea typeface="Corsiva"/>
                <a:cs typeface="Corsiva"/>
                <a:sym typeface="Corsiv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siva"/>
                <a:ea typeface="Corsiva"/>
                <a:cs typeface="Corsiva"/>
                <a:sym typeface="Corsiv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siva"/>
                <a:ea typeface="Corsiva"/>
                <a:cs typeface="Corsiva"/>
                <a:sym typeface="Corsiva"/>
              </a:defRPr>
            </a:lvl9pPr>
          </a:lstStyle>
          <a:p>
            <a:endParaRPr/>
          </a:p>
        </p:txBody>
      </p:sp>
      <p:sp>
        <p:nvSpPr>
          <p:cNvPr id="9" name="Google Shape;9;p10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siva"/>
                <a:ea typeface="Corsiva"/>
                <a:cs typeface="Corsiva"/>
                <a:sym typeface="Corsiv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siva"/>
                <a:ea typeface="Corsiva"/>
                <a:cs typeface="Corsiva"/>
                <a:sym typeface="Corsiv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siva"/>
                <a:ea typeface="Corsiva"/>
                <a:cs typeface="Corsiva"/>
                <a:sym typeface="Corsiv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siva"/>
                <a:ea typeface="Corsiva"/>
                <a:cs typeface="Corsiva"/>
                <a:sym typeface="Corsiv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siva"/>
                <a:ea typeface="Corsiva"/>
                <a:cs typeface="Corsiva"/>
                <a:sym typeface="Corsiv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siva"/>
                <a:ea typeface="Corsiva"/>
                <a:cs typeface="Corsiva"/>
                <a:sym typeface="Corsiv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siva"/>
                <a:ea typeface="Corsiva"/>
                <a:cs typeface="Corsiva"/>
                <a:sym typeface="Corsiv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siva"/>
                <a:ea typeface="Corsiva"/>
                <a:cs typeface="Corsiva"/>
                <a:sym typeface="Corsiv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siva"/>
                <a:ea typeface="Corsiva"/>
                <a:cs typeface="Corsiva"/>
                <a:sym typeface="Corsiva"/>
              </a:defRPr>
            </a:lvl9pPr>
          </a:lstStyle>
          <a:p>
            <a:endParaRPr/>
          </a:p>
        </p:txBody>
      </p:sp>
      <p:sp>
        <p:nvSpPr>
          <p:cNvPr id="10" name="Google Shape;10;p10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8E8D"/>
              </a:buClr>
              <a:buSzPts val="1200"/>
              <a:buFont typeface="Corsiva"/>
              <a:buNone/>
              <a:defRPr sz="1200" b="0" i="0" u="none" strike="noStrike" cap="none">
                <a:solidFill>
                  <a:srgbClr val="908E8D"/>
                </a:solidFill>
                <a:latin typeface="Corsiva"/>
                <a:ea typeface="Corsiva"/>
                <a:cs typeface="Corsiva"/>
                <a:sym typeface="Corsi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685800" y="609600"/>
            <a:ext cx="7772400" cy="28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333FF"/>
              </a:buClr>
              <a:buSzPts val="6000"/>
              <a:buFont typeface="Corsiva"/>
              <a:buNone/>
            </a:pPr>
            <a:r>
              <a:rPr lang="en-US" sz="6000" b="1" i="0" u="none" dirty="0" err="1">
                <a:solidFill>
                  <a:srgbClr val="3333FF"/>
                </a:solidFill>
                <a:latin typeface="Corsiva"/>
                <a:ea typeface="Corsiva"/>
                <a:cs typeface="Corsiva"/>
                <a:sym typeface="Corsiva"/>
              </a:rPr>
              <a:t>Самодопомога</a:t>
            </a:r>
            <a:r>
              <a:rPr lang="en-US" sz="6000" b="1" i="0" u="none" dirty="0">
                <a:solidFill>
                  <a:srgbClr val="3333FF"/>
                </a:solidFill>
                <a:latin typeface="Corsiva"/>
                <a:ea typeface="Corsiva"/>
                <a:cs typeface="Corsiva"/>
                <a:sym typeface="Corsiva"/>
              </a:rPr>
              <a:t> </a:t>
            </a:r>
            <a:br>
              <a:rPr lang="en-US" sz="6000" b="1" i="0" u="none" dirty="0">
                <a:solidFill>
                  <a:srgbClr val="3333FF"/>
                </a:solidFill>
                <a:latin typeface="Corsiva"/>
                <a:ea typeface="Corsiva"/>
                <a:cs typeface="Corsiva"/>
                <a:sym typeface="Corsiva"/>
              </a:rPr>
            </a:br>
            <a:r>
              <a:rPr lang="en-US" sz="6000" b="1" i="0" u="none" dirty="0" err="1">
                <a:solidFill>
                  <a:srgbClr val="3333FF"/>
                </a:solidFill>
                <a:latin typeface="Corsiva"/>
                <a:ea typeface="Corsiva"/>
                <a:cs typeface="Corsiva"/>
                <a:sym typeface="Corsiva"/>
              </a:rPr>
              <a:t>для</a:t>
            </a:r>
            <a:r>
              <a:rPr lang="en-US" sz="6000" b="1" i="0" u="none" dirty="0">
                <a:solidFill>
                  <a:srgbClr val="3333FF"/>
                </a:solidFill>
                <a:latin typeface="Corsiva"/>
                <a:ea typeface="Corsiva"/>
                <a:cs typeface="Corsiva"/>
                <a:sym typeface="Corsiva"/>
              </a:rPr>
              <a:t> </a:t>
            </a:r>
            <a:r>
              <a:rPr lang="en-US" sz="6000" b="1" i="0" u="none" dirty="0" err="1">
                <a:solidFill>
                  <a:srgbClr val="3333FF"/>
                </a:solidFill>
                <a:latin typeface="Corsiva"/>
                <a:ea typeface="Corsiva"/>
                <a:cs typeface="Corsiva"/>
                <a:sym typeface="Corsiva"/>
              </a:rPr>
              <a:t>дорослих</a:t>
            </a:r>
            <a:r>
              <a:rPr lang="en-US" sz="6000" b="1" i="0" u="none" dirty="0">
                <a:solidFill>
                  <a:srgbClr val="3333FF"/>
                </a:solidFill>
                <a:latin typeface="Corsiva"/>
                <a:ea typeface="Corsiva"/>
                <a:cs typeface="Corsiva"/>
                <a:sym typeface="Corsiva"/>
              </a:rPr>
              <a:t> і </a:t>
            </a:r>
            <a:r>
              <a:rPr lang="en-US" sz="6000" b="1" i="0" u="none" dirty="0" err="1">
                <a:solidFill>
                  <a:srgbClr val="3333FF"/>
                </a:solidFill>
                <a:latin typeface="Corsiva"/>
                <a:ea typeface="Corsiva"/>
                <a:cs typeface="Corsiva"/>
                <a:sym typeface="Corsiva"/>
              </a:rPr>
              <a:t>дітей</a:t>
            </a:r>
            <a:r>
              <a:rPr lang="en-US" sz="6000" b="1" i="0" u="none" dirty="0">
                <a:solidFill>
                  <a:srgbClr val="3333FF"/>
                </a:solidFill>
                <a:latin typeface="Corsiva"/>
                <a:ea typeface="Corsiva"/>
                <a:cs typeface="Corsiva"/>
                <a:sym typeface="Corsiva"/>
              </a:rPr>
              <a:t> </a:t>
            </a:r>
            <a:br>
              <a:rPr lang="en-US" sz="6000" b="1" i="0" u="none" dirty="0">
                <a:solidFill>
                  <a:srgbClr val="3333FF"/>
                </a:solidFill>
                <a:latin typeface="Corsiva"/>
                <a:ea typeface="Corsiva"/>
                <a:cs typeface="Corsiva"/>
                <a:sym typeface="Corsiva"/>
              </a:rPr>
            </a:br>
            <a:endParaRPr dirty="0"/>
          </a:p>
        </p:txBody>
      </p:sp>
      <p:sp>
        <p:nvSpPr>
          <p:cNvPr id="85" name="Google Shape;85;p1"/>
          <p:cNvSpPr txBox="1"/>
          <p:nvPr/>
        </p:nvSpPr>
        <p:spPr>
          <a:xfrm>
            <a:off x="0" y="106362"/>
            <a:ext cx="0" cy="244475"/>
          </a:xfrm>
          <a:prstGeom prst="rect">
            <a:avLst/>
          </a:prstGeom>
          <a:solidFill>
            <a:srgbClr val="F8F9FA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orsiva"/>
              <a:ea typeface="Corsiva"/>
              <a:cs typeface="Corsiva"/>
              <a:sym typeface="Corsiva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0" y="190500"/>
            <a:ext cx="19050" cy="76200"/>
          </a:xfrm>
          <a:prstGeom prst="rect">
            <a:avLst/>
          </a:prstGeom>
          <a:solidFill>
            <a:srgbClr val="F8F9FA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orsiva"/>
              <a:buNone/>
            </a:pPr>
            <a:r>
              <a:rPr lang="en-US" sz="700" b="0" i="0" u="none" strike="noStrike" cap="none">
                <a:solidFill>
                  <a:schemeClr val="dk1"/>
                </a:solidFill>
                <a:latin typeface="Corsiva"/>
                <a:ea typeface="Corsiva"/>
                <a:cs typeface="Corsiva"/>
                <a:sym typeface="Corsiva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>
            <a:spLocks noGrp="1"/>
          </p:cNvSpPr>
          <p:nvPr>
            <p:ph type="title"/>
          </p:nvPr>
        </p:nvSpPr>
        <p:spPr>
          <a:xfrm>
            <a:off x="628650" y="0"/>
            <a:ext cx="7886700" cy="1303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orsiva"/>
              <a:buNone/>
            </a:pPr>
            <a:r>
              <a:rPr lang="en-US" sz="4400" b="1" i="0" u="none">
                <a:solidFill>
                  <a:schemeClr val="lt1"/>
                </a:solidFill>
                <a:latin typeface="Corsiva"/>
                <a:ea typeface="Corsiva"/>
                <a:cs typeface="Corsiva"/>
                <a:sym typeface="Corsiva"/>
              </a:rPr>
              <a:t/>
            </a:r>
            <a:br>
              <a:rPr lang="en-US" sz="4400" b="1" i="0" u="none">
                <a:solidFill>
                  <a:schemeClr val="lt1"/>
                </a:solidFill>
                <a:latin typeface="Corsiva"/>
                <a:ea typeface="Corsiva"/>
                <a:cs typeface="Corsiva"/>
                <a:sym typeface="Corsiva"/>
              </a:rPr>
            </a:br>
            <a:r>
              <a:rPr lang="en-US" sz="4000" b="1" i="0" u="none">
                <a:solidFill>
                  <a:srgbClr val="3333FF"/>
                </a:solidFill>
                <a:latin typeface="Corsiva"/>
                <a:ea typeface="Corsiva"/>
                <a:cs typeface="Corsiva"/>
                <a:sym typeface="Corsiva"/>
              </a:rPr>
              <a:t>Пам’ятка для батьків</a:t>
            </a:r>
            <a:endParaRPr/>
          </a:p>
        </p:txBody>
      </p:sp>
      <p:sp>
        <p:nvSpPr>
          <p:cNvPr id="92" name="Google Shape;92;p2"/>
          <p:cNvSpPr txBox="1">
            <a:spLocks noGrp="1"/>
          </p:cNvSpPr>
          <p:nvPr>
            <p:ph type="body" idx="1"/>
          </p:nvPr>
        </p:nvSpPr>
        <p:spPr>
          <a:xfrm>
            <a:off x="628650" y="1450975"/>
            <a:ext cx="8031162" cy="4725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333FF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rgbClr val="3333FF"/>
                </a:solidFill>
                <a:latin typeface="Corsiva"/>
                <a:ea typeface="Corsiva"/>
                <a:cs typeface="Corsiva"/>
                <a:sym typeface="Corsiva"/>
              </a:rPr>
              <a:t>У стресовій ситуації для дитини дуже важлива реакція батьків.</a:t>
            </a:r>
            <a:endParaRPr/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333FF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rgbClr val="3333FF"/>
                </a:solidFill>
                <a:latin typeface="Corsiva"/>
                <a:ea typeface="Corsiva"/>
                <a:cs typeface="Corsiva"/>
                <a:sym typeface="Corsiva"/>
              </a:rPr>
              <a:t>Чим спокійніше і впевненіше поводяться батьки, тим більше захищеними почуваються діти. </a:t>
            </a:r>
            <a:endParaRPr/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333FF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rgbClr val="3333FF"/>
                </a:solidFill>
                <a:latin typeface="Corsiva"/>
                <a:ea typeface="Corsiva"/>
                <a:cs typeface="Corsiva"/>
                <a:sym typeface="Corsiva"/>
              </a:rPr>
              <a:t>Діти виробляють власну модель поведінки, спостерігаючи за значущими дорослими.</a:t>
            </a:r>
            <a:endParaRPr/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333FF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rgbClr val="3333FF"/>
                </a:solidFill>
                <a:latin typeface="Corsiva"/>
                <a:ea typeface="Corsiva"/>
                <a:cs typeface="Corsiva"/>
                <a:sym typeface="Corsiva"/>
              </a:rPr>
              <a:t>Важливо піклуватися не лише про дитину.</a:t>
            </a:r>
            <a:endParaRPr/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333FF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rgbClr val="3333FF"/>
                </a:solidFill>
                <a:latin typeface="Corsiva"/>
                <a:ea typeface="Corsiva"/>
                <a:cs typeface="Corsiva"/>
                <a:sym typeface="Corsiva"/>
              </a:rPr>
              <a:t>Варто подбати й про себе, оскільки Ви можете бути головним джерелом допомоги та підтримки для дитини.</a:t>
            </a:r>
            <a:endParaRPr/>
          </a:p>
          <a:p>
            <a:pPr marL="228600" marR="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rgbClr val="3333FF"/>
              </a:solidFill>
              <a:latin typeface="Corsiva"/>
              <a:ea typeface="Corsiva"/>
              <a:cs typeface="Corsiva"/>
              <a:sym typeface="Corsiv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"/>
          <p:cNvSpPr txBox="1">
            <a:spLocks noGrp="1"/>
          </p:cNvSpPr>
          <p:nvPr>
            <p:ph type="title"/>
          </p:nvPr>
        </p:nvSpPr>
        <p:spPr>
          <a:xfrm>
            <a:off x="628650" y="0"/>
            <a:ext cx="7886700" cy="1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333FF"/>
              </a:buClr>
              <a:buSzPts val="4000"/>
              <a:buFont typeface="Corsiva"/>
              <a:buNone/>
            </a:pPr>
            <a:r>
              <a:rPr lang="en-US" sz="4000" b="1" i="0" u="none">
                <a:solidFill>
                  <a:srgbClr val="3333FF"/>
                </a:solidFill>
                <a:latin typeface="Corsiva"/>
                <a:ea typeface="Corsiva"/>
                <a:cs typeface="Corsiva"/>
                <a:sym typeface="Corsiva"/>
              </a:rPr>
              <a:t>ЯК СПРАВИТИСЯ ЗІ СТРЕСОМ</a:t>
            </a:r>
            <a:endParaRPr/>
          </a:p>
        </p:txBody>
      </p:sp>
      <p:sp>
        <p:nvSpPr>
          <p:cNvPr id="98" name="Google Shape;98;p3"/>
          <p:cNvSpPr txBox="1">
            <a:spLocks noGrp="1"/>
          </p:cNvSpPr>
          <p:nvPr>
            <p:ph type="body" idx="1"/>
          </p:nvPr>
        </p:nvSpPr>
        <p:spPr>
          <a:xfrm>
            <a:off x="205000" y="1360425"/>
            <a:ext cx="8939100" cy="53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FF"/>
              </a:buClr>
              <a:buSzPts val="2400"/>
              <a:buFont typeface="Arial"/>
              <a:buChar char="•"/>
            </a:pPr>
            <a:r>
              <a:rPr lang="en-US" sz="2400" b="0" i="0" u="none">
                <a:solidFill>
                  <a:srgbClr val="3333FF"/>
                </a:solidFill>
                <a:latin typeface="Corsiva"/>
                <a:ea typeface="Corsiva"/>
                <a:cs typeface="Corsiva"/>
                <a:sym typeface="Corsiva"/>
              </a:rPr>
              <a:t> Піклуйтеся про себе, долайте стрес через здоровий спосіб життя.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FF"/>
              </a:buClr>
              <a:buSzPts val="2400"/>
              <a:buFont typeface="Arial"/>
              <a:buChar char="•"/>
            </a:pPr>
            <a:r>
              <a:rPr lang="en-US" sz="2400" b="0" i="0" u="none">
                <a:solidFill>
                  <a:srgbClr val="3333FF"/>
                </a:solidFill>
                <a:latin typeface="Corsiva"/>
                <a:ea typeface="Corsiva"/>
                <a:cs typeface="Corsiva"/>
                <a:sym typeface="Corsiva"/>
              </a:rPr>
              <a:t> Добре допомагає розслабитись ваш дозвіл собі займатись улюбленою справою/хобі.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333FF"/>
              </a:buClr>
              <a:buSzPts val="2400"/>
              <a:buFont typeface="Arial"/>
              <a:buChar char="•"/>
            </a:pPr>
            <a:r>
              <a:rPr lang="en-US" sz="2400" b="0" i="0" u="none">
                <a:solidFill>
                  <a:srgbClr val="3333FF"/>
                </a:solidFill>
                <a:latin typeface="Corsiva"/>
                <a:ea typeface="Corsiva"/>
                <a:cs typeface="Corsiva"/>
                <a:sym typeface="Corsiva"/>
              </a:rPr>
              <a:t> Використовуйте техніки розслаблення.</a:t>
            </a:r>
            <a:endParaRPr sz="2400">
              <a:solidFill>
                <a:srgbClr val="3333FF"/>
              </a:solidFill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333FF"/>
              </a:buClr>
              <a:buSzPts val="2400"/>
              <a:buFont typeface="Arial"/>
              <a:buChar char="•"/>
            </a:pPr>
            <a:r>
              <a:rPr lang="en-US" sz="2400" b="0" i="0" u="none">
                <a:solidFill>
                  <a:srgbClr val="3333FF"/>
                </a:solidFill>
                <a:latin typeface="Corsiva"/>
                <a:ea typeface="Corsiva"/>
                <a:cs typeface="Corsiva"/>
                <a:sym typeface="Corsiva"/>
              </a:rPr>
              <a:t> Виконуйте фізичні вправи (наприклад, йога). 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333FF"/>
              </a:buClr>
              <a:buSzPts val="2400"/>
              <a:buFont typeface="Arial"/>
              <a:buChar char="•"/>
            </a:pPr>
            <a:r>
              <a:rPr lang="en-US" sz="2400" b="0" i="0" u="none">
                <a:solidFill>
                  <a:srgbClr val="3333FF"/>
                </a:solidFill>
                <a:latin typeface="Corsiva"/>
                <a:ea typeface="Corsiva"/>
                <a:cs typeface="Corsiva"/>
                <a:sym typeface="Corsiva"/>
              </a:rPr>
              <a:t>Багато йога-вправ ви можете знайти на https://www.youtube.com.  </a:t>
            </a:r>
            <a:endParaRPr sz="2400">
              <a:solidFill>
                <a:srgbClr val="3333FF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FF"/>
              </a:buClr>
              <a:buSzPts val="2400"/>
              <a:buFont typeface="Arial"/>
              <a:buChar char="•"/>
            </a:pPr>
            <a:r>
              <a:rPr lang="en-US" sz="2400" b="0" i="0" u="none">
                <a:solidFill>
                  <a:srgbClr val="3333FF"/>
                </a:solidFill>
                <a:latin typeface="Corsiva"/>
                <a:ea typeface="Corsiva"/>
                <a:cs typeface="Corsiva"/>
                <a:sym typeface="Corsiva"/>
              </a:rPr>
              <a:t> Для виведення гормонів стресу потрібно раз на день пропотіти від фізичного навантаження. </a:t>
            </a:r>
            <a:endParaRPr sz="2400" b="0" i="0" u="none">
              <a:solidFill>
                <a:srgbClr val="3333FF"/>
              </a:solidFill>
              <a:latin typeface="Corsiva"/>
              <a:ea typeface="Corsiva"/>
              <a:cs typeface="Corsiva"/>
              <a:sym typeface="Corsiva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333FF"/>
              </a:buClr>
              <a:buSzPts val="2400"/>
              <a:buFont typeface="Arial"/>
              <a:buChar char="•"/>
            </a:pPr>
            <a:r>
              <a:rPr lang="en-US" sz="2400" b="0" i="0" u="none">
                <a:solidFill>
                  <a:srgbClr val="3333FF"/>
                </a:solidFill>
                <a:latin typeface="Corsiva"/>
                <a:ea typeface="Corsiva"/>
                <a:cs typeface="Corsiva"/>
                <a:sym typeface="Corsiva"/>
              </a:rPr>
              <a:t> Забезпечте тривалий нічний сон (8-9 годин) </a:t>
            </a:r>
            <a:r>
              <a:rPr lang="en-US" sz="2400">
                <a:solidFill>
                  <a:srgbClr val="3333FF"/>
                </a:solidFill>
              </a:rPr>
              <a:t>, режим дня.</a:t>
            </a:r>
            <a:endParaRPr sz="2400">
              <a:solidFill>
                <a:srgbClr val="3333FF"/>
              </a:solidFill>
            </a:endParaRPr>
          </a:p>
          <a:p>
            <a:pPr marL="45720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3333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"/>
          <p:cNvSpPr txBox="1">
            <a:spLocks noGrp="1"/>
          </p:cNvSpPr>
          <p:nvPr>
            <p:ph type="title"/>
          </p:nvPr>
        </p:nvSpPr>
        <p:spPr>
          <a:xfrm>
            <a:off x="84125" y="0"/>
            <a:ext cx="8943900" cy="12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333FF"/>
              </a:buClr>
              <a:buSzPts val="4000"/>
              <a:buFont typeface="Corsiva"/>
              <a:buNone/>
            </a:pPr>
            <a:r>
              <a:rPr lang="en-US" sz="4000" b="1" i="0" u="none">
                <a:solidFill>
                  <a:srgbClr val="3333FF"/>
                </a:solidFill>
                <a:latin typeface="Corsiva"/>
                <a:ea typeface="Corsiva"/>
                <a:cs typeface="Corsiva"/>
                <a:sym typeface="Corsiva"/>
              </a:rPr>
              <a:t>Техніка саморегуляції</a:t>
            </a:r>
            <a:br>
              <a:rPr lang="en-US" sz="4000" b="1" i="0" u="none">
                <a:solidFill>
                  <a:srgbClr val="3333FF"/>
                </a:solidFill>
                <a:latin typeface="Corsiva"/>
                <a:ea typeface="Corsiva"/>
                <a:cs typeface="Corsiva"/>
                <a:sym typeface="Corsiva"/>
              </a:rPr>
            </a:br>
            <a:r>
              <a:rPr lang="en-US" sz="4000" b="1" i="0" u="none">
                <a:solidFill>
                  <a:srgbClr val="3333FF"/>
                </a:solidFill>
                <a:latin typeface="Corsiva"/>
                <a:ea typeface="Corsiva"/>
                <a:cs typeface="Corsiva"/>
                <a:sym typeface="Corsiva"/>
              </a:rPr>
              <a:t>(</a:t>
            </a:r>
            <a:r>
              <a:rPr lang="en-US" sz="2800" b="1" i="0" u="none">
                <a:solidFill>
                  <a:srgbClr val="3333FF"/>
                </a:solidFill>
                <a:latin typeface="Corsiva"/>
                <a:ea typeface="Corsiva"/>
                <a:cs typeface="Corsiva"/>
                <a:sym typeface="Corsiva"/>
              </a:rPr>
              <a:t>При сильних емоційних реакціях: тривога, паніка, стрес) </a:t>
            </a:r>
            <a:endParaRPr/>
          </a:p>
        </p:txBody>
      </p:sp>
      <p:sp>
        <p:nvSpPr>
          <p:cNvPr id="104" name="Google Shape;104;p4"/>
          <p:cNvSpPr txBox="1">
            <a:spLocks noGrp="1"/>
          </p:cNvSpPr>
          <p:nvPr>
            <p:ph type="body" idx="1"/>
          </p:nvPr>
        </p:nvSpPr>
        <p:spPr>
          <a:xfrm>
            <a:off x="0" y="1211325"/>
            <a:ext cx="9144000" cy="592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FF"/>
              </a:buClr>
              <a:buSzPts val="4000"/>
              <a:buFont typeface="Arial"/>
              <a:buNone/>
            </a:pPr>
            <a:r>
              <a:rPr lang="en-US" sz="4000" b="0" i="0" u="none">
                <a:solidFill>
                  <a:srgbClr val="3333FF"/>
                </a:solidFill>
                <a:latin typeface="Corsiva"/>
                <a:ea typeface="Corsiva"/>
                <a:cs typeface="Corsiva"/>
                <a:sym typeface="Corsiva"/>
              </a:rPr>
              <a:t>Дихальні вправи.</a:t>
            </a:r>
            <a:endParaRPr sz="2800" b="0" i="0" u="none">
              <a:solidFill>
                <a:srgbClr val="3333FF"/>
              </a:solidFill>
              <a:latin typeface="Corsiva"/>
              <a:ea typeface="Corsiva"/>
              <a:cs typeface="Corsiva"/>
              <a:sym typeface="Corsiv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FF"/>
              </a:buClr>
              <a:buSzPts val="2400"/>
              <a:buFont typeface="Arial"/>
              <a:buChar char="•"/>
            </a:pPr>
            <a:r>
              <a:rPr lang="en-US" sz="2400" b="0" i="0" u="none">
                <a:solidFill>
                  <a:srgbClr val="3333FF"/>
                </a:solidFill>
                <a:latin typeface="Corsiva"/>
                <a:ea typeface="Corsiva"/>
                <a:cs typeface="Corsiva"/>
                <a:sym typeface="Corsiva"/>
              </a:rPr>
              <a:t> дихання по квадрату: на рахунок 1,2,3,4 повільно вдихніть, при цьому живіт випинається вперед, м’язи живота розслаблені, а грудна клітка нерухома. На наступні чотири рахунки (1,2,3,4) затримайте дихання  і плавно видихніть на рахунок (1,2,3,4,5,6), під час якого підтягніть м’язи живота до хребта. Перед наступним вдихом знову пауза на 2-4 рахунки.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FF"/>
              </a:buClr>
              <a:buSzPts val="2400"/>
              <a:buFont typeface="Arial"/>
              <a:buChar char="•"/>
            </a:pPr>
            <a:r>
              <a:rPr lang="en-US" sz="2400" b="0" i="0" u="none">
                <a:solidFill>
                  <a:srgbClr val="3333FF"/>
                </a:solidFill>
                <a:latin typeface="Corsiva"/>
                <a:ea typeface="Corsiva"/>
                <a:cs typeface="Corsiva"/>
                <a:sym typeface="Corsiva"/>
              </a:rPr>
              <a:t>Слід пам’ятати, що дихати потрібно тільки носом і плавно (так, ніби перед вашим носом на відстані 10-15 см висить пушинка, і вона не повинна коливатися). Вже через 3-5 хвилин такого дихання ви помітите, що ваш стан став значно спокійнішим і врівноваженим.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FF"/>
              </a:buClr>
              <a:buSzPts val="2400"/>
              <a:buFont typeface="Arial"/>
              <a:buChar char="•"/>
            </a:pPr>
            <a:r>
              <a:rPr lang="en-US" sz="2400" b="0" i="0" u="none">
                <a:solidFill>
                  <a:srgbClr val="3333FF"/>
                </a:solidFill>
                <a:latin typeface="Corsiva"/>
                <a:ea typeface="Corsiva"/>
                <a:cs typeface="Corsiva"/>
                <a:sym typeface="Corsiva"/>
              </a:rPr>
              <a:t> Для самозаспокоєння перед сном дихати за схемою: рахунок 1,2,3,4 – вдих носом, 1, 2 пауза, 1,2,3,4,5,6,7,8 – повільний видих ротом.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FF"/>
              </a:buClr>
              <a:buSzPts val="2400"/>
              <a:buFont typeface="Arial"/>
              <a:buChar char="•"/>
            </a:pPr>
            <a:r>
              <a:rPr lang="en-US" sz="2400" b="0" i="0" u="none">
                <a:solidFill>
                  <a:srgbClr val="3333FF"/>
                </a:solidFill>
                <a:latin typeface="Corsiva"/>
                <a:ea typeface="Corsiva"/>
                <a:cs typeface="Corsiva"/>
                <a:sym typeface="Corsiva"/>
              </a:rPr>
              <a:t>При безсонні дихати в такому режимі по 3-4 хв. щодня 6-8 разів на день.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874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333FF"/>
              </a:buClr>
              <a:buSzPts val="4000"/>
              <a:buFont typeface="Corsiva"/>
              <a:buNone/>
            </a:pPr>
            <a:r>
              <a:rPr lang="en-US" sz="4000" b="1" i="0" u="none">
                <a:solidFill>
                  <a:srgbClr val="3333FF"/>
                </a:solidFill>
                <a:latin typeface="Corsiva"/>
                <a:ea typeface="Corsiva"/>
                <a:cs typeface="Corsiva"/>
                <a:sym typeface="Corsiva"/>
              </a:rPr>
              <a:t>М’язова релаксація. </a:t>
            </a:r>
            <a:endParaRPr/>
          </a:p>
        </p:txBody>
      </p:sp>
      <p:sp>
        <p:nvSpPr>
          <p:cNvPr id="110" name="Google Shape;110;p5"/>
          <p:cNvSpPr txBox="1">
            <a:spLocks noGrp="1"/>
          </p:cNvSpPr>
          <p:nvPr>
            <p:ph type="body" idx="1"/>
          </p:nvPr>
        </p:nvSpPr>
        <p:spPr>
          <a:xfrm>
            <a:off x="368300" y="1239837"/>
            <a:ext cx="8429625" cy="4937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333FF"/>
              </a:buClr>
              <a:buSzPts val="2800"/>
              <a:buFont typeface="Arial"/>
              <a:buChar char="•"/>
            </a:pPr>
            <a:r>
              <a:rPr lang="en-US" sz="2800" b="0" i="0" u="none">
                <a:solidFill>
                  <a:srgbClr val="3333FF"/>
                </a:solidFill>
                <a:latin typeface="Corsiva"/>
                <a:ea typeface="Corsiva"/>
                <a:cs typeface="Corsiva"/>
                <a:sym typeface="Corsiva"/>
              </a:rPr>
              <a:t>Стисніть ваші руки в кулаки настільки сильно, наскільки можете (10-15 сек). 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333FF"/>
              </a:buClr>
              <a:buSzPts val="2800"/>
              <a:buFont typeface="Arial"/>
              <a:buChar char="•"/>
            </a:pPr>
            <a:r>
              <a:rPr lang="en-US" sz="2800" b="0" i="0" u="none">
                <a:solidFill>
                  <a:srgbClr val="3333FF"/>
                </a:solidFill>
                <a:latin typeface="Corsiva"/>
                <a:ea typeface="Corsiva"/>
                <a:cs typeface="Corsiva"/>
                <a:sym typeface="Corsiva"/>
              </a:rPr>
              <a:t>Затримайте ваш подих. 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333FF"/>
              </a:buClr>
              <a:buSzPts val="2800"/>
              <a:buFont typeface="Arial"/>
              <a:buChar char="•"/>
            </a:pPr>
            <a:r>
              <a:rPr lang="en-US" sz="2800" b="0" i="0" u="none">
                <a:solidFill>
                  <a:srgbClr val="3333FF"/>
                </a:solidFill>
                <a:latin typeface="Corsiva"/>
                <a:ea typeface="Corsiva"/>
                <a:cs typeface="Corsiva"/>
                <a:sym typeface="Corsiva"/>
              </a:rPr>
              <a:t>Видихніть і одночасно з цим розтисніть ваші руки.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333FF"/>
              </a:buClr>
              <a:buSzPts val="2800"/>
              <a:buFont typeface="Arial"/>
              <a:buChar char="•"/>
            </a:pPr>
            <a:r>
              <a:rPr lang="en-US" sz="2800" b="0" i="0" u="none">
                <a:solidFill>
                  <a:srgbClr val="3333FF"/>
                </a:solidFill>
                <a:latin typeface="Corsiva"/>
                <a:ea typeface="Corsiva"/>
                <a:cs typeface="Corsiva"/>
                <a:sym typeface="Corsiva"/>
              </a:rPr>
              <a:t> Видихайте на таку ж кількість рахунків. 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333FF"/>
              </a:buClr>
              <a:buSzPts val="2800"/>
              <a:buFont typeface="Arial"/>
              <a:buChar char="•"/>
            </a:pPr>
            <a:r>
              <a:rPr lang="en-US" sz="2800" b="0" i="0" u="none">
                <a:solidFill>
                  <a:srgbClr val="3333FF"/>
                </a:solidFill>
                <a:latin typeface="Corsiva"/>
                <a:ea typeface="Corsiva"/>
                <a:cs typeface="Corsiva"/>
                <a:sym typeface="Corsiva"/>
              </a:rPr>
              <a:t>Відчуйте, як пальці налилися теплом і обважніли. 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333FF"/>
              </a:buClr>
              <a:buSzPts val="2800"/>
              <a:buFont typeface="Arial"/>
              <a:buChar char="•"/>
            </a:pPr>
            <a:r>
              <a:rPr lang="en-US" sz="2800" b="0" i="0" u="none">
                <a:solidFill>
                  <a:srgbClr val="3333FF"/>
                </a:solidFill>
                <a:latin typeface="Corsiva"/>
                <a:ea typeface="Corsiva"/>
                <a:cs typeface="Corsiva"/>
                <a:sym typeface="Corsiva"/>
              </a:rPr>
              <a:t>Повторіть цю вправу три рази. 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333FF"/>
              </a:buClr>
              <a:buSzPts val="2800"/>
              <a:buFont typeface="Arial"/>
              <a:buChar char="•"/>
            </a:pPr>
            <a:r>
              <a:rPr lang="en-US" sz="2800" b="0" i="0" u="none">
                <a:solidFill>
                  <a:srgbClr val="3333FF"/>
                </a:solidFill>
                <a:latin typeface="Corsiva"/>
                <a:ea typeface="Corsiva"/>
                <a:cs typeface="Corsiva"/>
                <a:sym typeface="Corsiva"/>
              </a:rPr>
              <a:t>Більш складна форма вправи включає послідовне напруження всіх груп м’язів тіла з наступним їх розслабленням. 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333FF"/>
              </a:buClr>
              <a:buSzPts val="2800"/>
              <a:buFont typeface="Arial"/>
              <a:buChar char="•"/>
            </a:pPr>
            <a:r>
              <a:rPr lang="en-US" sz="2800" b="0" i="0" u="none">
                <a:solidFill>
                  <a:srgbClr val="3333FF"/>
                </a:solidFill>
                <a:latin typeface="Corsiva"/>
                <a:ea typeface="Corsiva"/>
                <a:cs typeface="Corsiva"/>
                <a:sym typeface="Corsiva"/>
              </a:rPr>
              <a:t>Регулярна практика допоможе використати цей ресурс у кризовій ситуації.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"/>
          <p:cNvSpPr txBox="1">
            <a:spLocks noGrp="1"/>
          </p:cNvSpPr>
          <p:nvPr>
            <p:ph type="title"/>
          </p:nvPr>
        </p:nvSpPr>
        <p:spPr>
          <a:xfrm>
            <a:off x="372725" y="0"/>
            <a:ext cx="8311500" cy="95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FF"/>
              </a:buClr>
              <a:buSzPts val="4000"/>
              <a:buFont typeface="Corsiva"/>
              <a:buNone/>
            </a:pPr>
            <a:r>
              <a:rPr lang="en-US" sz="4000">
                <a:solidFill>
                  <a:srgbClr val="3333FF"/>
                </a:solidFill>
              </a:rPr>
              <a:t>Як не піддатися паніці</a:t>
            </a:r>
            <a:endParaRPr/>
          </a:p>
        </p:txBody>
      </p:sp>
      <p:sp>
        <p:nvSpPr>
          <p:cNvPr id="116" name="Google Shape;116;p6"/>
          <p:cNvSpPr txBox="1">
            <a:spLocks noGrp="1"/>
          </p:cNvSpPr>
          <p:nvPr>
            <p:ph type="body" idx="1"/>
          </p:nvPr>
        </p:nvSpPr>
        <p:spPr>
          <a:xfrm>
            <a:off x="205000" y="764075"/>
            <a:ext cx="8939100" cy="61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FF"/>
              </a:buClr>
              <a:buSzPts val="2800"/>
              <a:buFont typeface="Arial"/>
              <a:buChar char="●"/>
            </a:pPr>
            <a:r>
              <a:rPr lang="en-US">
                <a:solidFill>
                  <a:srgbClr val="3333FF"/>
                </a:solidFill>
              </a:rPr>
              <a:t>Користуйтеся лише перевіреною  ( офіційною інформацією).</a:t>
            </a:r>
            <a:endParaRPr>
              <a:solidFill>
                <a:srgbClr val="3333FF"/>
              </a:solidFill>
            </a:endParaRPr>
          </a:p>
          <a:p>
            <a:pPr marL="0" marR="0" lvl="0" indent="63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FF"/>
              </a:buClr>
              <a:buSzPts val="1800"/>
              <a:buChar char="●"/>
            </a:pPr>
            <a:r>
              <a:rPr lang="en-US">
                <a:solidFill>
                  <a:srgbClr val="3333FF"/>
                </a:solidFill>
              </a:rPr>
              <a:t>Не йдіть туди, де збираються багато людей зарядженних страхом та передпанічним настроєм.</a:t>
            </a:r>
            <a:endParaRPr>
              <a:solidFill>
                <a:srgbClr val="3333FF"/>
              </a:solidFill>
            </a:endParaRPr>
          </a:p>
          <a:p>
            <a:pPr marL="0" marR="0" lvl="0" indent="63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FF"/>
              </a:buClr>
              <a:buSzPts val="1800"/>
              <a:buChar char="●"/>
            </a:pPr>
            <a:r>
              <a:rPr lang="en-US">
                <a:solidFill>
                  <a:srgbClr val="3333FF"/>
                </a:solidFill>
              </a:rPr>
              <a:t>З емоціями (а паніка - це перш за все емоція) можна справитися не емоціями, а діями (фізичні вправи,</a:t>
            </a:r>
            <a:endParaRPr>
              <a:solidFill>
                <a:srgbClr val="3333FF"/>
              </a:solidFill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3333FF"/>
                </a:solidFill>
              </a:rPr>
              <a:t>прибирання...) </a:t>
            </a:r>
            <a:endParaRPr>
              <a:solidFill>
                <a:srgbClr val="3333FF"/>
              </a:solidFill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FF"/>
              </a:buClr>
              <a:buSzPts val="1800"/>
              <a:buChar char="●"/>
            </a:pPr>
            <a:r>
              <a:rPr lang="en-US">
                <a:solidFill>
                  <a:srgbClr val="3333FF"/>
                </a:solidFill>
              </a:rPr>
              <a:t>Завжди майте план на важливі випадки життя.</a:t>
            </a:r>
            <a:endParaRPr>
              <a:solidFill>
                <a:srgbClr val="3333FF"/>
              </a:solidFill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FF"/>
              </a:buClr>
              <a:buSzPts val="1800"/>
              <a:buChar char="●"/>
            </a:pPr>
            <a:r>
              <a:rPr lang="en-US">
                <a:solidFill>
                  <a:srgbClr val="3333FF"/>
                </a:solidFill>
              </a:rPr>
              <a:t>Жартуйте! Той, хто сміється над власним страхом вже бореться з панікою в собі!</a:t>
            </a:r>
            <a:endParaRPr>
              <a:solidFill>
                <a:srgbClr val="3333FF"/>
              </a:solidFill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FF"/>
              </a:buClr>
              <a:buSzPts val="1800"/>
              <a:buChar char="●"/>
            </a:pPr>
            <a:r>
              <a:rPr lang="en-US">
                <a:solidFill>
                  <a:srgbClr val="3333FF"/>
                </a:solidFill>
              </a:rPr>
              <a:t>Думайте про майбутнє і плануйте, що Ви будете робити влітку, через рік, п’ять років.</a:t>
            </a:r>
            <a:endParaRPr>
              <a:solidFill>
                <a:srgbClr val="3333FF"/>
              </a:solidFill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FF"/>
              </a:buClr>
              <a:buSzPts val="1800"/>
              <a:buChar char="●"/>
            </a:pPr>
            <a:r>
              <a:rPr lang="en-US">
                <a:solidFill>
                  <a:srgbClr val="3333FF"/>
                </a:solidFill>
              </a:rPr>
              <a:t>Спілкуйтеся більше з врівноваженими, позитивними людьми!</a:t>
            </a:r>
            <a:endParaRPr>
              <a:solidFill>
                <a:srgbClr val="3333FF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3333FF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>
              <a:solidFill>
                <a:srgbClr val="3333FF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3333FF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3333FF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3333FF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3333FF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3333FF"/>
              </a:solidFill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3333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8"/>
          <p:cNvSpPr txBox="1">
            <a:spLocks noGrp="1"/>
          </p:cNvSpPr>
          <p:nvPr>
            <p:ph type="title"/>
          </p:nvPr>
        </p:nvSpPr>
        <p:spPr>
          <a:xfrm>
            <a:off x="628650" y="913150"/>
            <a:ext cx="7886700" cy="397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333FF"/>
              </a:buClr>
              <a:buSzPts val="6000"/>
              <a:buFont typeface="Corsiva"/>
              <a:buNone/>
            </a:pPr>
            <a:r>
              <a:rPr lang="en-US" sz="6000" b="1" i="0" u="none">
                <a:solidFill>
                  <a:srgbClr val="3333FF"/>
                </a:solidFill>
                <a:latin typeface="Corsiva"/>
                <a:ea typeface="Corsiva"/>
                <a:cs typeface="Corsiva"/>
                <a:sym typeface="Corsiva"/>
              </a:rPr>
              <a:t>Бажаю всім гармонії </a:t>
            </a:r>
            <a:br>
              <a:rPr lang="en-US" sz="6000" b="1" i="0" u="none">
                <a:solidFill>
                  <a:srgbClr val="3333FF"/>
                </a:solidFill>
                <a:latin typeface="Corsiva"/>
                <a:ea typeface="Corsiva"/>
                <a:cs typeface="Corsiva"/>
                <a:sym typeface="Corsiva"/>
              </a:rPr>
            </a:br>
            <a:r>
              <a:rPr lang="en-US" sz="6000" b="1" i="0" u="none">
                <a:solidFill>
                  <a:srgbClr val="3333FF"/>
                </a:solidFill>
                <a:latin typeface="Corsiva"/>
                <a:ea typeface="Corsiva"/>
                <a:cs typeface="Corsiva"/>
                <a:sym typeface="Corsiva"/>
              </a:rPr>
              <a:t>і здоров'я</a:t>
            </a:r>
            <a:endParaRPr/>
          </a:p>
        </p:txBody>
      </p:sp>
      <p:sp>
        <p:nvSpPr>
          <p:cNvPr id="122" name="Google Shape;122;p8"/>
          <p:cNvSpPr txBox="1">
            <a:spLocks noGrp="1"/>
          </p:cNvSpPr>
          <p:nvPr>
            <p:ph type="body" idx="1"/>
          </p:nvPr>
        </p:nvSpPr>
        <p:spPr>
          <a:xfrm>
            <a:off x="628650" y="2365375"/>
            <a:ext cx="7886700" cy="3811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FF"/>
              </a:buClr>
              <a:buSzPts val="4000"/>
              <a:buFont typeface="Arial"/>
              <a:buNone/>
            </a:pPr>
            <a:endParaRPr sz="4000" b="0" i="0" u="none">
              <a:solidFill>
                <a:srgbClr val="3333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2">
      <a:dk1>
        <a:srgbClr val="39302A"/>
      </a:dk1>
      <a:lt1>
        <a:srgbClr val="39302A"/>
      </a:lt1>
      <a:dk2>
        <a:srgbClr val="39302A"/>
      </a:dk2>
      <a:lt2>
        <a:srgbClr val="E5DEDB"/>
      </a:lt2>
      <a:accent1>
        <a:srgbClr val="FFDF6A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477</Words>
  <Application>Microsoft Office PowerPoint</Application>
  <PresentationFormat>Экран (4:3)</PresentationFormat>
  <Paragraphs>47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Corsiva</vt:lpstr>
      <vt:lpstr>Arial</vt:lpstr>
      <vt:lpstr>Тема Office</vt:lpstr>
      <vt:lpstr>Самодопомога  для дорослих і дітей  </vt:lpstr>
      <vt:lpstr> Пам’ятка для батьків</vt:lpstr>
      <vt:lpstr>ЯК СПРАВИТИСЯ ЗІ СТРЕСОМ</vt:lpstr>
      <vt:lpstr>Техніка саморегуляції (При сильних емоційних реакціях: тривога, паніка, стрес) </vt:lpstr>
      <vt:lpstr>М’язова релаксація. </vt:lpstr>
      <vt:lpstr>Як не піддатися паніці</vt:lpstr>
      <vt:lpstr>Бажаю всім гармонії  і здоров'я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Самодопомога  для дорослих і дітей</dc:title>
  <dc:creator>Инна</dc:creator>
  <cp:lastModifiedBy>Пользователь Windows</cp:lastModifiedBy>
  <cp:revision>2</cp:revision>
  <dcterms:created xsi:type="dcterms:W3CDTF">2014-09-24T12:50:46Z</dcterms:created>
  <dcterms:modified xsi:type="dcterms:W3CDTF">2020-03-30T17:47:44Z</dcterms:modified>
</cp:coreProperties>
</file>