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nfPXD2iOF+bxEkw/sR3OPsnah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298699"/>
            <a:ext cx="7772400" cy="1211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2000"/>
              <a:buNone/>
              <a:defRPr sz="2000">
                <a:solidFill>
                  <a:srgbClr val="8E8C8B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800"/>
              <a:buNone/>
              <a:defRPr sz="1800">
                <a:solidFill>
                  <a:srgbClr val="8E8C8B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C8B"/>
              </a:buClr>
              <a:buSzPts val="1600"/>
              <a:buNone/>
              <a:defRPr sz="1600">
                <a:solidFill>
                  <a:srgbClr val="8E8C8B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908E8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8E8D"/>
              </a:buClr>
              <a:buSzPts val="1200"/>
              <a:buFont typeface="Corsiva"/>
              <a:buNone/>
              <a:defRPr sz="1200" b="0" i="0" u="none" strike="noStrike" cap="none">
                <a:solidFill>
                  <a:srgbClr val="908E8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609600"/>
            <a:ext cx="7772400" cy="2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6000"/>
              <a:buFont typeface="Corsiva"/>
              <a:buNone/>
            </a:pPr>
            <a:r>
              <a:rPr lang="en-US" sz="6000" b="1" i="0" u="none" dirty="0" err="1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Самодопомога</a:t>
            </a:r>
            <a: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b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6000" b="1" i="0" u="none" dirty="0" err="1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для</a:t>
            </a:r>
            <a: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6000" b="1" i="0" u="none" dirty="0" err="1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дорослих</a:t>
            </a:r>
            <a: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і </a:t>
            </a:r>
            <a:r>
              <a:rPr lang="en-US" sz="6000" b="1" i="0" u="none" dirty="0" err="1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дітей</a:t>
            </a:r>
            <a: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br>
              <a:rPr lang="en-US" sz="6000" b="1" i="0" u="none" dirty="0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</a:br>
            <a:endParaRPr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0" y="106362"/>
            <a:ext cx="0" cy="244475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0" y="190500"/>
            <a:ext cx="19050" cy="76200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rsiva"/>
              <a:buNone/>
            </a:pPr>
            <a:r>
              <a:rPr lang="en-US" sz="700" b="0" i="0" u="none" strike="noStrike" cap="none">
                <a:solidFill>
                  <a:schemeClr val="dk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130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orsiva"/>
              <a:buNone/>
            </a:pPr>
            <a:r>
              <a:rPr lang="en-US" sz="4400" b="1" i="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/>
            </a:r>
            <a:br>
              <a:rPr lang="en-US" sz="4400" b="1" i="0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Пам’ятка для батьків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628650" y="1450975"/>
            <a:ext cx="8031162" cy="472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У стресовій ситуації для дитини дуже важлива реакція батьків.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Чим спокійніше і впевненіше поводяться батьки, тим більше захищеними почуваються діти.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Діти виробляють власну модель поведінки, спостерігаючи за значущими дорослими.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Важливо піклуватися не лише про дитину.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Варто подбати й про себе, оскільки Ви можете бути головним джерелом допомоги та підтримки для дитини.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3333FF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Corsiva"/>
              <a:buNone/>
            </a:pPr>
            <a: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ЯК СПРАВИТИСЯ ЗІ СТРЕСОМ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205000" y="1360425"/>
            <a:ext cx="8939100" cy="53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Піклуйтеся про себе, долайте стрес через здоровий спосіб життя.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Добре допомагає розслабитись ваш дозвіл собі займатись улюбленою справою/хобі.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Використовуйте техніки розслаблення.</a:t>
            </a:r>
            <a:endParaRPr sz="2400"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Виконуйте фізичні вправи (наприклад, йога).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Багато йога-вправ ви можете знайти на https://www.youtube.com.  </a:t>
            </a:r>
            <a:endParaRPr sz="2400"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Для виведення гормонів стресу потрібно раз на день пропотіти від фізичного навантаження. </a:t>
            </a:r>
            <a:endParaRPr sz="2400" b="0" i="0" u="none">
              <a:solidFill>
                <a:srgbClr val="3333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Забезпечте тривалий нічний сон (8-9 годин) </a:t>
            </a:r>
            <a:r>
              <a:rPr lang="en-US" sz="2400">
                <a:solidFill>
                  <a:srgbClr val="3333FF"/>
                </a:solidFill>
              </a:rPr>
              <a:t>, режим дня.</a:t>
            </a:r>
            <a:endParaRPr sz="2400">
              <a:solidFill>
                <a:srgbClr val="3333FF"/>
              </a:solidFill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84125" y="0"/>
            <a:ext cx="8943900" cy="12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Corsiva"/>
              <a:buNone/>
            </a:pPr>
            <a: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Техніка саморегуляції</a:t>
            </a:r>
            <a:b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(</a:t>
            </a:r>
            <a:r>
              <a:rPr lang="en-US" sz="28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При сильних емоційних реакціях: тривога, паніка, стрес) </a:t>
            </a:r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0" y="1211325"/>
            <a:ext cx="9144000" cy="59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Дихальні вправи.</a:t>
            </a:r>
            <a:endParaRPr sz="2800" b="0" i="0" u="none">
              <a:solidFill>
                <a:srgbClr val="3333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дихання по квадрату: на рахунок 1,2,3,4 повільно вдихніть, при цьому живіт випинається вперед, м’язи живота розслаблені, а грудна клітка нерухома. На наступні чотири рахунки (1,2,3,4) затримайте дихання  і плавно видихніть на рахунок (1,2,3,4,5,6), під час якого підтягніть м’язи живота до хребта. Перед наступним вдихом знову пауза на 2-4 рахунки.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Слід пам’ятати, що дихати потрібно тільки носом і плавно (так, ніби перед вашим носом на відстані 10-15 см висить пушинка, і вона не повинна коливатися). Вже через 3-5 хвилин такого дихання ви помітите, що ваш стан став значно спокійнішим і врівноваженим.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Для самозаспокоєння перед сном дихати за схемою: рахунок 1,2,3,4 – вдих носом, 1, 2 пауза, 1,2,3,4,5,6,7,8 – повільний видих ротом.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При безсонні дихати в такому режимі по 3-4 хв. щодня 6-8 разів на день.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87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Corsiva"/>
              <a:buNone/>
            </a:pPr>
            <a:r>
              <a:rPr lang="en-US" sz="4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М’язова релаксація. </a:t>
            </a:r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body" idx="1"/>
          </p:nvPr>
        </p:nvSpPr>
        <p:spPr>
          <a:xfrm>
            <a:off x="368300" y="1239837"/>
            <a:ext cx="8429625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Стисніть ваші руки в кулаки настільки сильно, наскільки можете (10-15 сек).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Затримайте ваш подих.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Видихніть і одночасно з цим розтисніть ваші руки.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 Видихайте на таку ж кількість рахунків.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Відчуйте, як пальці налилися теплом і обважніли.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Повторіть цю вправу три рази.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Більш складна форма вправи включає послідовне напруження всіх груп м’язів тіла з наступним їх розслабленням.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Регулярна практика допоможе використати цей ресурс у кризовій ситуації.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372725" y="0"/>
            <a:ext cx="83115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Corsiva"/>
              <a:buNone/>
            </a:pPr>
            <a:r>
              <a:rPr lang="en-US" sz="4000">
                <a:solidFill>
                  <a:srgbClr val="3333FF"/>
                </a:solidFill>
              </a:rPr>
              <a:t>Як не піддатися паніці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1"/>
          </p:nvPr>
        </p:nvSpPr>
        <p:spPr>
          <a:xfrm>
            <a:off x="205000" y="764075"/>
            <a:ext cx="8939100" cy="6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●"/>
            </a:pPr>
            <a:r>
              <a:rPr lang="en-US">
                <a:solidFill>
                  <a:srgbClr val="3333FF"/>
                </a:solidFill>
              </a:rPr>
              <a:t>Користуйтеся лише перевіреною  ( офіційною інформацією).</a:t>
            </a:r>
            <a:endParaRPr>
              <a:solidFill>
                <a:srgbClr val="3333FF"/>
              </a:solidFill>
            </a:endParaRPr>
          </a:p>
          <a:p>
            <a:pPr marL="0" marR="0" lvl="0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Не йдіть туди, де збираються багато людей зарядженних страхом та передпанічним настроєм.</a:t>
            </a:r>
            <a:endParaRPr>
              <a:solidFill>
                <a:srgbClr val="3333FF"/>
              </a:solidFill>
            </a:endParaRPr>
          </a:p>
          <a:p>
            <a:pPr marL="0" marR="0" lvl="0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З емоціями (а паніка - це перш за все емоція) можна справитися не емоціями, а діями (фізичні вправи,</a:t>
            </a:r>
            <a:endParaRPr>
              <a:solidFill>
                <a:srgbClr val="3333F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333FF"/>
                </a:solidFill>
              </a:rPr>
              <a:t>прибирання...) </a:t>
            </a:r>
            <a:endParaRPr>
              <a:solidFill>
                <a:srgbClr val="3333FF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Завжди майте план на важливі випадки життя.</a:t>
            </a:r>
            <a:endParaRPr>
              <a:solidFill>
                <a:srgbClr val="3333FF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Жартуйте! Той, хто сміється над власним страхом вже бореться з панікою в собі!</a:t>
            </a:r>
            <a:endParaRPr>
              <a:solidFill>
                <a:srgbClr val="3333FF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Думайте про майбутнє і плануйте, що Ви будете робити влітку, через рік, п’ять років.</a:t>
            </a:r>
            <a:endParaRPr>
              <a:solidFill>
                <a:srgbClr val="3333FF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1800"/>
              <a:buChar char="●"/>
            </a:pPr>
            <a:r>
              <a:rPr lang="en-US">
                <a:solidFill>
                  <a:srgbClr val="3333FF"/>
                </a:solidFill>
              </a:rPr>
              <a:t>Спілкуйтеся більше з врівноваженими, позитивними людьми!</a:t>
            </a: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628650" y="913150"/>
            <a:ext cx="7886700" cy="39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6000"/>
              <a:buFont typeface="Corsiva"/>
              <a:buNone/>
            </a:pPr>
            <a:r>
              <a:rPr lang="en-US" sz="6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Бажаю всім гармонії </a:t>
            </a:r>
            <a:br>
              <a:rPr lang="en-US" sz="6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6000" b="1" i="0" u="none">
                <a:solidFill>
                  <a:srgbClr val="3333FF"/>
                </a:solidFill>
                <a:latin typeface="Corsiva"/>
                <a:ea typeface="Corsiva"/>
                <a:cs typeface="Corsiva"/>
                <a:sym typeface="Corsiva"/>
              </a:rPr>
              <a:t>і здоров'я</a:t>
            </a:r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628650" y="2365375"/>
            <a:ext cx="7886700" cy="381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4000"/>
              <a:buFont typeface="Arial"/>
              <a:buNone/>
            </a:pPr>
            <a:endParaRPr sz="4000" b="0" i="0" u="none">
              <a:solidFill>
                <a:srgbClr val="3333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rgbClr val="39302A"/>
      </a:dk1>
      <a:lt1>
        <a:srgbClr val="39302A"/>
      </a:lt1>
      <a:dk2>
        <a:srgbClr val="39302A"/>
      </a:dk2>
      <a:lt2>
        <a:srgbClr val="E5DEDB"/>
      </a:lt2>
      <a:accent1>
        <a:srgbClr val="FFDF6A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Экран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Corsiva</vt:lpstr>
      <vt:lpstr>Arial</vt:lpstr>
      <vt:lpstr>Тема Office</vt:lpstr>
      <vt:lpstr>Самодопомога  для дорослих і дітей  </vt:lpstr>
      <vt:lpstr> Пам’ятка для батьків</vt:lpstr>
      <vt:lpstr>ЯК СПРАВИТИСЯ ЗІ СТРЕСОМ</vt:lpstr>
      <vt:lpstr>Техніка саморегуляції (При сильних емоційних реакціях: тривога, паніка, стрес) </vt:lpstr>
      <vt:lpstr>М’язова релаксація. </vt:lpstr>
      <vt:lpstr>Як не піддатися паніці</vt:lpstr>
      <vt:lpstr>Бажаю всім гармонії  і здоров'я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Самодопомога  для дорослих і дітей</dc:title>
  <dc:creator>Инна</dc:creator>
  <cp:lastModifiedBy>Пользователь Windows</cp:lastModifiedBy>
  <cp:revision>2</cp:revision>
  <dcterms:created xsi:type="dcterms:W3CDTF">2014-09-24T12:50:46Z</dcterms:created>
  <dcterms:modified xsi:type="dcterms:W3CDTF">2020-03-30T17:47:44Z</dcterms:modified>
</cp:coreProperties>
</file>