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75" r:id="rId10"/>
    <p:sldId id="262" r:id="rId11"/>
    <p:sldId id="276" r:id="rId12"/>
    <p:sldId id="263" r:id="rId13"/>
    <p:sldId id="264" r:id="rId14"/>
    <p:sldId id="265" r:id="rId15"/>
    <p:sldId id="277" r:id="rId16"/>
    <p:sldId id="266" r:id="rId17"/>
    <p:sldId id="271" r:id="rId18"/>
    <p:sldId id="278" r:id="rId19"/>
    <p:sldId id="279" r:id="rId20"/>
    <p:sldId id="267" r:id="rId21"/>
    <p:sldId id="268" r:id="rId22"/>
    <p:sldId id="280" r:id="rId23"/>
    <p:sldId id="269" r:id="rId24"/>
    <p:sldId id="272" r:id="rId25"/>
    <p:sldId id="281" r:id="rId26"/>
    <p:sldId id="282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99"/>
    <a:srgbClr val="CC9900"/>
    <a:srgbClr val="CCCC00"/>
    <a:srgbClr val="CCFF66"/>
    <a:srgbClr val="66CCFF"/>
    <a:srgbClr val="FFFF00"/>
    <a:srgbClr val="99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9" d="100"/>
          <a:sy n="89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9110-57AF-4B8C-A8EC-89E686D804EE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F295D-244F-4F4E-885F-C08A4DE63DC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295D-244F-4F4E-885F-C08A4DE63DC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295D-244F-4F4E-885F-C08A4DE63DC4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D5AD6-E79E-4A41-B7C4-EAF686B76C26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CAD53-5A48-4EF0-8DD8-CFE3C4A9C25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atalia\Desktop\04%20-%20&#1058;&#1088;&#1077;&#1082;%20%204-1.mp3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15406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uk-UA" i="1" dirty="0" smtClean="0"/>
              <a:t>Розвиток зв'язного мовлення </a:t>
            </a:r>
            <a:br>
              <a:rPr lang="uk-UA" i="1" dirty="0" smtClean="0"/>
            </a:br>
            <a:r>
              <a:rPr lang="uk-UA" i="1" dirty="0" err="1" smtClean="0"/>
              <a:t>“Відгук</a:t>
            </a:r>
            <a:r>
              <a:rPr lang="uk-UA" i="1" dirty="0" smtClean="0"/>
              <a:t> про твір мистецтва у публіцистичному </a:t>
            </a:r>
            <a:r>
              <a:rPr lang="uk-UA" i="1" dirty="0" err="1" smtClean="0"/>
              <a:t>стилі”</a:t>
            </a:r>
            <a:endParaRPr lang="uk-UA" i="1" dirty="0"/>
          </a:p>
        </p:txBody>
      </p:sp>
      <p:pic>
        <p:nvPicPr>
          <p:cNvPr id="4" name="Рисунок 3" descr="8989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9326">
            <a:off x="6419321" y="86317"/>
            <a:ext cx="1920730" cy="24173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madko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15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14611" cy="564357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2800" dirty="0" smtClean="0"/>
              <a:t>У нашім раї на землі</a:t>
            </a:r>
            <a:br>
              <a:rPr lang="uk-UA" sz="2800" dirty="0" smtClean="0"/>
            </a:br>
            <a:r>
              <a:rPr lang="uk-UA" sz="2800" dirty="0" smtClean="0"/>
              <a:t>Нічого кращого немає,</a:t>
            </a:r>
            <a:br>
              <a:rPr lang="uk-UA" sz="2800" dirty="0" smtClean="0"/>
            </a:br>
            <a:r>
              <a:rPr lang="uk-UA" sz="2800" dirty="0" smtClean="0"/>
              <a:t>Як </a:t>
            </a:r>
            <a:r>
              <a:rPr lang="uk-UA" sz="2800" dirty="0" err="1" smtClean="0"/>
              <a:t>тая</a:t>
            </a:r>
            <a:r>
              <a:rPr lang="uk-UA" sz="2800" dirty="0" smtClean="0"/>
              <a:t> мати </a:t>
            </a:r>
            <a:r>
              <a:rPr lang="uk-UA" sz="2800" dirty="0" err="1" smtClean="0"/>
              <a:t>молодая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З її дитяточком малим.</a:t>
            </a:r>
            <a:r>
              <a:rPr lang="uk-UA" sz="2800" dirty="0"/>
              <a:t> </a:t>
            </a:r>
            <a:r>
              <a:rPr lang="uk-UA" sz="2800" dirty="0" smtClean="0"/>
              <a:t>                       Т. Г. Шевченко</a:t>
            </a:r>
            <a:endParaRPr lang="uk-UA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uk-UA" b="1" dirty="0" smtClean="0"/>
              <a:t>ІІІ сторінка « Оранта - всесвітньовідома мозаїка».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98a8_d1cabb5f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0"/>
            <a:ext cx="4714876" cy="6858000"/>
          </a:xfrm>
        </p:spPr>
      </p:pic>
      <p:pic>
        <p:nvPicPr>
          <p:cNvPr id="5" name="Рисунок 4" descr="oranta_kiev_sof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Оранта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Изображение 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</p:spPr>
      </p:pic>
      <p:pic>
        <p:nvPicPr>
          <p:cNvPr id="5" name="Рисунок 4" descr="Изображение 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6180">
            <a:off x="6683342" y="174659"/>
            <a:ext cx="2286000" cy="2286000"/>
          </a:xfrm>
          <a:prstGeom prst="rect">
            <a:avLst/>
          </a:prstGeom>
        </p:spPr>
      </p:pic>
      <p:pic>
        <p:nvPicPr>
          <p:cNvPr id="6" name="Рисунок 5" descr="Изображение 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39277">
            <a:off x="194557" y="4087479"/>
            <a:ext cx="2402934" cy="2592625"/>
          </a:xfrm>
          <a:prstGeom prst="rect">
            <a:avLst/>
          </a:prstGeom>
        </p:spPr>
      </p:pic>
      <p:pic>
        <p:nvPicPr>
          <p:cNvPr id="7" name="Рисунок 6" descr="Изображение 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3197">
            <a:off x="6649216" y="4363779"/>
            <a:ext cx="2195513" cy="2357442"/>
          </a:xfrm>
          <a:prstGeom prst="rect">
            <a:avLst/>
          </a:prstGeom>
        </p:spPr>
      </p:pic>
      <p:pic>
        <p:nvPicPr>
          <p:cNvPr id="8" name="Рисунок 7" descr="Изображение 4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77823">
            <a:off x="190593" y="6863"/>
            <a:ext cx="1871627" cy="228754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uk-UA" b="1" dirty="0" smtClean="0"/>
              <a:t>І</a:t>
            </a:r>
            <a:r>
              <a:rPr lang="en-US" b="1" dirty="0" smtClean="0"/>
              <a:t>V </a:t>
            </a:r>
            <a:r>
              <a:rPr lang="uk-UA" b="1" dirty="0" smtClean="0"/>
              <a:t>сторінка  « Рафаель Санті і його уявлення про ідеал жінки»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Рафаель Санті</a:t>
            </a:r>
            <a:endParaRPr lang="uk-UA" dirty="0"/>
          </a:p>
        </p:txBody>
      </p:sp>
      <p:pic>
        <p:nvPicPr>
          <p:cNvPr id="4" name="Содержимое 3" descr="raffaello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329160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74224_Bolshaya_madonna_Kaup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6978">
            <a:off x="4312071" y="354390"/>
            <a:ext cx="4295526" cy="6078081"/>
          </a:xfrm>
          <a:prstGeom prst="rect">
            <a:avLst/>
          </a:prstGeom>
        </p:spPr>
      </p:pic>
      <p:pic>
        <p:nvPicPr>
          <p:cNvPr id="4" name="Содержимое 3" descr="60mtemp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178668">
            <a:off x="315575" y="583429"/>
            <a:ext cx="4033473" cy="54100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Мадонна Темпі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b="1" i="1" dirty="0" smtClean="0"/>
              <a:t>V</a:t>
            </a:r>
            <a:r>
              <a:rPr lang="uk-UA" b="1" i="1" dirty="0" smtClean="0"/>
              <a:t> сторінка «Сікстинська </a:t>
            </a:r>
            <a:r>
              <a:rPr lang="uk-UA" b="1" i="1" dirty="0" err="1" smtClean="0"/>
              <a:t>Мадонна–</a:t>
            </a:r>
            <a:r>
              <a:rPr lang="uk-UA" b="1" i="1" dirty="0" smtClean="0"/>
              <a:t> шедевр мистецтва»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uk-UA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V</a:t>
            </a:r>
            <a:r>
              <a:rPr lang="uk-UA" b="1" dirty="0" smtClean="0"/>
              <a:t>І сторінка « Роздуми Івана Франка над знаменитою картиною                         « Сікстинська Мадонна»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Відгук </a:t>
            </a:r>
            <a:r>
              <a:rPr lang="uk-UA" b="1" dirty="0"/>
              <a:t>-</a:t>
            </a:r>
            <a:r>
              <a:rPr lang="uk-UA" dirty="0"/>
              <a:t> жанр публіцистики, викладена в періодичному виданні або виголошена по радіо чи на телебаченні оцінка </a:t>
            </a:r>
            <a:r>
              <a:rPr lang="uk-UA" dirty="0" smtClean="0"/>
              <a:t>аудиторією літературно-мистецьких </a:t>
            </a:r>
            <a:r>
              <a:rPr lang="uk-UA" dirty="0"/>
              <a:t>творів.</a:t>
            </a:r>
            <a:br>
              <a:rPr lang="uk-UA" dirty="0"/>
            </a:br>
            <a:r>
              <a:rPr lang="uk-UA" dirty="0"/>
              <a:t> 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4940312"/>
          </a:xfrm>
        </p:spPr>
        <p:txBody>
          <a:bodyPr>
            <a:normAutofit/>
          </a:bodyPr>
          <a:lstStyle/>
          <a:p>
            <a:r>
              <a:rPr lang="uk-UA" i="1" dirty="0" smtClean="0"/>
              <a:t>Рафаель Санті</a:t>
            </a:r>
            <a:br>
              <a:rPr lang="uk-UA" i="1" dirty="0" smtClean="0"/>
            </a:br>
            <a:r>
              <a:rPr lang="uk-UA" i="1" dirty="0" err="1" smtClean="0"/>
              <a:t>“Сікстинська</a:t>
            </a:r>
            <a:r>
              <a:rPr lang="uk-UA" i="1" dirty="0" smtClean="0"/>
              <a:t> </a:t>
            </a:r>
            <a:r>
              <a:rPr lang="uk-UA" i="1" dirty="0" err="1" smtClean="0"/>
              <a:t>Мадонна”</a:t>
            </a:r>
            <a:r>
              <a:rPr lang="uk-UA" i="1" dirty="0" smtClean="0"/>
              <a:t> </a:t>
            </a:r>
            <a:endParaRPr lang="uk-UA" i="1" dirty="0"/>
          </a:p>
        </p:txBody>
      </p:sp>
      <p:pic>
        <p:nvPicPr>
          <p:cNvPr id="4" name="Содержимое 3" descr="8989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16" y="0"/>
            <a:ext cx="4857784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1800" b="1" dirty="0" smtClean="0"/>
              <a:t>        Іван </a:t>
            </a:r>
            <a:r>
              <a:rPr lang="uk-UA" sz="1800" b="1" dirty="0"/>
              <a:t>ФРАНКО</a:t>
            </a:r>
            <a:br>
              <a:rPr lang="uk-UA" sz="1800" b="1" dirty="0"/>
            </a:br>
            <a:r>
              <a:rPr lang="uk-UA" sz="1800" b="1" dirty="0"/>
              <a:t>СІКСТИНСЬКА </a:t>
            </a:r>
            <a:r>
              <a:rPr lang="uk-UA" sz="1800" b="1" dirty="0" smtClean="0"/>
              <a:t>МАДОННА</a:t>
            </a:r>
            <a:br>
              <a:rPr lang="uk-UA" sz="1800" b="1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Хто смів </a:t>
            </a:r>
            <a:r>
              <a:rPr lang="uk-UA" sz="1800" dirty="0" err="1"/>
              <a:t>сказать</a:t>
            </a:r>
            <a:r>
              <a:rPr lang="uk-UA" sz="1800" dirty="0"/>
              <a:t>, що не богиня ти? </a:t>
            </a:r>
            <a:br>
              <a:rPr lang="uk-UA" sz="1800" dirty="0"/>
            </a:br>
            <a:r>
              <a:rPr lang="uk-UA" sz="1800" dirty="0"/>
              <a:t>Де той безбожник, що без серця дрожі </a:t>
            </a:r>
            <a:br>
              <a:rPr lang="uk-UA" sz="1800" dirty="0"/>
            </a:br>
            <a:r>
              <a:rPr lang="uk-UA" sz="1800" dirty="0"/>
              <a:t>В твоє лице небесне глянуть може, </a:t>
            </a:r>
            <a:br>
              <a:rPr lang="uk-UA" sz="1800" dirty="0"/>
            </a:br>
            <a:r>
              <a:rPr lang="uk-UA" sz="1800" dirty="0" err="1"/>
              <a:t>Неткнутий</a:t>
            </a:r>
            <a:r>
              <a:rPr lang="uk-UA" sz="1800" dirty="0"/>
              <a:t> блиском твої красоти?</a:t>
            </a:r>
            <a:br>
              <a:rPr lang="uk-UA" sz="1800" dirty="0"/>
            </a:br>
            <a:r>
              <a:rPr lang="uk-UA" sz="1800" dirty="0"/>
              <a:t>Так, ти богиня! Мати, райська роже, </a:t>
            </a:r>
            <a:br>
              <a:rPr lang="uk-UA" sz="1800" dirty="0"/>
            </a:br>
            <a:r>
              <a:rPr lang="uk-UA" sz="1800" dirty="0"/>
              <a:t>О глянь на мене з свої висоти!</a:t>
            </a:r>
            <a:br>
              <a:rPr lang="uk-UA" sz="1800" dirty="0"/>
            </a:br>
            <a:r>
              <a:rPr lang="uk-UA" sz="1800" dirty="0"/>
              <a:t>Бач, я, що в небесах не міг найти </a:t>
            </a:r>
            <a:br>
              <a:rPr lang="uk-UA" sz="1800" dirty="0"/>
            </a:br>
            <a:r>
              <a:rPr lang="uk-UA" sz="1800" dirty="0"/>
              <a:t>Богів, перед тобою клонюсь </a:t>
            </a:r>
            <a:r>
              <a:rPr lang="uk-UA" sz="1800" dirty="0" err="1"/>
              <a:t>тоже</a:t>
            </a:r>
            <a:r>
              <a:rPr lang="uk-UA" sz="1800" dirty="0"/>
              <a:t>.</a:t>
            </a:r>
            <a:br>
              <a:rPr lang="uk-UA" sz="1800" dirty="0"/>
            </a:br>
            <a:r>
              <a:rPr lang="uk-UA" sz="1800" dirty="0"/>
              <a:t>О </a:t>
            </a:r>
            <a:r>
              <a:rPr lang="uk-UA" sz="1800" dirty="0" err="1"/>
              <a:t>бозі</a:t>
            </a:r>
            <a:r>
              <a:rPr lang="uk-UA" sz="1800" dirty="0"/>
              <a:t>, духах </a:t>
            </a:r>
            <a:r>
              <a:rPr lang="uk-UA" sz="1800" dirty="0" err="1"/>
              <a:t>мож</a:t>
            </a:r>
            <a:r>
              <a:rPr lang="uk-UA" sz="1800" dirty="0"/>
              <a:t> ся </a:t>
            </a:r>
            <a:r>
              <a:rPr lang="uk-UA" sz="1800" dirty="0" err="1"/>
              <a:t>сумнівати</a:t>
            </a:r>
            <a:r>
              <a:rPr lang="uk-UA" sz="1800" dirty="0"/>
              <a:t> </a:t>
            </a:r>
            <a:br>
              <a:rPr lang="uk-UA" sz="1800" dirty="0"/>
            </a:br>
            <a:r>
              <a:rPr lang="uk-UA" sz="1800" dirty="0"/>
              <a:t>І небо й пекло казкою вважати, </a:t>
            </a:r>
            <a:br>
              <a:rPr lang="uk-UA" sz="1800" dirty="0"/>
            </a:br>
            <a:r>
              <a:rPr lang="uk-UA" sz="1800" dirty="0"/>
              <a:t>Та ти й краса твоя — не казка, ні!</a:t>
            </a:r>
            <a:br>
              <a:rPr lang="uk-UA" sz="1800" dirty="0"/>
            </a:br>
            <a:r>
              <a:rPr lang="uk-UA" sz="1800" dirty="0"/>
              <a:t>І час прийде, коли весь світ покине </a:t>
            </a:r>
            <a:br>
              <a:rPr lang="uk-UA" sz="1800" dirty="0"/>
            </a:br>
            <a:r>
              <a:rPr lang="uk-UA" sz="1800" dirty="0"/>
              <a:t>Богів і духів, лиш тебе, богине, </a:t>
            </a:r>
            <a:br>
              <a:rPr lang="uk-UA" sz="1800" dirty="0"/>
            </a:br>
            <a:r>
              <a:rPr lang="uk-UA" sz="1800" dirty="0"/>
              <a:t>Чтить буде вічно — тут, на полотні.</a:t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1881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 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pic>
        <p:nvPicPr>
          <p:cNvPr id="4" name="Рисунок 3" descr="8989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V</a:t>
            </a:r>
            <a:r>
              <a:rPr lang="uk-UA" b="1" dirty="0" smtClean="0"/>
              <a:t>ІІ сторінка «Вокальний твір </a:t>
            </a:r>
            <a:r>
              <a:rPr lang="uk-UA" b="1" dirty="0" err="1" smtClean="0"/>
              <a:t>Франца</a:t>
            </a:r>
            <a:r>
              <a:rPr lang="uk-UA" b="1" dirty="0" smtClean="0"/>
              <a:t> Шуберта «</a:t>
            </a:r>
            <a:r>
              <a:rPr lang="uk-UA" b="1" dirty="0" err="1" smtClean="0"/>
              <a:t>Аве</a:t>
            </a:r>
            <a:r>
              <a:rPr lang="uk-UA" b="1" dirty="0" smtClean="0"/>
              <a:t> Марія»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89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0"/>
            <a:ext cx="5643602" cy="6858000"/>
          </a:xfrm>
        </p:spPr>
      </p:pic>
      <p:pic>
        <p:nvPicPr>
          <p:cNvPr id="3" name="04 - Трек  4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V</a:t>
            </a:r>
            <a:r>
              <a:rPr lang="uk-UA" b="1" dirty="0" smtClean="0"/>
              <a:t>ІІІ сторінка «Творча робота учнів»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Опорні слова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H="1" flipV="1">
            <a:off x="428596" y="1500174"/>
            <a:ext cx="8303922" cy="46717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Рафаель Санті;</a:t>
            </a:r>
          </a:p>
          <a:p>
            <a:r>
              <a:rPr lang="uk-UA" dirty="0" err="1" smtClean="0"/>
              <a:t>“Сікстинська</a:t>
            </a:r>
            <a:r>
              <a:rPr lang="uk-UA" dirty="0" smtClean="0"/>
              <a:t> </a:t>
            </a:r>
            <a:r>
              <a:rPr lang="uk-UA" dirty="0" err="1" smtClean="0"/>
              <a:t>Мадонна”</a:t>
            </a:r>
            <a:r>
              <a:rPr lang="uk-UA" dirty="0" smtClean="0"/>
              <a:t>;</a:t>
            </a:r>
          </a:p>
          <a:p>
            <a:r>
              <a:rPr lang="uk-UA" dirty="0" smtClean="0"/>
              <a:t>шедевр;</a:t>
            </a:r>
          </a:p>
          <a:p>
            <a:r>
              <a:rPr lang="uk-UA" dirty="0" smtClean="0"/>
              <a:t>Богородиця;</a:t>
            </a:r>
          </a:p>
          <a:p>
            <a:r>
              <a:rPr lang="uk-UA" dirty="0" smtClean="0"/>
              <a:t>Ісус;</a:t>
            </a:r>
          </a:p>
          <a:p>
            <a:r>
              <a:rPr lang="uk-UA" dirty="0" smtClean="0"/>
              <a:t>Святий Сікст;</a:t>
            </a:r>
          </a:p>
          <a:p>
            <a:r>
              <a:rPr lang="uk-UA" dirty="0" smtClean="0"/>
              <a:t>Свята Варвара;</a:t>
            </a:r>
          </a:p>
          <a:p>
            <a:r>
              <a:rPr lang="uk-UA" dirty="0" smtClean="0"/>
              <a:t>Янголята – загублені душі;</a:t>
            </a:r>
          </a:p>
          <a:p>
            <a:r>
              <a:rPr lang="uk-UA" dirty="0" err="1" smtClean="0"/>
              <a:t>Клубочення</a:t>
            </a:r>
            <a:r>
              <a:rPr lang="uk-UA" dirty="0" smtClean="0"/>
              <a:t> хмар;</a:t>
            </a:r>
          </a:p>
          <a:p>
            <a:r>
              <a:rPr lang="uk-UA" dirty="0" smtClean="0"/>
              <a:t>Холодні кольори;</a:t>
            </a:r>
          </a:p>
          <a:p>
            <a:r>
              <a:rPr lang="uk-UA" dirty="0" smtClean="0"/>
              <a:t>Тривожні тіні складок одягу.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89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0"/>
            <a:ext cx="5072098" cy="68580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Мета </a:t>
            </a:r>
            <a:r>
              <a:rPr lang="uk-UA" dirty="0"/>
              <a:t>відгуку - висловлення власної оцінки твору, особливостей його індивідуального сприйняття.  Враження висловлюються переважно від першої особи тактовно, ненав’язливо, доброзичливо.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i="1" dirty="0"/>
              <a:t>К</a:t>
            </a:r>
            <a:r>
              <a:rPr lang="uk-UA" b="1" i="1" dirty="0" smtClean="0"/>
              <a:t>омпозиційні </a:t>
            </a:r>
            <a:r>
              <a:rPr lang="uk-UA" b="1" i="1" dirty="0"/>
              <a:t>частини:</a:t>
            </a:r>
            <a:r>
              <a:rPr lang="uk-UA" i="1" dirty="0"/>
              <a:t/>
            </a:r>
            <a:br>
              <a:rPr lang="uk-UA" i="1" dirty="0"/>
            </a:br>
            <a:r>
              <a:rPr lang="uk-UA" i="1" dirty="0"/>
              <a:t>   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1.</a:t>
            </a:r>
            <a:r>
              <a:rPr lang="uk-UA" i="1" dirty="0" smtClean="0"/>
              <a:t>Зачин </a:t>
            </a:r>
            <a:r>
              <a:rPr lang="uk-UA" i="1" dirty="0"/>
              <a:t>( що спонукає ознайомитися з твором і дати йому оцінку).</a:t>
            </a:r>
            <a:br>
              <a:rPr lang="uk-UA" i="1" dirty="0"/>
            </a:br>
            <a:r>
              <a:rPr lang="uk-UA" i="1" dirty="0" smtClean="0"/>
              <a:t>2.Стислий  </a:t>
            </a:r>
            <a:r>
              <a:rPr lang="uk-UA" i="1" dirty="0"/>
              <a:t>переказ змісту твору чи його опис.</a:t>
            </a:r>
            <a:br>
              <a:rPr lang="uk-UA" i="1" dirty="0"/>
            </a:br>
            <a:r>
              <a:rPr lang="uk-UA" i="1" dirty="0" smtClean="0"/>
              <a:t>3.Підсумок </a:t>
            </a:r>
            <a:r>
              <a:rPr lang="uk-UA" i="1" dirty="0"/>
              <a:t>(обґрунтована оцінка та особисте ставлення до твору мистецтва).</a:t>
            </a:r>
            <a:br>
              <a:rPr lang="uk-UA" i="1" dirty="0"/>
            </a:br>
            <a:r>
              <a:rPr lang="uk-UA" i="1" dirty="0"/>
              <a:t> </a:t>
            </a:r>
            <a:br>
              <a:rPr lang="uk-UA" i="1" dirty="0"/>
            </a:b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l"/>
            <a:r>
              <a:rPr lang="en-US" sz="1200" b="1" dirty="0" smtClean="0"/>
              <a:t>                                                                                            </a:t>
            </a:r>
            <a:r>
              <a:rPr lang="uk-UA" sz="2000" b="1" dirty="0" smtClean="0"/>
              <a:t>ЗМІСТ  ЖУРНАЛУ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І сторінка   « Мистецтво процес і результат    творчої діяльності людини».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ІІ сторінка « </a:t>
            </a:r>
            <a:r>
              <a:rPr lang="uk-UA" sz="2000" b="1" dirty="0" err="1" smtClean="0"/>
              <a:t>Живопис-</a:t>
            </a:r>
            <a:r>
              <a:rPr lang="uk-UA" sz="2000" b="1" dirty="0" smtClean="0"/>
              <a:t> вид образотворчого мистецтва».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ІІІ сторінка « Оранта - всесвітньовідома мозаїка».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І</a:t>
            </a:r>
            <a:r>
              <a:rPr lang="en-US" sz="2000" b="1" dirty="0" smtClean="0"/>
              <a:t>V </a:t>
            </a:r>
            <a:r>
              <a:rPr lang="uk-UA" sz="2000" b="1" dirty="0" smtClean="0"/>
              <a:t>сторінка  « Рафаель Санті і його уявлення про ідеал жінки»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en-US" sz="2000" b="1" dirty="0" smtClean="0"/>
              <a:t>V</a:t>
            </a:r>
            <a:r>
              <a:rPr lang="uk-UA" sz="2000" b="1" dirty="0" smtClean="0"/>
              <a:t> сторінка «Сікстинська Мадонна – шедевр мистецтва».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en-US" sz="2000" b="1" dirty="0" smtClean="0"/>
              <a:t>V</a:t>
            </a:r>
            <a:r>
              <a:rPr lang="uk-UA" sz="2000" b="1" dirty="0" smtClean="0"/>
              <a:t>І сторінка « Роздуми Івана Франка над знаменитою картиною « Сікстинська Мадонна».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en-US" sz="2000" b="1" dirty="0" smtClean="0"/>
              <a:t>V</a:t>
            </a:r>
            <a:r>
              <a:rPr lang="uk-UA" sz="2000" b="1" dirty="0" smtClean="0"/>
              <a:t>ІІ сторінка «Вокальний твір </a:t>
            </a:r>
            <a:r>
              <a:rPr lang="uk-UA" sz="2000" b="1" dirty="0" err="1" smtClean="0"/>
              <a:t>Франца</a:t>
            </a:r>
            <a:r>
              <a:rPr lang="uk-UA" sz="2000" b="1" dirty="0" smtClean="0"/>
              <a:t> Шуберта «</a:t>
            </a:r>
            <a:r>
              <a:rPr lang="uk-UA" sz="2000" b="1" dirty="0" err="1" smtClean="0"/>
              <a:t>Аве</a:t>
            </a:r>
            <a:r>
              <a:rPr lang="uk-UA" sz="2000" b="1" dirty="0" smtClean="0"/>
              <a:t> Марія».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en-US" sz="2000" b="1" dirty="0" smtClean="0"/>
              <a:t>V</a:t>
            </a:r>
            <a:r>
              <a:rPr lang="uk-UA" sz="2000" b="1" dirty="0" smtClean="0"/>
              <a:t>ІІІ сторінка «Творча робота учнів».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uk-UA" b="1" i="1" dirty="0" smtClean="0"/>
              <a:t>І сторінка   « Мистецтво процес і результат    творчої діяльності людини».</a:t>
            </a:r>
            <a:endParaRPr lang="uk-UA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/>
              <a:t>Мистецтво</a:t>
            </a:r>
            <a:r>
              <a:rPr lang="uk-UA" dirty="0" err="1" smtClean="0"/>
              <a:t>-</a:t>
            </a:r>
            <a:r>
              <a:rPr lang="uk-UA" dirty="0" smtClean="0"/>
              <a:t> це творче </a:t>
            </a:r>
            <a:r>
              <a:rPr lang="uk-UA" dirty="0"/>
              <a:t>відображення дійсності в </a:t>
            </a:r>
            <a:r>
              <a:rPr lang="uk-UA" dirty="0" smtClean="0"/>
              <a:t>художніх </a:t>
            </a:r>
            <a:r>
              <a:rPr lang="uk-UA" dirty="0"/>
              <a:t>образах;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творча </a:t>
            </a:r>
            <a:r>
              <a:rPr lang="uk-UA" dirty="0"/>
              <a:t>художня діяльність;</a:t>
            </a:r>
            <a:br>
              <a:rPr lang="uk-UA" dirty="0"/>
            </a:br>
            <a:r>
              <a:rPr lang="uk-UA" dirty="0"/>
              <a:t>досконале вміння в якійсь галузі; майстерність.</a:t>
            </a: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py of лівадійський пала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0px-Denkmal_bohdan_chmelnyzky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0532">
            <a:off x="6337730" y="187342"/>
            <a:ext cx="2540000" cy="3416300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29783">
            <a:off x="524150" y="4225535"/>
            <a:ext cx="3048000" cy="2286000"/>
          </a:xfrm>
          <a:prstGeom prst="rect">
            <a:avLst/>
          </a:prstGeom>
        </p:spPr>
      </p:pic>
      <p:pic>
        <p:nvPicPr>
          <p:cNvPr id="8" name="Рисунок 7" descr="48497_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8556">
            <a:off x="7177735" y="3929580"/>
            <a:ext cx="1714512" cy="2428887"/>
          </a:xfrm>
          <a:prstGeom prst="rect">
            <a:avLst/>
          </a:prstGeom>
        </p:spPr>
      </p:pic>
      <p:pic>
        <p:nvPicPr>
          <p:cNvPr id="9" name="Рисунок 8" descr="1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18317">
            <a:off x="270032" y="399211"/>
            <a:ext cx="1938338" cy="2143125"/>
          </a:xfrm>
          <a:prstGeom prst="rect">
            <a:avLst/>
          </a:prstGeom>
        </p:spPr>
      </p:pic>
      <p:pic>
        <p:nvPicPr>
          <p:cNvPr id="10" name="Рисунок 9" descr="952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85728"/>
            <a:ext cx="2286016" cy="1709940"/>
          </a:xfrm>
          <a:prstGeom prst="rect">
            <a:avLst/>
          </a:prstGeom>
        </p:spPr>
      </p:pic>
      <p:pic>
        <p:nvPicPr>
          <p:cNvPr id="11" name="Рисунок 10" descr="124739768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96271">
            <a:off x="4446794" y="4337427"/>
            <a:ext cx="2428892" cy="2071702"/>
          </a:xfrm>
          <a:prstGeom prst="rect">
            <a:avLst/>
          </a:prstGeom>
        </p:spPr>
      </p:pic>
      <p:pic>
        <p:nvPicPr>
          <p:cNvPr id="12" name="Рисунок 11" descr="babiy-yar-monuments-2_4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081669" flipH="1">
            <a:off x="83951" y="2592056"/>
            <a:ext cx="1857388" cy="1714512"/>
          </a:xfrm>
          <a:prstGeom prst="rect">
            <a:avLst/>
          </a:prstGeom>
        </p:spPr>
      </p:pic>
      <p:pic>
        <p:nvPicPr>
          <p:cNvPr id="13" name="Рисунок 12" descr="zent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329882">
            <a:off x="2964385" y="2231412"/>
            <a:ext cx="2428892" cy="1714512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2310555"/>
            <a:ext cx="88197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3757103"/>
            <a:ext cx="9007466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Мистецтво – процес і результат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творчої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 людини,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відтворення дійсності в   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художніх образах.</a:t>
            </a:r>
            <a:endParaRPr kumimoji="0" lang="uk-UA" sz="40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4857760"/>
            <a:ext cx="80724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ІІ сторінка « </a:t>
            </a:r>
            <a:r>
              <a:rPr lang="uk-UA" sz="4000" b="1" dirty="0" err="1" smtClean="0"/>
              <a:t>Живопис-</a:t>
            </a:r>
            <a:r>
              <a:rPr lang="uk-UA" sz="4000" b="1" dirty="0" smtClean="0"/>
              <a:t> вид образотворчого мистецтва».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 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153</Words>
  <Application>Microsoft Office PowerPoint</Application>
  <PresentationFormat>Экран (4:3)</PresentationFormat>
  <Paragraphs>90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Розвиток зв'язного мовлення  “Відгук про твір мистецтва у публіцистичному стилі”</vt:lpstr>
      <vt:lpstr>         Відгук - жанр публіцистики, викладена в періодичному виданні або виголошена по радіо чи на телебаченні оцінка аудиторією літературно-мистецьких творів.  </vt:lpstr>
      <vt:lpstr>         Мета відгуку - висловлення власної оцінки твору, особливостей його індивідуального сприйняття.  Враження висловлюються переважно від першої особи тактовно, ненав’язливо, доброзичливо. </vt:lpstr>
      <vt:lpstr>          Композиційні частини:     1.Зачин ( що спонукає ознайомитися з твором і дати йому оцінку). 2.Стислий  переказ змісту твору чи його опис. 3.Підсумок (обґрунтована оцінка та особисте ставлення до твору мистецтва).   </vt:lpstr>
      <vt:lpstr>                                                                                            ЗМІСТ  ЖУРНАЛУ   І сторінка   « Мистецтво процес і результат    творчої діяльності людини».   ІІ сторінка « Живопис- вид образотворчого мистецтва».   ІІІ сторінка « Оранта - всесвітньовідома мозаїка».   ІV сторінка  « Рафаель Санті і його уявлення про ідеал жінки»   V сторінка «Сікстинська Мадонна – шедевр мистецтва».  VІ сторінка « Роздуми Івана Франка над знаменитою картиною « Сікстинська Мадонна».   VІІ сторінка «Вокальний твір Франца Шуберта «Аве Марія».   VІІІ сторінка «Творча робота учнів».  </vt:lpstr>
      <vt:lpstr>І сторінка   « Мистецтво процес і результат    творчої діяльності людини».</vt:lpstr>
      <vt:lpstr>          Мистецтво- це творче відображення дійсності в художніх образах;   творча художня діяльність; досконале вміння в якійсь галузі; майстерність.     </vt:lpstr>
      <vt:lpstr>Слайд 8</vt:lpstr>
      <vt:lpstr>Слайд 9</vt:lpstr>
      <vt:lpstr>                           У нашім раї на землі Нічого кращого немає, Як тая мати молодая  З її дитяточком малим.                        Т. Г. Шевченко</vt:lpstr>
      <vt:lpstr>ІІІ сторінка « Оранта - всесвітньовідома мозаїка».</vt:lpstr>
      <vt:lpstr>Слайд 12</vt:lpstr>
      <vt:lpstr>Оранта</vt:lpstr>
      <vt:lpstr>Слайд 14</vt:lpstr>
      <vt:lpstr>ІV сторінка  « Рафаель Санті і його уявлення про ідеал жінки»</vt:lpstr>
      <vt:lpstr>Рафаель Санті</vt:lpstr>
      <vt:lpstr> Мадонна Темпі</vt:lpstr>
      <vt:lpstr>V сторінка «Сікстинська Мадонна– шедевр мистецтва» </vt:lpstr>
      <vt:lpstr>VІ сторінка « Роздуми Івана Франка над знаменитою картиною                         « Сікстинська Мадонна»</vt:lpstr>
      <vt:lpstr>Рафаель Санті “Сікстинська Мадонна” </vt:lpstr>
      <vt:lpstr>                       Іван ФРАНКО СІКСТИНСЬКА МАДОННА  Хто смів сказать, що не богиня ти?  Де той безбожник, що без серця дрожі  В твоє лице небесне глянуть може,  Неткнутий блиском твої красоти? Так, ти богиня! Мати, райська роже,  О глянь на мене з свої висоти! Бач, я, що в небесах не міг найти  Богів, перед тобою клонюсь тоже. О бозі, духах мож ся сумнівати  І небо й пекло казкою вважати,  Та ти й краса твоя — не казка, ні! І час прийде, коли весь світ покине  Богів і духів, лиш тебе, богине,  Чтить буде вічно — тут, на полотні.  1881   </vt:lpstr>
      <vt:lpstr>VІІ сторінка «Вокальний твір Франца Шуберта «Аве Марія»</vt:lpstr>
      <vt:lpstr>Слайд 23</vt:lpstr>
      <vt:lpstr>VІІІ сторінка «Творча робота учнів» </vt:lpstr>
      <vt:lpstr>Опорні слова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зв'язного мовлення  “Відгук про твір мистецтва у публіцистичному стилі”</dc:title>
  <dc:creator>Natalia</dc:creator>
  <cp:lastModifiedBy>Natalia</cp:lastModifiedBy>
  <cp:revision>22</cp:revision>
  <dcterms:created xsi:type="dcterms:W3CDTF">2006-12-31T22:24:37Z</dcterms:created>
  <dcterms:modified xsi:type="dcterms:W3CDTF">2006-12-31T22:37:41Z</dcterms:modified>
</cp:coreProperties>
</file>