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28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30.08.2017</a:t>
            </a:r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CE963F-F1D3-40DF-A192-FFB06944F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053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30.08.2017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E86A87E-31BE-48BA-BFE6-EB86A98EA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58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6A87E-31BE-48BA-BFE6-EB86A98EAC6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30.08.2017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5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6A87E-31BE-48BA-BFE6-EB86A98EAC6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30.08.2017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0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20087F-ABAF-453C-9BBE-D49366003756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2DC644-D06E-4AC3-851D-936E78AA3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Педагогічний фаховий коледж </a:t>
            </a:r>
          </a:p>
          <a:p>
            <a:pPr algn="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комунального  закладу вищої освіти </a:t>
            </a:r>
          </a:p>
          <a:p>
            <a:pPr algn="r"/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“Хортицька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національна навчально-реабілітаційна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академія”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Запорізької обласної ради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-FvM1Oda7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20888"/>
            <a:ext cx="6192688" cy="4126846"/>
          </a:xfrm>
          <a:prstGeom prst="rect">
            <a:avLst/>
          </a:prstGeom>
        </p:spPr>
      </p:pic>
      <p:pic>
        <p:nvPicPr>
          <p:cNvPr id="1026" name="Picture 2" descr="C:\Users\85D4~1\AppData\Local\Temp\Rar$DIa5324.42407\KOLEDJ_знак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246376" cy="1935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63272" cy="180020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uk-UA" sz="7200" dirty="0"/>
          </a:p>
        </p:txBody>
      </p:sp>
      <p:pic>
        <p:nvPicPr>
          <p:cNvPr id="2050" name="Picture 2" descr="C:\Users\Ольга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3312368" cy="44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u="sng" dirty="0" smtClean="0"/>
          </a:p>
          <a:p>
            <a:pPr algn="ctr">
              <a:buNone/>
            </a:pPr>
            <a:r>
              <a:rPr lang="uk-UA" sz="3400" u="sng" dirty="0" smtClean="0"/>
              <a:t>На сьогоднішній день в нашому закладі здійснюється  підготовка за спеціальностями:</a:t>
            </a:r>
          </a:p>
          <a:p>
            <a:pPr lvl="0"/>
            <a:r>
              <a:rPr lang="uk-UA" sz="2800" dirty="0" smtClean="0"/>
              <a:t>Початкова освіта;</a:t>
            </a:r>
            <a:endParaRPr lang="ru-RU" sz="2800" dirty="0" smtClean="0"/>
          </a:p>
          <a:p>
            <a:pPr lvl="0"/>
            <a:r>
              <a:rPr lang="uk-UA" sz="2800" dirty="0" smtClean="0"/>
              <a:t>Дошкільна освіта;</a:t>
            </a:r>
            <a:endParaRPr lang="ru-RU" sz="2800" dirty="0" smtClean="0"/>
          </a:p>
          <a:p>
            <a:pPr lvl="0"/>
            <a:r>
              <a:rPr lang="uk-UA" sz="2800" dirty="0" smtClean="0"/>
              <a:t>Середня освіта (Образотворче мистецтво);</a:t>
            </a:r>
          </a:p>
          <a:p>
            <a:r>
              <a:rPr lang="uk-UA" sz="2800" dirty="0" smtClean="0"/>
              <a:t>Дизайн;</a:t>
            </a:r>
          </a:p>
          <a:p>
            <a:r>
              <a:rPr lang="uk-UA" sz="2800" dirty="0" smtClean="0"/>
              <a:t>Садово-паркове господарство.</a:t>
            </a:r>
            <a:endParaRPr lang="ru-RU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Випускники отримають диплом </a:t>
            </a:r>
          </a:p>
          <a:p>
            <a:pPr>
              <a:buNone/>
            </a:pPr>
            <a:r>
              <a:rPr lang="uk-UA" sz="2400" dirty="0" smtClean="0"/>
              <a:t>державного зразка освітньо-професійного ступеня «фаховий молодший бакалавр»</a:t>
            </a:r>
          </a:p>
          <a:p>
            <a:pPr>
              <a:buNone/>
            </a:pPr>
            <a:r>
              <a:rPr lang="uk-UA" sz="2400" dirty="0" smtClean="0"/>
              <a:t>Навчання у педагогічному коледжі </a:t>
            </a:r>
          </a:p>
          <a:p>
            <a:pPr>
              <a:buNone/>
            </a:pPr>
            <a:r>
              <a:rPr lang="uk-UA" sz="2400" dirty="0" smtClean="0"/>
              <a:t>безкоштовне, а за результатами семестрів </a:t>
            </a:r>
          </a:p>
          <a:p>
            <a:pPr>
              <a:buNone/>
            </a:pPr>
            <a:r>
              <a:rPr lang="uk-UA" sz="2400" dirty="0" smtClean="0"/>
              <a:t>та рейтингу здобувачі освіти отримують </a:t>
            </a:r>
          </a:p>
          <a:p>
            <a:pPr>
              <a:buNone/>
            </a:pPr>
            <a:r>
              <a:rPr lang="uk-UA" sz="2400" dirty="0" smtClean="0"/>
              <a:t>стипендію. </a:t>
            </a:r>
            <a:endParaRPr lang="ru-RU" sz="2400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8" name="Picture 2" descr="C:\Users\Администратор\Downloads\зачис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97853"/>
            <a:ext cx="1806561" cy="18065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1008112"/>
          </a:xfrm>
        </p:spPr>
        <p:txBody>
          <a:bodyPr>
            <a:normAutofit fontScale="90000"/>
          </a:bodyPr>
          <a:lstStyle/>
          <a:p>
            <a:r>
              <a:rPr lang="uk-UA" sz="3100" u="sng" dirty="0" smtClean="0"/>
              <a:t/>
            </a:r>
            <a:br>
              <a:rPr lang="uk-UA" sz="3100" u="sng" dirty="0" smtClean="0"/>
            </a:br>
            <a:r>
              <a:rPr lang="uk-UA" sz="3300" u="sng" dirty="0" smtClean="0">
                <a:solidFill>
                  <a:schemeClr val="tx1"/>
                </a:solidFill>
              </a:rPr>
              <a:t>Таким чином, Ви можете здобути професії: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44825"/>
            <a:ext cx="8003232" cy="2592287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УЧИТЕЛІВ З ПОЧАТКОВОЇ ОСВІТИ;</a:t>
            </a:r>
            <a:endParaRPr lang="ru-RU" dirty="0" smtClean="0"/>
          </a:p>
          <a:p>
            <a:pPr lvl="0"/>
            <a:r>
              <a:rPr lang="uk-UA" b="1" dirty="0" smtClean="0"/>
              <a:t>УЧИТЕЛІВ З ДОШКІЛЬНОГО ВИХОВАННЯ;</a:t>
            </a:r>
            <a:endParaRPr lang="ru-RU" dirty="0" smtClean="0"/>
          </a:p>
          <a:p>
            <a:pPr lvl="0"/>
            <a:r>
              <a:rPr lang="uk-UA" b="1" dirty="0" smtClean="0"/>
              <a:t>УЧИТЕЛІВ ОБРАЗОТВОРЧОГО МИСТЕЦТВА;</a:t>
            </a:r>
            <a:endParaRPr lang="ru-RU" dirty="0" smtClean="0"/>
          </a:p>
          <a:p>
            <a:pPr lvl="0"/>
            <a:r>
              <a:rPr lang="uk-UA" b="1" dirty="0" smtClean="0"/>
              <a:t>ХУДОЖНИКІВ-КОНСТРУКТОРІВ (ДИЗАЙНЕРІВ);</a:t>
            </a:r>
            <a:endParaRPr lang="ru-RU" dirty="0" smtClean="0"/>
          </a:p>
          <a:p>
            <a:pPr lvl="0"/>
            <a:r>
              <a:rPr lang="uk-UA" b="1" dirty="0" smtClean="0"/>
              <a:t>ФАХІВЦІВ ЛАНДШАФТНОГО ДИЗАЙНУ</a:t>
            </a:r>
            <a:r>
              <a:rPr lang="uk-UA" b="1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Ольга\Desktop\профе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374504" cy="23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 smtClean="0"/>
              <a:t>1.</a:t>
            </a:r>
            <a:r>
              <a:rPr lang="uk-UA" sz="3600" dirty="0" smtClean="0"/>
              <a:t>Документ, що посвідчує особу (свідоцтво про народження для осіб, яким виповнюється 14 років після 01 квітня 2021 року);</a:t>
            </a:r>
          </a:p>
          <a:p>
            <a:r>
              <a:rPr lang="uk-UA" sz="3600" dirty="0" smtClean="0"/>
              <a:t>2</a:t>
            </a:r>
            <a:r>
              <a:rPr lang="uk-UA" sz="3600" dirty="0" smtClean="0"/>
              <a:t>. Документ державного зразка про раніше здобутий </a:t>
            </a:r>
            <a:br>
              <a:rPr lang="uk-UA" sz="3600" dirty="0" smtClean="0"/>
            </a:br>
            <a:r>
              <a:rPr lang="uk-UA" sz="3600" dirty="0" smtClean="0"/>
              <a:t>освітній (</a:t>
            </a:r>
            <a:r>
              <a:rPr lang="uk-UA" sz="3600" dirty="0" err="1" smtClean="0"/>
              <a:t>освітньо–</a:t>
            </a:r>
            <a:r>
              <a:rPr lang="uk-UA" sz="3600" dirty="0" smtClean="0"/>
              <a:t> кваліфікаційний) рівень, на основі якого здійснюється вступ, і додаток до нього;</a:t>
            </a:r>
          </a:p>
          <a:p>
            <a:r>
              <a:rPr lang="uk-UA" sz="3600" dirty="0" smtClean="0"/>
              <a:t>3</a:t>
            </a:r>
            <a:r>
              <a:rPr lang="uk-UA" sz="3600" dirty="0" smtClean="0"/>
              <a:t>. Сертифікат (сертифікати) зовнішнього незалежного оцінювання 2018, 2019, 2020, 2021 (для вступників на основі повної загальної середньої освіти);</a:t>
            </a:r>
          </a:p>
          <a:p>
            <a:r>
              <a:rPr lang="uk-UA" sz="3600" dirty="0" smtClean="0"/>
              <a:t>4</a:t>
            </a:r>
            <a:r>
              <a:rPr lang="uk-UA" sz="3600" dirty="0" smtClean="0"/>
              <a:t>. Медична довідка за формою 086–о;</a:t>
            </a:r>
          </a:p>
          <a:p>
            <a:r>
              <a:rPr lang="uk-UA" sz="3600" dirty="0" smtClean="0"/>
              <a:t>5</a:t>
            </a:r>
            <a:r>
              <a:rPr lang="uk-UA" sz="3600" dirty="0" smtClean="0"/>
              <a:t>. Шість кольорових фотокарток розміром 3х4;</a:t>
            </a:r>
          </a:p>
          <a:p>
            <a:r>
              <a:rPr lang="uk-UA" sz="3600" dirty="0" smtClean="0"/>
              <a:t>6</a:t>
            </a:r>
            <a:r>
              <a:rPr lang="uk-UA" sz="3600" dirty="0" smtClean="0"/>
              <a:t>. Документи, які підтверджують право вступника на зарахування за співбесідою, на участь у конкурсі за результатами вступних іспитів та за квотою–1, 4;</a:t>
            </a:r>
          </a:p>
          <a:p>
            <a:r>
              <a:rPr lang="uk-UA" sz="3600" dirty="0" smtClean="0"/>
              <a:t>7. Військово–обліковий документ.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u="sng" dirty="0" smtClean="0"/>
              <a:t/>
            </a:r>
            <a:br>
              <a:rPr lang="uk-UA" u="sng" dirty="0" smtClean="0"/>
            </a:br>
            <a:r>
              <a:rPr lang="uk-UA" u="sng" dirty="0" smtClean="0">
                <a:solidFill>
                  <a:schemeClr val="tx1"/>
                </a:solidFill>
              </a:rPr>
              <a:t>Перелік документів</a:t>
            </a:r>
            <a:r>
              <a:rPr lang="uk-UA" u="sng" dirty="0" smtClean="0"/>
              <a:t/>
            </a:r>
            <a:br>
              <a:rPr lang="uk-UA" u="sng" dirty="0" smtClean="0"/>
            </a:br>
            <a:endParaRPr lang="uk-UA" u="sng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5721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100" b="1" dirty="0" smtClean="0"/>
              <a:t>На основі базової загальної середньої освіти </a:t>
            </a:r>
          </a:p>
          <a:p>
            <a:pPr algn="ctr">
              <a:buNone/>
            </a:pPr>
            <a:r>
              <a:rPr lang="uk-UA" sz="3100" b="1" dirty="0" smtClean="0"/>
              <a:t>(9 класів):</a:t>
            </a:r>
          </a:p>
          <a:p>
            <a:r>
              <a:rPr lang="uk-UA" sz="2600" dirty="0" smtClean="0"/>
              <a:t>з 29 червня по 13 липня 2021 року (денна форма навчання)</a:t>
            </a:r>
            <a:endParaRPr lang="uk-UA" sz="2600" b="1" dirty="0" smtClean="0"/>
          </a:p>
          <a:p>
            <a:pPr algn="ctr">
              <a:buNone/>
            </a:pPr>
            <a:endParaRPr lang="uk-UA" sz="2600" b="1" dirty="0" smtClean="0"/>
          </a:p>
          <a:p>
            <a:pPr algn="ctr">
              <a:buNone/>
            </a:pPr>
            <a:r>
              <a:rPr lang="uk-UA" sz="3100" b="1" dirty="0" smtClean="0"/>
              <a:t>На основі повної загальної середньої освіти </a:t>
            </a:r>
          </a:p>
          <a:p>
            <a:pPr algn="ctr">
              <a:buNone/>
            </a:pPr>
            <a:r>
              <a:rPr lang="uk-UA" sz="3100" b="1" dirty="0" smtClean="0"/>
              <a:t>(11 класів):</a:t>
            </a:r>
          </a:p>
          <a:p>
            <a:r>
              <a:rPr lang="uk-UA" sz="2600" dirty="0" smtClean="0"/>
              <a:t>з 13 липня по 26 липня 2021 року – на основі співбесіди, екзаменів (денна форма навчання)</a:t>
            </a:r>
          </a:p>
          <a:p>
            <a:r>
              <a:rPr lang="uk-UA" sz="2600" dirty="0"/>
              <a:t>з 13 липня по </a:t>
            </a:r>
            <a:r>
              <a:rPr lang="uk-UA" sz="2600" dirty="0" smtClean="0"/>
              <a:t>02 серпня </a:t>
            </a:r>
            <a:r>
              <a:rPr lang="uk-UA" sz="2600" dirty="0"/>
              <a:t>2021 року – на </a:t>
            </a:r>
            <a:r>
              <a:rPr lang="uk-UA" sz="2600" dirty="0" smtClean="0"/>
              <a:t>основі сертифікатів ЗНО(денна </a:t>
            </a:r>
            <a:r>
              <a:rPr lang="uk-UA" sz="2600" dirty="0"/>
              <a:t>форма навчання</a:t>
            </a:r>
            <a:r>
              <a:rPr lang="uk-UA" sz="2600" dirty="0" smtClean="0"/>
              <a:t>)</a:t>
            </a:r>
          </a:p>
          <a:p>
            <a:pPr>
              <a:buNone/>
            </a:pPr>
            <a:endParaRPr lang="uk-UA" sz="2600" dirty="0" smtClean="0"/>
          </a:p>
          <a:p>
            <a:pPr algn="ctr">
              <a:buNone/>
            </a:pPr>
            <a:r>
              <a:rPr lang="uk-UA" sz="3400" b="1" dirty="0" smtClean="0"/>
              <a:t>На основі кваліфікованого працівника: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з 14 липня по 24 липня 2021 року (денна форма навчання)</a:t>
            </a:r>
            <a:endParaRPr lang="uk-UA" sz="2600" b="1" dirty="0" smtClean="0"/>
          </a:p>
          <a:p>
            <a:pPr algn="ctr">
              <a:buNone/>
            </a:pPr>
            <a:endParaRPr lang="uk-UA" sz="2600" b="1" dirty="0" smtClean="0"/>
          </a:p>
          <a:p>
            <a:pPr algn="ctr">
              <a:buNone/>
            </a:pPr>
            <a:r>
              <a:rPr lang="uk-UA" sz="3400" b="1" dirty="0" smtClean="0"/>
              <a:t>На основі повної загальної</a:t>
            </a:r>
          </a:p>
          <a:p>
            <a:pPr algn="ctr">
              <a:buNone/>
            </a:pPr>
            <a:r>
              <a:rPr lang="uk-UA" sz="3400" b="1" dirty="0" smtClean="0"/>
              <a:t>середньої освіти (або повної (неповної) вищої освіти:</a:t>
            </a:r>
          </a:p>
          <a:p>
            <a:r>
              <a:rPr lang="uk-UA" sz="2600" dirty="0" smtClean="0"/>
              <a:t>з 13 липня по 12 серпня 2021 року – (заочна форму навчання)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u="sng" dirty="0" smtClean="0">
                <a:solidFill>
                  <a:schemeClr val="tx1"/>
                </a:solidFill>
              </a:rPr>
              <a:t>Терміни подачі документів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u="sng" dirty="0" smtClean="0"/>
              <a:t>Початкова освіта, Дошкільна освіта</a:t>
            </a:r>
          </a:p>
          <a:p>
            <a:pPr marL="514350" indent="-514350">
              <a:buNone/>
            </a:pPr>
            <a:r>
              <a:rPr lang="uk-UA" sz="2000" dirty="0" smtClean="0"/>
              <a:t>1) Українська мова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>
              <a:buNone/>
            </a:pPr>
            <a:r>
              <a:rPr lang="uk-UA" sz="2000" dirty="0" smtClean="0"/>
              <a:t>2) Математика або біологія 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 algn="ctr">
              <a:buNone/>
            </a:pPr>
            <a:r>
              <a:rPr lang="uk-UA" sz="2000" b="1" u="sng" dirty="0" smtClean="0"/>
              <a:t>Середня освіта (Образотворче мистецтво)</a:t>
            </a:r>
          </a:p>
          <a:p>
            <a:pPr marL="514350" indent="-514350">
              <a:buNone/>
            </a:pPr>
            <a:r>
              <a:rPr lang="uk-UA" sz="2000" dirty="0" smtClean="0"/>
              <a:t>1) Українська мова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>
              <a:buNone/>
            </a:pPr>
            <a:r>
              <a:rPr lang="uk-UA" sz="2000" dirty="0" smtClean="0"/>
              <a:t>2) Творчий конкурс: Рисунок</a:t>
            </a:r>
          </a:p>
          <a:p>
            <a:pPr marL="514350" indent="-514350" algn="ctr">
              <a:buNone/>
            </a:pPr>
            <a:r>
              <a:rPr lang="uk-UA" sz="2000" b="1" u="sng" dirty="0" smtClean="0"/>
              <a:t>Дизайн</a:t>
            </a:r>
            <a:endParaRPr lang="uk-UA" sz="2000" dirty="0" smtClean="0"/>
          </a:p>
          <a:p>
            <a:pPr marL="514350" indent="-514350">
              <a:buNone/>
            </a:pPr>
            <a:r>
              <a:rPr lang="uk-UA" sz="2000" dirty="0" smtClean="0"/>
              <a:t>1)Українська мова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>
              <a:buNone/>
            </a:pPr>
            <a:r>
              <a:rPr lang="uk-UA" sz="2000" dirty="0" smtClean="0"/>
              <a:t>2) Творчий конкурс: Рисунок</a:t>
            </a:r>
          </a:p>
          <a:p>
            <a:pPr marL="514350" indent="-514350" algn="ctr">
              <a:buNone/>
            </a:pPr>
            <a:r>
              <a:rPr lang="uk-UA" sz="2000" b="1" u="sng" dirty="0" smtClean="0"/>
              <a:t>Садово-паркове господарство</a:t>
            </a:r>
          </a:p>
          <a:p>
            <a:pPr marL="514350" indent="-514350" algn="just">
              <a:buNone/>
            </a:pPr>
            <a:r>
              <a:rPr lang="uk-UA" sz="2000" dirty="0" smtClean="0"/>
              <a:t>1)Українська мова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 algn="just">
              <a:buNone/>
            </a:pPr>
            <a:r>
              <a:rPr lang="uk-UA" sz="2000" dirty="0" smtClean="0"/>
              <a:t>2) Математика або біологія  (комп</a:t>
            </a:r>
            <a:r>
              <a:rPr lang="uk-UA" sz="2000" dirty="0" smtClean="0">
                <a:latin typeface="Georgia"/>
              </a:rPr>
              <a:t>’ютерні </a:t>
            </a:r>
            <a:r>
              <a:rPr lang="uk-UA" sz="2000" dirty="0" smtClean="0"/>
              <a:t>тести)</a:t>
            </a:r>
          </a:p>
          <a:p>
            <a:pPr marL="514350" indent="-514350" algn="just">
              <a:buNone/>
            </a:pPr>
            <a:endParaRPr lang="uk-UA" sz="2000" dirty="0" smtClean="0"/>
          </a:p>
          <a:p>
            <a:pPr marL="514350" indent="-514350" algn="just">
              <a:buNone/>
            </a:pPr>
            <a:endParaRPr lang="uk-UA" sz="2000" dirty="0" smtClean="0"/>
          </a:p>
          <a:p>
            <a:pPr marL="514350" indent="-514350">
              <a:buNone/>
            </a:pPr>
            <a:endParaRPr lang="uk-UA" sz="2000" dirty="0" smtClean="0"/>
          </a:p>
          <a:p>
            <a:pPr marL="514350" indent="-514350">
              <a:buAutoNum type="arabicParenR"/>
            </a:pPr>
            <a:endParaRPr lang="uk-UA" sz="2000" dirty="0" smtClean="0"/>
          </a:p>
          <a:p>
            <a:pPr marL="514350" indent="-514350">
              <a:buNone/>
            </a:pPr>
            <a:endParaRPr lang="uk-UA" sz="2000" dirty="0" smtClean="0"/>
          </a:p>
          <a:p>
            <a:pPr marL="514350" indent="-514350"/>
            <a:endParaRPr lang="uk-UA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u="sng" dirty="0" smtClean="0">
                <a:solidFill>
                  <a:schemeClr val="tx1"/>
                </a:solidFill>
              </a:rPr>
              <a:t>Вступні іспити </a:t>
            </a:r>
            <a:r>
              <a:rPr lang="uk-UA" dirty="0" smtClean="0">
                <a:solidFill>
                  <a:schemeClr val="tx1"/>
                </a:solidFill>
              </a:rPr>
              <a:t>(база 9 класів)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Саня\Desktop\картинки\оце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564904"/>
            <a:ext cx="2281978" cy="15198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40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b="1" dirty="0"/>
              <a:t>(база 11 </a:t>
            </a:r>
            <a:r>
              <a:rPr lang="uk-UA" sz="2800" b="1" dirty="0" smtClean="0"/>
              <a:t>класів, денна форма навчання) </a:t>
            </a:r>
          </a:p>
          <a:p>
            <a:pPr algn="ctr">
              <a:buNone/>
            </a:pPr>
            <a:r>
              <a:rPr lang="uk-UA" b="1" u="sng" dirty="0" smtClean="0"/>
              <a:t>Дошкільна </a:t>
            </a:r>
            <a:r>
              <a:rPr lang="uk-UA" b="1" u="sng" dirty="0" smtClean="0"/>
              <a:t>освіта, Початкова освіта, </a:t>
            </a:r>
          </a:p>
          <a:p>
            <a:pPr>
              <a:buNone/>
            </a:pPr>
            <a:r>
              <a:rPr lang="uk-UA" dirty="0" smtClean="0"/>
              <a:t>1. Українська мова та література (сертифікат ЗНО або вступне випробування)</a:t>
            </a:r>
          </a:p>
          <a:p>
            <a:pPr>
              <a:buNone/>
            </a:pPr>
            <a:r>
              <a:rPr lang="uk-UA" dirty="0" smtClean="0"/>
              <a:t>2.Математика або біологія, або історія України (сертифікат ЗНО або вступне випробування</a:t>
            </a:r>
            <a:r>
              <a:rPr lang="uk-UA" dirty="0" smtClean="0"/>
              <a:t>)</a:t>
            </a:r>
          </a:p>
          <a:p>
            <a:pPr algn="ctr">
              <a:buNone/>
            </a:pPr>
            <a:r>
              <a:rPr lang="uk-UA" b="1" dirty="0" smtClean="0"/>
              <a:t>(заочна форма навчання) </a:t>
            </a:r>
          </a:p>
          <a:p>
            <a:pPr>
              <a:buNone/>
            </a:pPr>
            <a:r>
              <a:rPr lang="uk-UA" dirty="0" smtClean="0"/>
              <a:t>1.Українська </a:t>
            </a:r>
            <a:r>
              <a:rPr lang="uk-UA" dirty="0"/>
              <a:t>мова та література (сертифікат ЗНО або вступне випробування)</a:t>
            </a:r>
          </a:p>
          <a:p>
            <a:pPr>
              <a:buNone/>
            </a:pPr>
            <a:r>
              <a:rPr lang="uk-UA" dirty="0" smtClean="0"/>
              <a:t>2.Математика </a:t>
            </a:r>
            <a:r>
              <a:rPr lang="uk-UA" dirty="0"/>
              <a:t>або історія України (сертифікат ЗНО або вступне випробування)</a:t>
            </a:r>
          </a:p>
          <a:p>
            <a:pPr algn="just">
              <a:buNone/>
            </a:pPr>
            <a:endParaRPr lang="uk-UA" b="1" dirty="0" smtClean="0"/>
          </a:p>
          <a:p>
            <a:pPr marL="109728" indent="0">
              <a:buNone/>
            </a:pPr>
            <a:endParaRPr lang="uk-UA" dirty="0"/>
          </a:p>
          <a:p>
            <a:pPr marL="109728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0" dirty="0" smtClean="0">
                <a:effectLst/>
              </a:rPr>
              <a:t/>
            </a:r>
            <a:br>
              <a:rPr lang="uk-UA" sz="4400" b="0" dirty="0" smtClean="0">
                <a:effectLst/>
              </a:rPr>
            </a:br>
            <a:r>
              <a:rPr lang="uk-UA" sz="4400" u="sng" dirty="0" smtClean="0">
                <a:solidFill>
                  <a:schemeClr val="tx1"/>
                </a:solidFill>
                <a:effectLst/>
              </a:rPr>
              <a:t>Вступні </a:t>
            </a:r>
            <a:r>
              <a:rPr lang="uk-UA" sz="4400" u="sng" dirty="0" smtClean="0">
                <a:solidFill>
                  <a:schemeClr val="tx1"/>
                </a:solidFill>
                <a:effectLst/>
              </a:rPr>
              <a:t>іспити</a:t>
            </a:r>
            <a:r>
              <a:rPr lang="uk-UA" sz="4400" b="0" dirty="0" smtClean="0">
                <a:effectLst/>
              </a:rPr>
              <a:t/>
            </a:r>
            <a:br>
              <a:rPr lang="uk-UA" sz="4400" b="0" dirty="0" smtClean="0">
                <a:effectLst/>
              </a:rPr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346133" cy="5230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Новації вступної кампанії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871675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прийом сертифікати зовнішнього незалежного оцінювання  2018, 2019, 2020 та 2021 років; </a:t>
            </a:r>
            <a:endParaRPr lang="ru-RU" dirty="0"/>
          </a:p>
          <a:p>
            <a:pPr lvl="0"/>
            <a:r>
              <a:rPr lang="uk-UA" dirty="0"/>
              <a:t>будь-яка комбінація ЗНО та вступних іспитів;</a:t>
            </a:r>
            <a:endParaRPr lang="ru-RU" dirty="0"/>
          </a:p>
          <a:p>
            <a:pPr lvl="0"/>
            <a:r>
              <a:rPr lang="uk-UA" dirty="0"/>
              <a:t>нарахування балів за успішне закінчення підготовчих курсів Педагогічного фахового коледжу за шкалою від 0 до 48 балів;</a:t>
            </a:r>
            <a:endParaRPr lang="ru-RU" dirty="0"/>
          </a:p>
          <a:p>
            <a:pPr lvl="0"/>
            <a:r>
              <a:rPr lang="uk-UA" dirty="0"/>
              <a:t>виставлення оцінок вступних іспитів за шкалою 100-200;</a:t>
            </a:r>
            <a:endParaRPr lang="ru-RU" dirty="0"/>
          </a:p>
          <a:p>
            <a:r>
              <a:rPr lang="uk-UA" dirty="0"/>
              <a:t>для осіб, зареєстрованих у селах, та які здобули у рік вступу базову середню освіту у закладах освіти, що знаходяться на території сіл, конкурсний бал множиться на сільський (СК) коефіцієнт. СК дорівнює 1,05.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u="sng" dirty="0" smtClean="0"/>
              <a:t>Як і у минулому році передбачено: 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1108566457"/>
      </p:ext>
    </p:extLst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5606718</TotalTime>
  <Words>487</Words>
  <Application>Microsoft Office PowerPoint</Application>
  <PresentationFormat>Экран (4:3)</PresentationFormat>
  <Paragraphs>89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 Таким чином, Ви можете здобути професії: </vt:lpstr>
      <vt:lpstr> Перелік документів </vt:lpstr>
      <vt:lpstr> Терміни подачі документів  </vt:lpstr>
      <vt:lpstr> Вступні іспити (база 9 класів) </vt:lpstr>
      <vt:lpstr> Вступні іспити </vt:lpstr>
      <vt:lpstr>Новації вступної кампанії 2021</vt:lpstr>
      <vt:lpstr>Як і у минулому році передбачено: </vt:lpstr>
      <vt:lpstr>Дякую за увагу!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Ольга</cp:lastModifiedBy>
  <cp:revision>159</cp:revision>
  <cp:lastPrinted>2018-02-01T13:46:41Z</cp:lastPrinted>
  <dcterms:created xsi:type="dcterms:W3CDTF">2012-08-27T09:43:11Z</dcterms:created>
  <dcterms:modified xsi:type="dcterms:W3CDTF">2021-01-25T09:38:57Z</dcterms:modified>
</cp:coreProperties>
</file>