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7" r:id="rId2"/>
    <p:sldId id="257" r:id="rId3"/>
    <p:sldId id="259" r:id="rId4"/>
    <p:sldId id="264" r:id="rId5"/>
    <p:sldId id="261" r:id="rId6"/>
    <p:sldId id="262" r:id="rId7"/>
    <p:sldId id="263" r:id="rId8"/>
    <p:sldId id="299" r:id="rId9"/>
    <p:sldId id="300" r:id="rId10"/>
    <p:sldId id="302" r:id="rId11"/>
    <p:sldId id="305" r:id="rId12"/>
    <p:sldId id="306" r:id="rId13"/>
    <p:sldId id="307" r:id="rId14"/>
    <p:sldId id="308" r:id="rId15"/>
    <p:sldId id="304" r:id="rId16"/>
    <p:sldId id="297" r:id="rId17"/>
    <p:sldId id="298" r:id="rId18"/>
    <p:sldId id="310" r:id="rId19"/>
    <p:sldId id="311" r:id="rId20"/>
    <p:sldId id="316" r:id="rId21"/>
    <p:sldId id="314" r:id="rId22"/>
    <p:sldId id="315" r:id="rId23"/>
    <p:sldId id="31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68B9A-0F07-4120-ADA3-315FEE4F7C1D}" type="datetimeFigureOut">
              <a:rPr lang="ru-RU" smtClean="0"/>
              <a:t>13.12.2017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31909-DFC8-4B31-9164-D87AEC57400D}" type="slidenum">
              <a:rPr lang="ru-RU" smtClean="0"/>
              <a:t>‹#›</a:t>
            </a:fld>
            <a:endParaRPr lang="ru-RU"/>
          </a:p>
        </p:txBody>
      </p:sp>
    </p:spTree>
    <p:extLst>
      <p:ext uri="{BB962C8B-B14F-4D97-AF65-F5344CB8AC3E}">
        <p14:creationId xmlns:p14="http://schemas.microsoft.com/office/powerpoint/2010/main" val="369130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13.12.2017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39752" y="1484784"/>
            <a:ext cx="5616624" cy="3477875"/>
          </a:xfrm>
          <a:prstGeom prst="rect">
            <a:avLst/>
          </a:prstGeom>
        </p:spPr>
        <p:txBody>
          <a:bodyPr wrap="square">
            <a:spAutoFit/>
          </a:bodyPr>
          <a:lstStyle/>
          <a:p>
            <a:pPr algn="ctr"/>
            <a:r>
              <a:rPr lang="uk-UA" sz="4400" dirty="0">
                <a:solidFill>
                  <a:schemeClr val="accent1"/>
                </a:solidFill>
                <a:latin typeface="Times New Roman" panose="02020603050405020304" pitchFamily="18" charset="0"/>
                <a:cs typeface="Times New Roman" panose="02020603050405020304" pitchFamily="18" charset="0"/>
              </a:rPr>
              <a:t>Ігрові технології навчання на уроках, як складова виховання творчої особистості в початкових класах</a:t>
            </a:r>
            <a:endParaRPr lang="ru-RU" sz="4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946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95736" y="620688"/>
            <a:ext cx="5112568" cy="769441"/>
          </a:xfrm>
          <a:prstGeom prst="rect">
            <a:avLst/>
          </a:prstGeom>
        </p:spPr>
        <p:txBody>
          <a:bodyPr wrap="square">
            <a:spAutoFit/>
          </a:bodyPr>
          <a:lstStyle/>
          <a:p>
            <a:pPr algn="ctr"/>
            <a:r>
              <a:rPr lang="uk-UA" sz="4400" dirty="0">
                <a:solidFill>
                  <a:schemeClr val="accent1">
                    <a:tint val="88000"/>
                    <a:satMod val="150000"/>
                  </a:schemeClr>
                </a:solidFill>
                <a:latin typeface="Times New Roman" panose="02020603050405020304" pitchFamily="18" charset="0"/>
                <a:cs typeface="Times New Roman" panose="02020603050405020304" pitchFamily="18" charset="0"/>
              </a:rPr>
              <a:t>Вибір гри</a:t>
            </a:r>
            <a:endParaRPr lang="ru-RU" sz="4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286000" y="1443841"/>
            <a:ext cx="5454352" cy="3785652"/>
          </a:xfrm>
          <a:prstGeom prst="rect">
            <a:avLst/>
          </a:prstGeom>
        </p:spPr>
        <p:txBody>
          <a:bodyPr wrap="square">
            <a:spAutoFit/>
          </a:bodyPr>
          <a:lstStyle/>
          <a:p>
            <a:r>
              <a:rPr lang="uk-UA" altLang="ru-RU" sz="2000" i="1" dirty="0">
                <a:solidFill>
                  <a:schemeClr val="accent1"/>
                </a:solidFill>
                <a:latin typeface="Times New Roman" panose="02020603050405020304" pitchFamily="18" charset="0"/>
                <a:cs typeface="Times New Roman" panose="02020603050405020304" pitchFamily="18" charset="0"/>
              </a:rPr>
              <a:t>Вибір гри в першу чергу залежить від того, яка дитина, що їй необхідно, які виховні завдання вимагають свого розв'язання. Якщо гра колективна, необхідно добре знати, який склад граючих, їх інтелектуальний розвиток, фізична підготовленість, особливості віку, інтереси, рівні спілкування й сумісності тощо. Вибір гри залежить від часу її проведення, природно-кліматичних умов, довжини часу, світлового дня й місяця її проведення, від наявності ігрових аксесуарів, від конкретної ситуації, що склалася в дитячому колективі.</a:t>
            </a:r>
            <a:endParaRPr lang="ru-RU" altLang="ru-RU" sz="2000"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62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Documents and Settings\Администратор\Рабочий стол\-7-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714578"/>
            <a:ext cx="6264696" cy="530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34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Администратор\Рабочий стол\-8-638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20688"/>
            <a:ext cx="6120680" cy="51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34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Администратор\Рабочий стол\-9-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92696"/>
            <a:ext cx="612068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3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Администратор\Рабочий стол\-10-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20688"/>
            <a:ext cx="6192688"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34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Администратор\Рабочий стол\-11-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92696"/>
            <a:ext cx="612068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3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07704" y="692696"/>
            <a:ext cx="5544616" cy="707886"/>
          </a:xfrm>
          <a:prstGeom prst="rect">
            <a:avLst/>
          </a:prstGeom>
        </p:spPr>
        <p:txBody>
          <a:bodyPr wrap="square">
            <a:spAutoFit/>
          </a:bodyPr>
          <a:lstStyle/>
          <a:p>
            <a:pPr algn="ctr"/>
            <a:r>
              <a:rPr lang="ru-RU" sz="4000" dirty="0" smtClean="0">
                <a:solidFill>
                  <a:schemeClr val="accent1"/>
                </a:solidFill>
                <a:latin typeface="Times New Roman" pitchFamily="18" charset="0"/>
                <a:cs typeface="Times New Roman" pitchFamily="18" charset="0"/>
              </a:rPr>
              <a:t>КОМПОНЕНТИ</a:t>
            </a:r>
            <a:r>
              <a:rPr lang="en-US" sz="4000" dirty="0" smtClean="0">
                <a:solidFill>
                  <a:schemeClr val="accent1"/>
                </a:solidFill>
                <a:latin typeface="Times New Roman" pitchFamily="18" charset="0"/>
                <a:cs typeface="Times New Roman" pitchFamily="18" charset="0"/>
              </a:rPr>
              <a:t>     </a:t>
            </a:r>
            <a:r>
              <a:rPr lang="ru-RU" sz="4000" dirty="0" smtClean="0">
                <a:solidFill>
                  <a:schemeClr val="accent1"/>
                </a:solidFill>
                <a:latin typeface="Times New Roman" pitchFamily="18" charset="0"/>
                <a:cs typeface="Times New Roman" pitchFamily="18" charset="0"/>
              </a:rPr>
              <a:t>ГРИ</a:t>
            </a:r>
            <a:endParaRPr lang="ru-RU" sz="4000" dirty="0">
              <a:solidFill>
                <a:schemeClr val="accent1"/>
              </a:solidFill>
              <a:latin typeface="Times New Roman" pitchFamily="18" charset="0"/>
              <a:cs typeface="Times New Roman" pitchFamily="18" charset="0"/>
            </a:endParaRPr>
          </a:p>
        </p:txBody>
      </p:sp>
      <p:sp>
        <p:nvSpPr>
          <p:cNvPr id="6" name="Прямоугольник 5"/>
          <p:cNvSpPr/>
          <p:nvPr/>
        </p:nvSpPr>
        <p:spPr>
          <a:xfrm>
            <a:off x="2286000" y="1556792"/>
            <a:ext cx="5958408" cy="3970318"/>
          </a:xfrm>
          <a:prstGeom prst="rect">
            <a:avLst/>
          </a:prstGeom>
        </p:spPr>
        <p:txBody>
          <a:bodyPr wrap="square">
            <a:spAutoFit/>
          </a:bodyPr>
          <a:lstStyle/>
          <a:p>
            <a:pPr marL="457200" indent="-457200">
              <a:buFont typeface="Arial" pitchFamily="34" charset="0"/>
              <a:buChar char="•"/>
            </a:pPr>
            <a:r>
              <a:rPr lang="ru-RU" sz="3600" dirty="0">
                <a:solidFill>
                  <a:schemeClr val="accent1"/>
                </a:solidFill>
                <a:latin typeface="Times New Roman" pitchFamily="18" charset="0"/>
                <a:cs typeface="Times New Roman" pitchFamily="18" charset="0"/>
              </a:rPr>
              <a:t>ІГРОВА ЗАДУМКА</a:t>
            </a:r>
          </a:p>
          <a:p>
            <a:pPr marL="457200" indent="-457200">
              <a:buFont typeface="Arial" pitchFamily="34" charset="0"/>
              <a:buChar char="•"/>
            </a:pPr>
            <a:r>
              <a:rPr lang="ru-RU" sz="3600" dirty="0">
                <a:solidFill>
                  <a:schemeClr val="accent1"/>
                </a:solidFill>
                <a:latin typeface="Times New Roman" pitchFamily="18" charset="0"/>
                <a:cs typeface="Times New Roman" pitchFamily="18" charset="0"/>
              </a:rPr>
              <a:t>ПРАВИЛА ГРИ</a:t>
            </a:r>
          </a:p>
          <a:p>
            <a:pPr marL="457200" indent="-457200">
              <a:buFont typeface="Arial" pitchFamily="34" charset="0"/>
              <a:buChar char="•"/>
            </a:pPr>
            <a:r>
              <a:rPr lang="ru-RU" sz="3600" dirty="0">
                <a:solidFill>
                  <a:schemeClr val="accent1"/>
                </a:solidFill>
                <a:latin typeface="Times New Roman" pitchFamily="18" charset="0"/>
                <a:cs typeface="Times New Roman" pitchFamily="18" charset="0"/>
              </a:rPr>
              <a:t>ІГРОВІ ДІЇ</a:t>
            </a:r>
          </a:p>
          <a:p>
            <a:pPr marL="457200" indent="-457200">
              <a:buFont typeface="Arial" pitchFamily="34" charset="0"/>
              <a:buChar char="•"/>
            </a:pPr>
            <a:r>
              <a:rPr lang="ru-RU" sz="3600" dirty="0">
                <a:solidFill>
                  <a:schemeClr val="accent1"/>
                </a:solidFill>
                <a:latin typeface="Times New Roman" pitchFamily="18" charset="0"/>
                <a:cs typeface="Times New Roman" pitchFamily="18" charset="0"/>
              </a:rPr>
              <a:t>ДИДАКТИЧНІ ЗАВДАННЯ</a:t>
            </a:r>
          </a:p>
          <a:p>
            <a:pPr marL="457200" indent="-457200">
              <a:buFont typeface="Arial" pitchFamily="34" charset="0"/>
              <a:buChar char="•"/>
            </a:pPr>
            <a:r>
              <a:rPr lang="ru-RU" sz="3600" dirty="0">
                <a:solidFill>
                  <a:schemeClr val="accent1"/>
                </a:solidFill>
                <a:latin typeface="Times New Roman" pitchFamily="18" charset="0"/>
                <a:cs typeface="Times New Roman" pitchFamily="18" charset="0"/>
              </a:rPr>
              <a:t>ОБЛАДНАННЯ</a:t>
            </a:r>
          </a:p>
          <a:p>
            <a:pPr marL="457200" indent="-457200">
              <a:buFont typeface="Arial" pitchFamily="34" charset="0"/>
              <a:buChar char="•"/>
            </a:pPr>
            <a:r>
              <a:rPr lang="ru-RU" sz="3600" dirty="0">
                <a:solidFill>
                  <a:schemeClr val="accent1"/>
                </a:solidFill>
                <a:latin typeface="Times New Roman" pitchFamily="18" charset="0"/>
                <a:cs typeface="Times New Roman" pitchFamily="18" charset="0"/>
              </a:rPr>
              <a:t>РЕЗУЛЬТАТ</a:t>
            </a:r>
          </a:p>
        </p:txBody>
      </p:sp>
    </p:spTree>
    <p:extLst>
      <p:ext uri="{BB962C8B-B14F-4D97-AF65-F5344CB8AC3E}">
        <p14:creationId xmlns:p14="http://schemas.microsoft.com/office/powerpoint/2010/main" val="3952547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4294967295"/>
          </p:nvPr>
        </p:nvSpPr>
        <p:spPr>
          <a:xfrm>
            <a:off x="457200" y="1600200"/>
            <a:ext cx="8229600" cy="4525963"/>
          </a:xfrm>
          <a:prstGeom prst="rect">
            <a:avLst/>
          </a:prstGeom>
        </p:spPr>
        <p:txBody>
          <a:bodyPr/>
          <a:lstStyle/>
          <a:p>
            <a:endParaRPr lang="ru-RU" dirty="0"/>
          </a:p>
        </p:txBody>
      </p:sp>
      <p:pic>
        <p:nvPicPr>
          <p:cNvPr id="4"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4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95736" y="1412776"/>
            <a:ext cx="5832648" cy="3908762"/>
          </a:xfrm>
          <a:prstGeom prst="rect">
            <a:avLst/>
          </a:prstGeom>
        </p:spPr>
        <p:txBody>
          <a:bodyPr wrap="square">
            <a:spAutoFit/>
          </a:bodyPr>
          <a:lstStyle/>
          <a:p>
            <a:pPr algn="ctr"/>
            <a:r>
              <a:rPr lang="uk-UA" sz="4000" dirty="0">
                <a:solidFill>
                  <a:schemeClr val="accent1"/>
                </a:solidFill>
              </a:rPr>
              <a:t>ЕТАПИ </a:t>
            </a:r>
            <a:r>
              <a:rPr lang="uk-UA" sz="4000" dirty="0" smtClean="0">
                <a:solidFill>
                  <a:schemeClr val="accent1"/>
                </a:solidFill>
              </a:rPr>
              <a:t>ГРИ</a:t>
            </a:r>
            <a:endParaRPr lang="en-US" sz="4000" dirty="0" smtClean="0">
              <a:solidFill>
                <a:schemeClr val="accent1"/>
              </a:solidFill>
            </a:endParaRPr>
          </a:p>
          <a:p>
            <a:pPr algn="ctr"/>
            <a:endParaRPr lang="en-US" sz="1600" dirty="0" smtClean="0">
              <a:solidFill>
                <a:schemeClr val="accent1"/>
              </a:solidFill>
            </a:endParaRPr>
          </a:p>
          <a:p>
            <a:pPr algn="ctr"/>
            <a:r>
              <a:rPr lang="uk-UA" sz="3200" dirty="0" smtClean="0">
                <a:solidFill>
                  <a:schemeClr val="accent1"/>
                </a:solidFill>
              </a:rPr>
              <a:t>ПІДГОТОВЧИЙ ЕТАП</a:t>
            </a:r>
            <a:r>
              <a:rPr lang="ru-RU" sz="3200" dirty="0">
                <a:solidFill>
                  <a:schemeClr val="accent1"/>
                </a:solidFill>
              </a:rPr>
              <a:t/>
            </a:r>
            <a:br>
              <a:rPr lang="ru-RU" sz="3200" dirty="0">
                <a:solidFill>
                  <a:schemeClr val="accent1"/>
                </a:solidFill>
              </a:rPr>
            </a:br>
            <a:r>
              <a:rPr lang="uk-UA" sz="3200" dirty="0">
                <a:solidFill>
                  <a:schemeClr val="accent1"/>
                </a:solidFill>
              </a:rPr>
              <a:t>ЕТАП ПРОВЕДЕННЯ ГРИ</a:t>
            </a:r>
            <a:r>
              <a:rPr lang="ru-RU" sz="3200" dirty="0">
                <a:solidFill>
                  <a:schemeClr val="accent1"/>
                </a:solidFill>
              </a:rPr>
              <a:t/>
            </a:r>
            <a:br>
              <a:rPr lang="ru-RU" sz="3200" dirty="0">
                <a:solidFill>
                  <a:schemeClr val="accent1"/>
                </a:solidFill>
              </a:rPr>
            </a:br>
            <a:r>
              <a:rPr lang="uk-UA" sz="3200" dirty="0">
                <a:solidFill>
                  <a:schemeClr val="accent1"/>
                </a:solidFill>
              </a:rPr>
              <a:t>ЕТАП УЗАГАЛЬНЕННЯ, АНАЛІЗУ РЕЗУЛЬТАТІВ</a:t>
            </a:r>
            <a:r>
              <a:rPr lang="ru-RU" sz="3200" dirty="0">
                <a:solidFill>
                  <a:schemeClr val="accent1"/>
                </a:solidFill>
              </a:rPr>
              <a:t/>
            </a:r>
            <a:br>
              <a:rPr lang="ru-RU" sz="3200" dirty="0">
                <a:solidFill>
                  <a:schemeClr val="accent1"/>
                </a:solidFill>
              </a:rPr>
            </a:br>
            <a:r>
              <a:rPr lang="uk-UA" sz="3200" dirty="0"/>
              <a:t> </a:t>
            </a:r>
            <a:r>
              <a:rPr lang="ru-RU" sz="3200" dirty="0"/>
              <a:t/>
            </a:r>
            <a:br>
              <a:rPr lang="ru-RU" sz="3200" dirty="0"/>
            </a:br>
            <a:endParaRPr lang="ru-RU" sz="3200" dirty="0"/>
          </a:p>
        </p:txBody>
      </p:sp>
    </p:spTree>
    <p:extLst>
      <p:ext uri="{BB962C8B-B14F-4D97-AF65-F5344CB8AC3E}">
        <p14:creationId xmlns:p14="http://schemas.microsoft.com/office/powerpoint/2010/main" val="3831836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Администратор\Рабочий стол\-19-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20688"/>
            <a:ext cx="6192688" cy="54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43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23728" y="764705"/>
            <a:ext cx="5904656" cy="5632311"/>
          </a:xfrm>
          <a:prstGeom prst="rect">
            <a:avLst/>
          </a:prstGeom>
        </p:spPr>
        <p:txBody>
          <a:bodyPr wrap="square">
            <a:spAutoFit/>
          </a:bodyPr>
          <a:lstStyle/>
          <a:p>
            <a:pPr algn="ctr"/>
            <a:r>
              <a:rPr lang="uk-UA" dirty="0"/>
              <a:t> </a:t>
            </a:r>
            <a:r>
              <a:rPr lang="uk-UA" sz="2000" dirty="0">
                <a:solidFill>
                  <a:schemeClr val="accent1"/>
                </a:solidFill>
                <a:latin typeface="Times New Roman" panose="02020603050405020304" pitchFamily="18" charset="0"/>
                <a:cs typeface="Times New Roman" panose="02020603050405020304" pitchFamily="18" charset="0"/>
              </a:rPr>
              <a:t>НАЙСУТТЄВІШІ ПИТАННЯ ДЛЯ ВЧИТЕЛЯ</a:t>
            </a: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r>
              <a:rPr lang="ru-RU" sz="2000" dirty="0">
                <a:solidFill>
                  <a:schemeClr val="accent1"/>
                </a:solidFill>
                <a:latin typeface="Times New Roman" panose="02020603050405020304" pitchFamily="18" charset="0"/>
                <a:cs typeface="Times New Roman" panose="02020603050405020304" pitchFamily="18" charset="0"/>
              </a:rPr>
              <a:t>	</a:t>
            </a:r>
            <a:r>
              <a:rPr lang="uk-UA" sz="2000" dirty="0">
                <a:solidFill>
                  <a:schemeClr val="accent1"/>
                </a:solidFill>
                <a:latin typeface="Times New Roman" panose="02020603050405020304" pitchFamily="18" charset="0"/>
                <a:cs typeface="Times New Roman" panose="02020603050405020304" pitchFamily="18" charset="0"/>
              </a:rPr>
              <a:t>Визначити місце дидактичних ігор та ігрових ситуацій у системі інших видів діяльності на уроці.</a:t>
            </a: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r>
              <a:rPr lang="uk-UA" sz="2000" dirty="0">
                <a:solidFill>
                  <a:schemeClr val="accent1"/>
                </a:solidFill>
                <a:latin typeface="Times New Roman" panose="02020603050405020304" pitchFamily="18" charset="0"/>
                <a:cs typeface="Times New Roman" panose="02020603050405020304" pitchFamily="18" charset="0"/>
              </a:rPr>
              <a:t>Доцільність використання їх на різних етапах вивчення різноманітного за характером навчального матеріалу.</a:t>
            </a: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r>
              <a:rPr lang="ru-RU" sz="2000" dirty="0">
                <a:solidFill>
                  <a:schemeClr val="accent1"/>
                </a:solidFill>
                <a:latin typeface="Times New Roman" panose="02020603050405020304" pitchFamily="18" charset="0"/>
                <a:cs typeface="Times New Roman" panose="02020603050405020304" pitchFamily="18" charset="0"/>
              </a:rPr>
              <a:t>	</a:t>
            </a:r>
            <a:r>
              <a:rPr lang="uk-UA" sz="2000" dirty="0">
                <a:solidFill>
                  <a:schemeClr val="accent1"/>
                </a:solidFill>
                <a:latin typeface="Times New Roman" panose="02020603050405020304" pitchFamily="18" charset="0"/>
                <a:cs typeface="Times New Roman" panose="02020603050405020304" pitchFamily="18" charset="0"/>
              </a:rPr>
              <a:t>Розробка методики проведення дидактичних ігор із урахуванням дидактичної мети уроку та рівня підготовленості учнів.</a:t>
            </a: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r>
              <a:rPr lang="ru-RU" sz="2000" dirty="0">
                <a:solidFill>
                  <a:schemeClr val="accent1"/>
                </a:solidFill>
                <a:latin typeface="Times New Roman" panose="02020603050405020304" pitchFamily="18" charset="0"/>
                <a:cs typeface="Times New Roman" panose="02020603050405020304" pitchFamily="18" charset="0"/>
              </a:rPr>
              <a:t>	</a:t>
            </a:r>
            <a:r>
              <a:rPr lang="uk-UA" sz="2000" dirty="0">
                <a:solidFill>
                  <a:schemeClr val="accent1"/>
                </a:solidFill>
                <a:latin typeface="Times New Roman" panose="02020603050405020304" pitchFamily="18" charset="0"/>
                <a:cs typeface="Times New Roman" panose="02020603050405020304" pitchFamily="18" charset="0"/>
              </a:rPr>
              <a:t>Вимоги до змісту ігрової діяльності у світлі</a:t>
            </a:r>
            <a:br>
              <a:rPr lang="uk-UA" sz="2000" dirty="0">
                <a:solidFill>
                  <a:schemeClr val="accent1"/>
                </a:solidFill>
                <a:latin typeface="Times New Roman" panose="02020603050405020304" pitchFamily="18" charset="0"/>
                <a:cs typeface="Times New Roman" panose="02020603050405020304" pitchFamily="18" charset="0"/>
              </a:rPr>
            </a:br>
            <a:r>
              <a:rPr lang="uk-UA" sz="2000" dirty="0">
                <a:solidFill>
                  <a:schemeClr val="accent1"/>
                </a:solidFill>
                <a:latin typeface="Times New Roman" panose="02020603050405020304" pitchFamily="18" charset="0"/>
                <a:cs typeface="Times New Roman" panose="02020603050405020304" pitchFamily="18" charset="0"/>
              </a:rPr>
              <a:t>                       ідей розвивального навчання.</a:t>
            </a:r>
            <a:br>
              <a:rPr lang="uk-UA" sz="2000" dirty="0">
                <a:solidFill>
                  <a:schemeClr val="accent1"/>
                </a:solidFill>
                <a:latin typeface="Times New Roman" panose="02020603050405020304" pitchFamily="18" charset="0"/>
                <a:cs typeface="Times New Roman" panose="02020603050405020304" pitchFamily="18" charset="0"/>
              </a:rPr>
            </a:br>
            <a:r>
              <a:rPr lang="uk-UA" sz="2000" dirty="0">
                <a:solidFill>
                  <a:schemeClr val="accent1"/>
                </a:solidFill>
                <a:latin typeface="Times New Roman" panose="02020603050405020304" pitchFamily="18" charset="0"/>
                <a:cs typeface="Times New Roman" panose="02020603050405020304" pitchFamily="18" charset="0"/>
              </a:rPr>
              <a:t>                         Передбачення способів стимулювання</a:t>
            </a:r>
            <a:br>
              <a:rPr lang="uk-UA" sz="2000" dirty="0">
                <a:solidFill>
                  <a:schemeClr val="accent1"/>
                </a:solidFill>
                <a:latin typeface="Times New Roman" panose="02020603050405020304" pitchFamily="18" charset="0"/>
                <a:cs typeface="Times New Roman" panose="02020603050405020304" pitchFamily="18" charset="0"/>
              </a:rPr>
            </a:br>
            <a:r>
              <a:rPr lang="uk-UA" sz="2000" dirty="0">
                <a:solidFill>
                  <a:schemeClr val="accent1"/>
                </a:solidFill>
                <a:latin typeface="Times New Roman" panose="02020603050405020304" pitchFamily="18" charset="0"/>
                <a:cs typeface="Times New Roman" panose="02020603050405020304" pitchFamily="18" charset="0"/>
              </a:rPr>
              <a:t>                          учнів, заохочення у процесі гри тих, </a:t>
            </a:r>
            <a:br>
              <a:rPr lang="uk-UA" sz="2000" dirty="0">
                <a:solidFill>
                  <a:schemeClr val="accent1"/>
                </a:solidFill>
                <a:latin typeface="Times New Roman" panose="02020603050405020304" pitchFamily="18" charset="0"/>
                <a:cs typeface="Times New Roman" panose="02020603050405020304" pitchFamily="18" charset="0"/>
              </a:rPr>
            </a:br>
            <a:r>
              <a:rPr lang="uk-UA" sz="2000" dirty="0">
                <a:solidFill>
                  <a:schemeClr val="accent1"/>
                </a:solidFill>
                <a:latin typeface="Times New Roman" panose="02020603050405020304" pitchFamily="18" charset="0"/>
                <a:cs typeface="Times New Roman" panose="02020603050405020304" pitchFamily="18" charset="0"/>
              </a:rPr>
              <a:t>                          хто найбільше відзначився, а також</a:t>
            </a:r>
            <a:br>
              <a:rPr lang="uk-UA" sz="2000" dirty="0">
                <a:solidFill>
                  <a:schemeClr val="accent1"/>
                </a:solidFill>
                <a:latin typeface="Times New Roman" panose="02020603050405020304" pitchFamily="18" charset="0"/>
                <a:cs typeface="Times New Roman" panose="02020603050405020304" pitchFamily="18" charset="0"/>
              </a:rPr>
            </a:br>
            <a:r>
              <a:rPr lang="uk-UA" sz="2000" dirty="0">
                <a:solidFill>
                  <a:schemeClr val="accent1"/>
                </a:solidFill>
                <a:latin typeface="Times New Roman" panose="02020603050405020304" pitchFamily="18" charset="0"/>
                <a:cs typeface="Times New Roman" panose="02020603050405020304" pitchFamily="18" charset="0"/>
              </a:rPr>
              <a:t>                         для підбадьорення тих, хто відстає.</a:t>
            </a:r>
            <a:r>
              <a:rPr lang="ru-RU" sz="2000" dirty="0">
                <a:solidFill>
                  <a:schemeClr val="accent1"/>
                </a:solidFill>
                <a:latin typeface="Times New Roman" panose="02020603050405020304" pitchFamily="18" charset="0"/>
                <a:cs typeface="Times New Roman" panose="02020603050405020304" pitchFamily="18" charset="0"/>
              </a:rPr>
              <a:t/>
            </a:r>
            <a:br>
              <a:rPr lang="ru-RU" sz="2000" dirty="0">
                <a:solidFill>
                  <a:schemeClr val="accent1"/>
                </a:solidFill>
                <a:latin typeface="Times New Roman" panose="02020603050405020304" pitchFamily="18" charset="0"/>
                <a:cs typeface="Times New Roman" panose="02020603050405020304" pitchFamily="18" charset="0"/>
              </a:rPr>
            </a:br>
            <a:endParaRPr lang="ru-RU"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55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1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1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728" y="764704"/>
            <a:ext cx="5976664" cy="4462760"/>
          </a:xfrm>
          <a:prstGeom prst="rect">
            <a:avLst/>
          </a:prstGeom>
        </p:spPr>
        <p:txBody>
          <a:bodyPr wrap="square">
            <a:spAutoFit/>
          </a:bodyPr>
          <a:lstStyle/>
          <a:p>
            <a:pPr algn="ctr"/>
            <a:r>
              <a:rPr lang="uk-UA" sz="3200" b="1" dirty="0">
                <a:solidFill>
                  <a:schemeClr val="accent1"/>
                </a:solidFill>
                <a:latin typeface="Times New Roman" panose="02020603050405020304" pitchFamily="18" charset="0"/>
                <a:cs typeface="Times New Roman" pitchFamily="18" charset="0"/>
              </a:rPr>
              <a:t>Головні умови ігрової діяльності</a:t>
            </a:r>
          </a:p>
          <a:p>
            <a:endParaRPr lang="ru-RU" sz="2000" b="1" dirty="0">
              <a:solidFill>
                <a:schemeClr val="accent1"/>
              </a:solidFill>
              <a:latin typeface="Times New Roman" pitchFamily="18" charset="0"/>
              <a:cs typeface="Times New Roman" pitchFamily="18" charset="0"/>
            </a:endParaRPr>
          </a:p>
          <a:p>
            <a:pPr marL="285750" lvl="0" indent="-285750">
              <a:buFont typeface="Wingdings" pitchFamily="2" charset="2"/>
              <a:buChar char="q"/>
            </a:pPr>
            <a:r>
              <a:rPr lang="uk-UA" sz="2000" dirty="0">
                <a:solidFill>
                  <a:schemeClr val="accent1"/>
                </a:solidFill>
                <a:latin typeface="Times New Roman" pitchFamily="18" charset="0"/>
                <a:cs typeface="Times New Roman" pitchFamily="18" charset="0"/>
              </a:rPr>
              <a:t>Створення позитивного настрою для навчання</a:t>
            </a:r>
            <a:endParaRPr lang="ru-RU" sz="2000" dirty="0">
              <a:solidFill>
                <a:schemeClr val="accent1"/>
              </a:solidFill>
              <a:latin typeface="Times New Roman" pitchFamily="18" charset="0"/>
              <a:cs typeface="Times New Roman" pitchFamily="18" charset="0"/>
            </a:endParaRPr>
          </a:p>
          <a:p>
            <a:pPr marL="285750" lvl="0" indent="-285750">
              <a:buFont typeface="Wingdings" pitchFamily="2" charset="2"/>
              <a:buChar char="q"/>
            </a:pPr>
            <a:r>
              <a:rPr lang="uk-UA" sz="2000" dirty="0">
                <a:solidFill>
                  <a:schemeClr val="accent1"/>
                </a:solidFill>
                <a:latin typeface="Times New Roman" pitchFamily="18" charset="0"/>
                <a:cs typeface="Times New Roman" pitchFamily="18" charset="0"/>
              </a:rPr>
              <a:t>Відчуття рівного серед рівних</a:t>
            </a:r>
            <a:endParaRPr lang="ru-RU" sz="2000" dirty="0">
              <a:solidFill>
                <a:schemeClr val="accent1"/>
              </a:solidFill>
              <a:latin typeface="Times New Roman" pitchFamily="18" charset="0"/>
              <a:cs typeface="Times New Roman" pitchFamily="18" charset="0"/>
            </a:endParaRPr>
          </a:p>
          <a:p>
            <a:pPr marL="285750" lvl="0" indent="-285750">
              <a:buFont typeface="Wingdings" pitchFamily="2" charset="2"/>
              <a:buChar char="q"/>
            </a:pPr>
            <a:r>
              <a:rPr lang="uk-UA" sz="2000" dirty="0">
                <a:solidFill>
                  <a:schemeClr val="accent1"/>
                </a:solidFill>
                <a:latin typeface="Times New Roman" pitchFamily="18" charset="0"/>
                <a:cs typeface="Times New Roman" pitchFamily="18" charset="0"/>
              </a:rPr>
              <a:t>Забезпечення позитивної атмосфери в колективі для досягнення спільних цілей</a:t>
            </a:r>
            <a:endParaRPr lang="ru-RU" sz="2000" dirty="0">
              <a:solidFill>
                <a:schemeClr val="accent1"/>
              </a:solidFill>
              <a:latin typeface="Times New Roman" pitchFamily="18" charset="0"/>
              <a:cs typeface="Times New Roman" pitchFamily="18" charset="0"/>
            </a:endParaRPr>
          </a:p>
          <a:p>
            <a:pPr marL="285750" lvl="0" indent="-285750">
              <a:buFont typeface="Wingdings" pitchFamily="2" charset="2"/>
              <a:buChar char="q"/>
            </a:pPr>
            <a:r>
              <a:rPr lang="uk-UA" sz="2000" dirty="0">
                <a:solidFill>
                  <a:schemeClr val="accent1"/>
                </a:solidFill>
                <a:latin typeface="Times New Roman" pitchFamily="18" charset="0"/>
                <a:cs typeface="Times New Roman" pitchFamily="18" charset="0"/>
              </a:rPr>
              <a:t>Усвідомлення особистістю цінності колективно зроблених умовиводів</a:t>
            </a:r>
            <a:endParaRPr lang="ru-RU" sz="2000" dirty="0">
              <a:solidFill>
                <a:schemeClr val="accent1"/>
              </a:solidFill>
              <a:latin typeface="Times New Roman" pitchFamily="18" charset="0"/>
              <a:cs typeface="Times New Roman" pitchFamily="18" charset="0"/>
            </a:endParaRPr>
          </a:p>
          <a:p>
            <a:pPr marL="285750" lvl="0" indent="-285750">
              <a:buFont typeface="Wingdings" pitchFamily="2" charset="2"/>
              <a:buChar char="q"/>
            </a:pPr>
            <a:r>
              <a:rPr lang="uk-UA" sz="2000" dirty="0">
                <a:solidFill>
                  <a:schemeClr val="accent1"/>
                </a:solidFill>
                <a:latin typeface="Times New Roman" pitchFamily="18" charset="0"/>
                <a:cs typeface="Times New Roman" pitchFamily="18" charset="0"/>
              </a:rPr>
              <a:t>Можливість вільно висловлювати свою думку і вислуховувати свого товариша</a:t>
            </a:r>
            <a:endParaRPr lang="ru-RU" sz="2000" dirty="0">
              <a:solidFill>
                <a:schemeClr val="accent1"/>
              </a:solidFill>
              <a:latin typeface="Times New Roman" pitchFamily="18" charset="0"/>
              <a:cs typeface="Times New Roman" pitchFamily="18" charset="0"/>
            </a:endParaRPr>
          </a:p>
          <a:p>
            <a:pPr marL="285750" lvl="0" indent="-285750">
              <a:buFont typeface="Wingdings" pitchFamily="2" charset="2"/>
              <a:buChar char="q"/>
            </a:pPr>
            <a:r>
              <a:rPr lang="uk-UA" sz="2000" dirty="0">
                <a:solidFill>
                  <a:schemeClr val="accent1"/>
                </a:solidFill>
                <a:latin typeface="Times New Roman" pitchFamily="18" charset="0"/>
                <a:cs typeface="Times New Roman" pitchFamily="18" charset="0"/>
              </a:rPr>
              <a:t>Вчитель не є засобом «похвали і покарання», а є другом, порадником, старшим товаришем</a:t>
            </a:r>
            <a:endParaRPr lang="ru-RU"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535938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Администратор\Рабочий стол\-20-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384" y="636486"/>
            <a:ext cx="5884997" cy="488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68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Администратор\Рабочий стол\-25-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48680"/>
            <a:ext cx="627513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1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278"/>
            <a:ext cx="9144000" cy="69142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39752" y="1484784"/>
            <a:ext cx="5616624" cy="1938992"/>
          </a:xfrm>
          <a:prstGeom prst="rect">
            <a:avLst/>
          </a:prstGeom>
        </p:spPr>
        <p:txBody>
          <a:bodyPr wrap="square">
            <a:spAutoFit/>
          </a:bodyPr>
          <a:lstStyle/>
          <a:p>
            <a:pPr algn="ctr"/>
            <a:r>
              <a:rPr lang="uk-UA" sz="6000" dirty="0" smtClean="0">
                <a:solidFill>
                  <a:schemeClr val="accent1"/>
                </a:solidFill>
                <a:latin typeface="Times New Roman" panose="02020603050405020304" pitchFamily="18" charset="0"/>
                <a:cs typeface="Times New Roman" panose="02020603050405020304" pitchFamily="18" charset="0"/>
              </a:rPr>
              <a:t>ДЯКУЮ ЗА УВАГУ</a:t>
            </a:r>
            <a:endParaRPr lang="ru-RU" sz="6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58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pptx-11-1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30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70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pptx-11-2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3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pptx-11-1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738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pptx-11-1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7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pptx-11-20-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6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35696" y="692696"/>
            <a:ext cx="5472608" cy="830997"/>
          </a:xfrm>
          <a:prstGeom prst="rect">
            <a:avLst/>
          </a:prstGeom>
        </p:spPr>
        <p:txBody>
          <a:bodyPr wrap="square">
            <a:spAutoFit/>
          </a:bodyPr>
          <a:lstStyle/>
          <a:p>
            <a:pPr algn="ctr"/>
            <a:r>
              <a:rPr lang="uk-UA" sz="4800" dirty="0">
                <a:solidFill>
                  <a:schemeClr val="accent1">
                    <a:tint val="88000"/>
                    <a:satMod val="150000"/>
                  </a:schemeClr>
                </a:solidFill>
              </a:rPr>
              <a:t>Значення гри</a:t>
            </a:r>
            <a:endParaRPr lang="ru-RU" sz="4800" dirty="0"/>
          </a:p>
        </p:txBody>
      </p:sp>
      <p:sp>
        <p:nvSpPr>
          <p:cNvPr id="3" name="Прямоугольник 2"/>
          <p:cNvSpPr/>
          <p:nvPr/>
        </p:nvSpPr>
        <p:spPr>
          <a:xfrm>
            <a:off x="2123728" y="1523694"/>
            <a:ext cx="6192688" cy="4093428"/>
          </a:xfrm>
          <a:prstGeom prst="rect">
            <a:avLst/>
          </a:prstGeom>
        </p:spPr>
        <p:txBody>
          <a:bodyPr wrap="square">
            <a:spAutoFit/>
          </a:bodyPr>
          <a:lstStyle/>
          <a:p>
            <a:pPr marL="265176" indent="-265176">
              <a:lnSpc>
                <a:spcPct val="120000"/>
              </a:lnSpc>
              <a:defRPr/>
            </a:pPr>
            <a:r>
              <a:rPr lang="uk-UA" sz="2000" i="1" dirty="0">
                <a:solidFill>
                  <a:schemeClr val="accent1"/>
                </a:solidFill>
                <a:latin typeface="Times New Roman" panose="02020603050405020304" pitchFamily="18" charset="0"/>
                <a:cs typeface="Times New Roman" panose="02020603050405020304" pitchFamily="18" charset="0"/>
              </a:rPr>
              <a:t>Гра, будучи розвагою, відпочинком, здатна перерости в навчання, у творчість, у терапію, у модель типу людських відносин і проявів у праці. </a:t>
            </a:r>
            <a:r>
              <a:rPr lang="en-US" sz="2000" i="1" dirty="0">
                <a:solidFill>
                  <a:schemeClr val="accent1"/>
                </a:solidFill>
                <a:latin typeface="Times New Roman" panose="02020603050405020304" pitchFamily="18" charset="0"/>
                <a:cs typeface="Times New Roman" panose="02020603050405020304" pitchFamily="18" charset="0"/>
              </a:rPr>
              <a:t>                                                       </a:t>
            </a:r>
            <a:r>
              <a:rPr lang="uk-UA" sz="2000" u="sng" dirty="0">
                <a:solidFill>
                  <a:schemeClr val="accent1"/>
                </a:solidFill>
                <a:latin typeface="Times New Roman" panose="02020603050405020304" pitchFamily="18" charset="0"/>
                <a:cs typeface="Times New Roman" panose="02020603050405020304" pitchFamily="18" charset="0"/>
              </a:rPr>
              <a:t>У сучасній школі ігрова діяльність використо</a:t>
            </a:r>
            <a:r>
              <a:rPr lang="en-US" sz="2000" u="sng" dirty="0">
                <a:solidFill>
                  <a:schemeClr val="accent1"/>
                </a:solidFill>
                <a:latin typeface="Times New Roman" panose="02020603050405020304" pitchFamily="18" charset="0"/>
                <a:cs typeface="Times New Roman" panose="02020603050405020304" pitchFamily="18" charset="0"/>
              </a:rPr>
              <a:t>- </a:t>
            </a:r>
            <a:r>
              <a:rPr lang="uk-UA" sz="2000" u="sng" dirty="0">
                <a:solidFill>
                  <a:schemeClr val="accent1"/>
                </a:solidFill>
                <a:latin typeface="Times New Roman" panose="02020603050405020304" pitchFamily="18" charset="0"/>
                <a:cs typeface="Times New Roman" panose="02020603050405020304" pitchFamily="18" charset="0"/>
              </a:rPr>
              <a:t>вується в таких випадках:</a:t>
            </a:r>
          </a:p>
          <a:p>
            <a:pPr marL="1157288" indent="-257175" algn="just">
              <a:buFont typeface="Wingdings 2"/>
              <a:buChar char=""/>
              <a:defRPr/>
            </a:pPr>
            <a:r>
              <a:rPr lang="uk-UA" sz="2000" dirty="0">
                <a:solidFill>
                  <a:schemeClr val="accent1"/>
                </a:solidFill>
                <a:latin typeface="Times New Roman" panose="02020603050405020304" pitchFamily="18" charset="0"/>
                <a:cs typeface="Times New Roman" panose="02020603050405020304" pitchFamily="18" charset="0"/>
              </a:rPr>
              <a:t>як самостійні елементи в технології для засвоєння поняття, теми та навіть розділу навчального предмета;</a:t>
            </a:r>
          </a:p>
          <a:p>
            <a:pPr marL="1157288" indent="-257175" algn="just">
              <a:buFont typeface="Wingdings 2"/>
              <a:buChar char=""/>
              <a:defRPr/>
            </a:pPr>
            <a:r>
              <a:rPr lang="uk-UA" sz="2000" dirty="0">
                <a:solidFill>
                  <a:schemeClr val="accent1"/>
                </a:solidFill>
                <a:latin typeface="Times New Roman" panose="02020603050405020304" pitchFamily="18" charset="0"/>
                <a:cs typeface="Times New Roman" panose="02020603050405020304" pitchFamily="18" charset="0"/>
              </a:rPr>
              <a:t>як елемент більш загальної технології;</a:t>
            </a:r>
          </a:p>
          <a:p>
            <a:pPr marL="1157288" indent="-257175" algn="just">
              <a:buFont typeface="Wingdings 2"/>
              <a:buChar char=""/>
              <a:defRPr/>
            </a:pPr>
            <a:r>
              <a:rPr lang="uk-UA" sz="2000" dirty="0">
                <a:solidFill>
                  <a:schemeClr val="accent1"/>
                </a:solidFill>
                <a:latin typeface="Times New Roman" panose="02020603050405020304" pitchFamily="18" charset="0"/>
                <a:cs typeface="Times New Roman" panose="02020603050405020304" pitchFamily="18" charset="0"/>
              </a:rPr>
              <a:t>як урок або його частини (введення, контроль);</a:t>
            </a:r>
          </a:p>
          <a:p>
            <a:pPr marL="1157288" indent="-257175" algn="just">
              <a:buFont typeface="Wingdings 2"/>
              <a:buChar char=""/>
              <a:defRPr/>
            </a:pPr>
            <a:r>
              <a:rPr lang="uk-UA" sz="2000" dirty="0">
                <a:solidFill>
                  <a:schemeClr val="accent1"/>
                </a:solidFill>
                <a:latin typeface="Times New Roman" panose="02020603050405020304" pitchFamily="18" charset="0"/>
                <a:cs typeface="Times New Roman" panose="02020603050405020304" pitchFamily="18" charset="0"/>
              </a:rPr>
              <a:t>як технологія позакласної роботи.</a:t>
            </a:r>
          </a:p>
        </p:txBody>
      </p:sp>
    </p:spTree>
    <p:extLst>
      <p:ext uri="{BB962C8B-B14F-4D97-AF65-F5344CB8AC3E}">
        <p14:creationId xmlns:p14="http://schemas.microsoft.com/office/powerpoint/2010/main" val="269314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9261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 y="330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07704" y="836713"/>
            <a:ext cx="4950296" cy="954107"/>
          </a:xfrm>
          <a:prstGeom prst="rect">
            <a:avLst/>
          </a:prstGeom>
        </p:spPr>
        <p:txBody>
          <a:bodyPr wrap="square">
            <a:spAutoFit/>
          </a:bodyPr>
          <a:lstStyle/>
          <a:p>
            <a:pPr algn="ctr"/>
            <a:r>
              <a:rPr lang="ru-RU" sz="2800" dirty="0" err="1">
                <a:solidFill>
                  <a:schemeClr val="accent1"/>
                </a:solidFill>
                <a:latin typeface="Times New Roman" pitchFamily="18" charset="0"/>
                <a:cs typeface="Times New Roman" pitchFamily="18" charset="0"/>
              </a:rPr>
              <a:t>Дидактичні</a:t>
            </a:r>
            <a:r>
              <a:rPr lang="ru-RU" sz="2800" dirty="0">
                <a:solidFill>
                  <a:schemeClr val="accent1"/>
                </a:solidFill>
                <a:latin typeface="Times New Roman" pitchFamily="18" charset="0"/>
                <a:cs typeface="Times New Roman" pitchFamily="18" charset="0"/>
              </a:rPr>
              <a:t> і </a:t>
            </a:r>
            <a:r>
              <a:rPr lang="ru-RU" sz="2800" dirty="0" err="1">
                <a:solidFill>
                  <a:schemeClr val="accent1"/>
                </a:solidFill>
                <a:latin typeface="Times New Roman" pitchFamily="18" charset="0"/>
                <a:cs typeface="Times New Roman" pitchFamily="18" charset="0"/>
              </a:rPr>
              <a:t>методичні</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принципи</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ігрової</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діяльності</a:t>
            </a:r>
            <a:endParaRPr lang="ru-RU" sz="2800" dirty="0">
              <a:solidFill>
                <a:schemeClr val="accent1"/>
              </a:solidFill>
              <a:latin typeface="Times New Roman" pitchFamily="18" charset="0"/>
              <a:cs typeface="Times New Roman" pitchFamily="18" charset="0"/>
            </a:endParaRPr>
          </a:p>
        </p:txBody>
      </p:sp>
      <p:sp>
        <p:nvSpPr>
          <p:cNvPr id="3" name="Прямоугольник 2"/>
          <p:cNvSpPr/>
          <p:nvPr/>
        </p:nvSpPr>
        <p:spPr>
          <a:xfrm>
            <a:off x="2051720" y="2132856"/>
            <a:ext cx="6192688" cy="3108543"/>
          </a:xfrm>
          <a:prstGeom prst="rect">
            <a:avLst/>
          </a:prstGeom>
        </p:spPr>
        <p:txBody>
          <a:bodyPr wrap="square">
            <a:spAutoFit/>
          </a:bodyPr>
          <a:lstStyle/>
          <a:p>
            <a:pPr marL="457200" indent="-457200">
              <a:buFont typeface="Wingdings" pitchFamily="2" charset="2"/>
              <a:buChar char="ü"/>
            </a:pPr>
            <a:r>
              <a:rPr lang="ru-RU" sz="2800" dirty="0" err="1">
                <a:solidFill>
                  <a:schemeClr val="accent1"/>
                </a:solidFill>
                <a:latin typeface="Times New Roman" pitchFamily="18" charset="0"/>
                <a:cs typeface="Times New Roman" pitchFamily="18" charset="0"/>
              </a:rPr>
              <a:t>Доступність</a:t>
            </a:r>
            <a:endParaRPr lang="ru-RU" sz="2800" dirty="0">
              <a:solidFill>
                <a:schemeClr val="accent1"/>
              </a:solidFill>
              <a:latin typeface="Times New Roman" pitchFamily="18" charset="0"/>
              <a:cs typeface="Times New Roman" pitchFamily="18" charset="0"/>
            </a:endParaRPr>
          </a:p>
          <a:p>
            <a:pPr marL="457200" indent="-457200">
              <a:buFont typeface="Wingdings" pitchFamily="2" charset="2"/>
              <a:buChar char="ü"/>
            </a:pPr>
            <a:r>
              <a:rPr lang="ru-RU" sz="2800" dirty="0">
                <a:solidFill>
                  <a:schemeClr val="accent1"/>
                </a:solidFill>
                <a:latin typeface="Times New Roman" pitchFamily="18" charset="0"/>
                <a:cs typeface="Times New Roman" pitchFamily="18" charset="0"/>
              </a:rPr>
              <a:t>Новизна</a:t>
            </a:r>
          </a:p>
          <a:p>
            <a:pPr marL="457200" indent="-457200">
              <a:buFont typeface="Wingdings" pitchFamily="2" charset="2"/>
              <a:buChar char="ü"/>
            </a:pPr>
            <a:r>
              <a:rPr lang="ru-RU" sz="2800" dirty="0" err="1">
                <a:solidFill>
                  <a:schemeClr val="accent1"/>
                </a:solidFill>
                <a:latin typeface="Times New Roman" pitchFamily="18" charset="0"/>
                <a:cs typeface="Times New Roman" pitchFamily="18" charset="0"/>
              </a:rPr>
              <a:t>Поступове</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зростання</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складності</a:t>
            </a:r>
            <a:endParaRPr lang="ru-RU" sz="2800" dirty="0">
              <a:solidFill>
                <a:schemeClr val="accent1"/>
              </a:solidFill>
              <a:latin typeface="Times New Roman" pitchFamily="18" charset="0"/>
              <a:cs typeface="Times New Roman" pitchFamily="18" charset="0"/>
            </a:endParaRPr>
          </a:p>
          <a:p>
            <a:pPr marL="457200" indent="-457200">
              <a:buFont typeface="Wingdings" pitchFamily="2" charset="2"/>
              <a:buChar char="ü"/>
            </a:pPr>
            <a:r>
              <a:rPr lang="ru-RU" sz="2800" dirty="0" err="1">
                <a:solidFill>
                  <a:schemeClr val="accent1"/>
                </a:solidFill>
                <a:latin typeface="Times New Roman" pitchFamily="18" charset="0"/>
                <a:cs typeface="Times New Roman" pitchFamily="18" charset="0"/>
              </a:rPr>
              <a:t>Урахування</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індивідуальних</a:t>
            </a:r>
            <a:r>
              <a:rPr lang="ru-RU" sz="2800" dirty="0">
                <a:solidFill>
                  <a:schemeClr val="accent1"/>
                </a:solidFill>
                <a:latin typeface="Times New Roman" pitchFamily="18" charset="0"/>
                <a:cs typeface="Times New Roman" pitchFamily="18" charset="0"/>
              </a:rPr>
              <a:t> і </a:t>
            </a:r>
            <a:r>
              <a:rPr lang="ru-RU" sz="2800" dirty="0" err="1">
                <a:solidFill>
                  <a:schemeClr val="accent1"/>
                </a:solidFill>
                <a:latin typeface="Times New Roman" pitchFamily="18" charset="0"/>
                <a:cs typeface="Times New Roman" pitchFamily="18" charset="0"/>
              </a:rPr>
              <a:t>вікових</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особливостей</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учнів</a:t>
            </a:r>
            <a:endParaRPr lang="ru-RU" sz="2800" dirty="0">
              <a:solidFill>
                <a:schemeClr val="accent1"/>
              </a:solidFill>
              <a:latin typeface="Times New Roman" pitchFamily="18" charset="0"/>
              <a:cs typeface="Times New Roman" pitchFamily="18" charset="0"/>
            </a:endParaRPr>
          </a:p>
          <a:p>
            <a:pPr marL="457200" indent="-457200">
              <a:buFont typeface="Wingdings" pitchFamily="2" charset="2"/>
              <a:buChar char="ü"/>
            </a:pPr>
            <a:r>
              <a:rPr lang="ru-RU" sz="2800" dirty="0" err="1">
                <a:solidFill>
                  <a:schemeClr val="accent1"/>
                </a:solidFill>
                <a:latin typeface="Times New Roman" pitchFamily="18" charset="0"/>
                <a:cs typeface="Times New Roman" pitchFamily="18" charset="0"/>
              </a:rPr>
              <a:t>Зв'язок</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ігрової</a:t>
            </a:r>
            <a:r>
              <a:rPr lang="ru-RU" sz="2800" dirty="0">
                <a:solidFill>
                  <a:schemeClr val="accent1"/>
                </a:solidFill>
                <a:latin typeface="Times New Roman" pitchFamily="18" charset="0"/>
                <a:cs typeface="Times New Roman" pitchFamily="18" charset="0"/>
              </a:rPr>
              <a:t> </a:t>
            </a:r>
            <a:r>
              <a:rPr lang="ru-RU" sz="2800" dirty="0" err="1">
                <a:solidFill>
                  <a:schemeClr val="accent1"/>
                </a:solidFill>
                <a:latin typeface="Times New Roman" pitchFamily="18" charset="0"/>
                <a:cs typeface="Times New Roman" pitchFamily="18" charset="0"/>
              </a:rPr>
              <a:t>діяльності</a:t>
            </a:r>
            <a:r>
              <a:rPr lang="ru-RU" sz="2800" dirty="0">
                <a:solidFill>
                  <a:schemeClr val="accent1"/>
                </a:solidFill>
                <a:latin typeface="Times New Roman" pitchFamily="18" charset="0"/>
                <a:cs typeface="Times New Roman" pitchFamily="18" charset="0"/>
              </a:rPr>
              <a:t> з </a:t>
            </a:r>
            <a:r>
              <a:rPr lang="ru-RU" sz="2800" dirty="0" err="1">
                <a:solidFill>
                  <a:schemeClr val="accent1"/>
                </a:solidFill>
                <a:latin typeface="Times New Roman" pitchFamily="18" charset="0"/>
                <a:cs typeface="Times New Roman" pitchFamily="18" charset="0"/>
              </a:rPr>
              <a:t>іншими</a:t>
            </a:r>
            <a:r>
              <a:rPr lang="ru-RU" sz="2800" dirty="0">
                <a:solidFill>
                  <a:schemeClr val="accent1"/>
                </a:solidFill>
                <a:latin typeface="Times New Roman" pitchFamily="18" charset="0"/>
                <a:cs typeface="Times New Roman" pitchFamily="18" charset="0"/>
              </a:rPr>
              <a:t> формами </a:t>
            </a:r>
            <a:r>
              <a:rPr lang="ru-RU" sz="2800" dirty="0" err="1">
                <a:solidFill>
                  <a:schemeClr val="accent1"/>
                </a:solidFill>
                <a:latin typeface="Times New Roman" pitchFamily="18" charset="0"/>
                <a:cs typeface="Times New Roman" pitchFamily="18" charset="0"/>
              </a:rPr>
              <a:t>роботи</a:t>
            </a:r>
            <a:r>
              <a:rPr lang="ru-RU" sz="2800" dirty="0">
                <a:solidFill>
                  <a:schemeClr val="accent1"/>
                </a:solidFill>
                <a:latin typeface="Times New Roman" pitchFamily="18" charset="0"/>
                <a:cs typeface="Times New Roman" pitchFamily="18" charset="0"/>
              </a:rPr>
              <a:t> на </a:t>
            </a:r>
            <a:r>
              <a:rPr lang="ru-RU" sz="2800" dirty="0" err="1">
                <a:solidFill>
                  <a:schemeClr val="accent1"/>
                </a:solidFill>
                <a:latin typeface="Times New Roman" pitchFamily="18" charset="0"/>
                <a:cs typeface="Times New Roman" pitchFamily="18" charset="0"/>
              </a:rPr>
              <a:t>уроці</a:t>
            </a:r>
            <a:endParaRPr lang="ru-RU" sz="28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619183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288</Words>
  <Application>Microsoft Office PowerPoint</Application>
  <PresentationFormat>Экран (4:3)</PresentationFormat>
  <Paragraphs>35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XTreme</cp:lastModifiedBy>
  <cp:revision>35</cp:revision>
  <dcterms:modified xsi:type="dcterms:W3CDTF">2017-12-13T17:57:40Z</dcterms:modified>
</cp:coreProperties>
</file>