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67" r:id="rId3"/>
    <p:sldId id="278" r:id="rId4"/>
    <p:sldId id="279" r:id="rId5"/>
    <p:sldId id="280" r:id="rId6"/>
    <p:sldId id="268" r:id="rId7"/>
    <p:sldId id="285" r:id="rId8"/>
    <p:sldId id="269" r:id="rId9"/>
    <p:sldId id="270" r:id="rId10"/>
    <p:sldId id="271" r:id="rId11"/>
    <p:sldId id="272" r:id="rId12"/>
    <p:sldId id="273" r:id="rId13"/>
    <p:sldId id="274" r:id="rId14"/>
    <p:sldId id="283" r:id="rId15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00FF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2" autoAdjust="0"/>
    <p:restoredTop sz="70994" autoAdjust="0"/>
  </p:normalViewPr>
  <p:slideViewPr>
    <p:cSldViewPr>
      <p:cViewPr>
        <p:scale>
          <a:sx n="70" d="100"/>
          <a:sy n="70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30"/>
      <c:rotY val="71"/>
      <c:perspective val="30"/>
    </c:view3D>
    <c:plotArea>
      <c:layout>
        <c:manualLayout>
          <c:layoutTarget val="inner"/>
          <c:xMode val="edge"/>
          <c:yMode val="edge"/>
          <c:x val="6.285688247302422E-2"/>
          <c:y val="5.612065321788976E-3"/>
          <c:w val="0.55092592592592549"/>
          <c:h val="0.991666666666666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explosion val="0"/>
            <c:spPr>
              <a:solidFill>
                <a:srgbClr val="00B050"/>
              </a:solidFill>
            </c:spPr>
          </c:dPt>
          <c:dPt>
            <c:idx val="1"/>
            <c:explosion val="0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explosion val="0"/>
          </c:dPt>
          <c:dPt>
            <c:idx val="4"/>
            <c:explosion val="2"/>
            <c:spPr>
              <a:solidFill>
                <a:srgbClr val="F79646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-7.7563976377952773E-2"/>
                  <c:y val="6.3541119860017495E-2"/>
                </c:manualLayout>
              </c:layout>
              <c:tx>
                <c:rich>
                  <a:bodyPr/>
                  <a:lstStyle/>
                  <a:p>
                    <a:r>
                      <a:rPr lang="uk-UA" sz="2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uk-UA" sz="24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(52,85%)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965283853407215E-2"/>
                  <c:y val="-8.7321747879953934E-2"/>
                </c:manualLayout>
              </c:layout>
              <c:tx>
                <c:rich>
                  <a:bodyPr/>
                  <a:lstStyle/>
                  <a:p>
                    <a:r>
                      <a:rPr lang="uk-UA" sz="2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uk-UA" sz="24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(26,4)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6.1712962962962963E-2"/>
                  <c:y val="8.1412508233054612E-3"/>
                </c:manualLayout>
              </c:layout>
              <c:tx>
                <c:rich>
                  <a:bodyPr/>
                  <a:lstStyle/>
                  <a:p>
                    <a:r>
                      <a:rPr lang="uk-UA" sz="2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 (13,2%)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1.7979002624671917E-3"/>
                  <c:y val="-1.5649606299212613E-2"/>
                </c:manualLayout>
              </c:layout>
              <c:tx>
                <c:rich>
                  <a:bodyPr/>
                  <a:lstStyle/>
                  <a:p>
                    <a:r>
                      <a:rPr lang="uk-UA" sz="2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uk-UA" sz="24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(6,6%)</a:t>
                    </a:r>
                    <a:endParaRPr lang="en-US" dirty="0"/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</c:dLbls>
          <c:cat>
            <c:strRef>
              <c:f>Лист1!$A$2:$A$6</c:f>
              <c:strCache>
                <c:ptCount val="5"/>
                <c:pt idx="0">
                  <c:v>спеціаліст вищої категорії</c:v>
                </c:pt>
                <c:pt idx="1">
                  <c:v>спеціаліст І категорії</c:v>
                </c:pt>
                <c:pt idx="2">
                  <c:v>спеціаліст ІІ категорії</c:v>
                </c:pt>
                <c:pt idx="3">
                  <c:v>спеціаліст</c:v>
                </c:pt>
                <c:pt idx="4">
                  <c:v>8 тарифний розряд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53.3</c:v>
                </c:pt>
                <c:pt idx="1">
                  <c:v>26.4</c:v>
                </c:pt>
                <c:pt idx="2">
                  <c:v>0</c:v>
                </c:pt>
                <c:pt idx="3">
                  <c:v>13.2</c:v>
                </c:pt>
                <c:pt idx="4">
                  <c:v>6.6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284339457567844"/>
          <c:y val="9.6144356955380664E-2"/>
          <c:w val="0.31252697579469307"/>
          <c:h val="0.68764435695538106"/>
        </c:manualLayout>
      </c:layout>
    </c:legend>
    <c:plotVisOnly val="1"/>
    <c:dispBlanksAs val="zero"/>
  </c:chart>
  <c:txPr>
    <a:bodyPr/>
    <a:lstStyle/>
    <a:p>
      <a:pPr>
        <a:defRPr sz="1800" b="1">
          <a:solidFill>
            <a:srgbClr val="002060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6594002138621575E-2"/>
          <c:y val="0.17946523204012085"/>
          <c:w val="0.55933517331280869"/>
          <c:h val="0.632327242481413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explosion val="5"/>
            <c:spPr>
              <a:solidFill>
                <a:srgbClr val="FFFF00"/>
              </a:solidFill>
            </c:spPr>
          </c:dPt>
          <c:dPt>
            <c:idx val="1"/>
            <c:explosion val="5"/>
            <c:spPr>
              <a:solidFill>
                <a:srgbClr val="009900"/>
              </a:solidFill>
            </c:spPr>
          </c:dPt>
          <c:dPt>
            <c:idx val="2"/>
            <c:spPr>
              <a:solidFill>
                <a:srgbClr val="00FFFF"/>
              </a:solidFill>
            </c:spPr>
          </c:dPt>
          <c:dPt>
            <c:idx val="3"/>
            <c:explosion val="5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13753560318849037"/>
                  <c:y val="-1.6215333620712322E-3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2 (13,2%)</a:t>
                    </a:r>
                    <a:endParaRPr lang="en-US" dirty="0"/>
                  </a:p>
                </c:rich>
              </c:tx>
              <c:dLblPos val="bestFit"/>
            </c:dLbl>
            <c:dLbl>
              <c:idx val="1"/>
              <c:delete val="1"/>
            </c:dLbl>
            <c:dLbl>
              <c:idx val="2"/>
              <c:layout>
                <c:manualLayout>
                  <c:x val="-8.3572591620491896E-2"/>
                  <c:y val="6.2143459855946721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8( </a:t>
                    </a:r>
                    <a:r>
                      <a:rPr lang="uk-UA" dirty="0"/>
                      <a:t>5</a:t>
                    </a:r>
                    <a:r>
                      <a:rPr lang="en-US" dirty="0" smtClean="0"/>
                      <a:t>2</a:t>
                    </a:r>
                    <a:r>
                      <a:rPr lang="uk-UA" dirty="0" smtClean="0"/>
                      <a:t>,8</a:t>
                    </a:r>
                    <a:r>
                      <a:rPr lang="en-US" dirty="0" smtClean="0"/>
                      <a:t>%)</a:t>
                    </a:r>
                    <a:endParaRPr lang="en-US" dirty="0"/>
                  </a:p>
                </c:rich>
              </c:tx>
              <c:dLblPos val="bestFit"/>
            </c:dLbl>
            <c:dLbl>
              <c:idx val="3"/>
              <c:layout>
                <c:manualLayout>
                  <c:x val="7.0543647321862551E-2"/>
                  <c:y val="-0.11985670231948427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5 </a:t>
                    </a:r>
                    <a:r>
                      <a:rPr lang="en-US" dirty="0" smtClean="0"/>
                      <a:t>(</a:t>
                    </a:r>
                    <a:r>
                      <a:rPr lang="uk-UA" dirty="0" smtClean="0"/>
                      <a:t>33</a:t>
                    </a:r>
                    <a:r>
                      <a:rPr lang="en-US" dirty="0" smtClean="0"/>
                      <a:t>%)</a:t>
                    </a:r>
                    <a:endParaRPr lang="en-US" dirty="0"/>
                  </a:p>
                </c:rich>
              </c:tx>
              <c:dLblPos val="bestFit"/>
            </c:dLbl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до 3-х років </c:v>
                </c:pt>
                <c:pt idx="1">
                  <c:v>від 3 до 10 років </c:v>
                </c:pt>
                <c:pt idx="2">
                  <c:v>від 10 до 20 років </c:v>
                </c:pt>
                <c:pt idx="3">
                  <c:v>більше 20 років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</c:ser>
        <c:dLbls>
          <c:showVal val="1"/>
        </c:dLbls>
      </c:pie3DChart>
      <c:spPr>
        <a:noFill/>
        <a:ln w="25395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072843151550501"/>
          <c:y val="4.9650427986265046E-2"/>
          <c:w val="0.38845642676542491"/>
          <c:h val="0.86755523741350626"/>
        </c:manualLayout>
      </c:layout>
    </c:legend>
    <c:plotVisOnly val="1"/>
    <c:dispBlanksAs val="zero"/>
  </c:chart>
  <c:txPr>
    <a:bodyPr/>
    <a:lstStyle/>
    <a:p>
      <a:pPr>
        <a:defRPr sz="1800" b="1">
          <a:solidFill>
            <a:srgbClr val="002060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10D4EDF-174A-44F0-8EC9-DA045449CFE8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030455B-E586-45E2-9587-8D625F5D5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0472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62BEDAA-AE24-4843-B295-413255661370}" type="datetimeFigureOut">
              <a:rPr lang="ru-RU"/>
              <a:pPr>
                <a:defRPr/>
              </a:pPr>
              <a:t>11.01.2019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24CC492-A3D6-4424-A53A-42BB8025C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5095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2EB34-3D08-4C8D-8362-6730989214A9}" type="datetimeFigureOut">
              <a:rPr lang="ru-RU"/>
              <a:pPr>
                <a:defRPr/>
              </a:pPr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0A7C-0656-40AB-83CA-6B502610E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61E64-581C-4241-AFC0-F260A4915295}" type="datetimeFigureOut">
              <a:rPr lang="ru-RU"/>
              <a:pPr>
                <a:defRPr/>
              </a:pPr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2B044-7859-498E-9005-DD412D1D6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60BB1-98F0-470C-8CBB-961D565F4E71}" type="datetimeFigureOut">
              <a:rPr lang="ru-RU"/>
              <a:pPr>
                <a:defRPr/>
              </a:pPr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3943F-B2D9-4CCC-8F54-B78E2B418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2EB34-3D08-4C8D-8362-6730989214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0A7C-0656-40AB-83CA-6B502610E0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5669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BF167-ACE9-49FE-BC54-94BBAA00E5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322F6-C5E7-4889-93BA-B070EE90C6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8159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3B4F2-E3B5-4D2E-BEA6-FCA279D47C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139D4-763F-4A1B-BE44-CA9E755359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7793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D934-B8E2-471F-A350-42308A8B4A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8BD4-E302-406D-A8E2-F22FDD2B08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0660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7C5E9-7A73-4760-9E96-30C8227496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E900A-91B9-407E-8274-B8C592D1F2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6601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80E3C-659B-4FBE-B56E-B799AB36F7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4BE0E-6A8A-42AA-8EB3-56FC8DF2B6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7425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F3FFB-7A63-46D6-9765-1B281A0B71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944A-88F5-459B-98D2-7004B92CE3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5057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5A657-61A8-415F-BAFE-0EB42E3228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A91A2-6C8D-413D-8DAB-400FBB8756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36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BF167-ACE9-49FE-BC54-94BBAA00E51E}" type="datetimeFigureOut">
              <a:rPr lang="ru-RU"/>
              <a:pPr>
                <a:defRPr/>
              </a:pPr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322F6-C5E7-4889-93BA-B070EE90C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13C6-37A1-475E-8A53-BEF08163A2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37E5A-5C7C-417A-9D49-C2D57227F4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125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61E64-581C-4241-AFC0-F260A49152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2B044-7859-498E-9005-DD412D1D65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395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60BB1-98F0-470C-8CBB-961D565F4E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3943F-B2D9-4CCC-8F54-B78E2B4180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518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3B4F2-E3B5-4D2E-BEA6-FCA279D47C52}" type="datetimeFigureOut">
              <a:rPr lang="ru-RU"/>
              <a:pPr>
                <a:defRPr/>
              </a:pPr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139D4-763F-4A1B-BE44-CA9E75535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D934-B8E2-471F-A350-42308A8B4A58}" type="datetimeFigureOut">
              <a:rPr lang="ru-RU"/>
              <a:pPr>
                <a:defRPr/>
              </a:pPr>
              <a:t>11.01.2019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8BD4-E302-406D-A8E2-F22FDD2B0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7C5E9-7A73-4760-9E96-30C82274965C}" type="datetimeFigureOut">
              <a:rPr lang="ru-RU"/>
              <a:pPr>
                <a:defRPr/>
              </a:pPr>
              <a:t>11.01.2019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E900A-91B9-407E-8274-B8C592D1F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80E3C-659B-4FBE-B56E-B799AB36F7E5}" type="datetimeFigureOut">
              <a:rPr lang="ru-RU"/>
              <a:pPr>
                <a:defRPr/>
              </a:pPr>
              <a:t>11.01.2019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4BE0E-6A8A-42AA-8EB3-56FC8DF2B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F3FFB-7A63-46D6-9765-1B281A0B710E}" type="datetimeFigureOut">
              <a:rPr lang="ru-RU"/>
              <a:pPr>
                <a:defRPr/>
              </a:pPr>
              <a:t>11.01.2019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944A-88F5-459B-98D2-7004B92CE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5A657-61A8-415F-BAFE-0EB42E322870}" type="datetimeFigureOut">
              <a:rPr lang="ru-RU"/>
              <a:pPr>
                <a:defRPr/>
              </a:pPr>
              <a:t>11.01.2019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A91A2-6C8D-413D-8DAB-400FBB875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13C6-37A1-475E-8A53-BEF08163A2E8}" type="datetimeFigureOut">
              <a:rPr lang="ru-RU"/>
              <a:pPr>
                <a:defRPr/>
              </a:pPr>
              <a:t>11.01.2019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37E5A-5C7C-417A-9D49-C2D57227F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B44F6F-46FC-42AC-8565-FB8DCAEEC530}" type="datetimeFigureOut">
              <a:rPr lang="ru-RU"/>
              <a:pPr>
                <a:defRPr/>
              </a:pPr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83E6AD-3A85-4FC9-A867-46AE0713C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B44F6F-46FC-42AC-8565-FB8DCAEEC5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83E6AD-3A85-4FC9-A867-46AE0713CB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750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459432"/>
            <a:ext cx="4644008" cy="684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296984" cy="371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540" y="2996952"/>
            <a:ext cx="8784976" cy="35283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3600" b="1" spc="-100" dirty="0" smtClean="0">
                <a:ln w="3200">
                  <a:solidFill>
                    <a:srgbClr val="0000FF"/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Вас </a:t>
            </a:r>
            <a:r>
              <a:rPr lang="uk-UA" sz="3600" b="1" spc="-100" dirty="0">
                <a:ln w="3200">
                  <a:solidFill>
                    <a:srgbClr val="0000FF"/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вітає </a:t>
            </a:r>
            <a:r>
              <a:rPr lang="uk-UA" sz="3600" b="1" spc="-100" dirty="0" err="1">
                <a:ln w="3200">
                  <a:solidFill>
                    <a:srgbClr val="0000FF"/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Війницька</a:t>
            </a:r>
            <a:r>
              <a:rPr lang="uk-UA" sz="3600" b="1" spc="-100" dirty="0">
                <a:ln w="3200">
                  <a:solidFill>
                    <a:srgbClr val="0000FF"/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spc="-100" dirty="0" smtClean="0">
                <a:ln w="3200">
                  <a:solidFill>
                    <a:srgbClr val="0000FF"/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загальноосвітня</a:t>
            </a:r>
            <a:endParaRPr lang="uk-UA" sz="3600" b="1" spc="-100" dirty="0">
              <a:ln w="3200">
                <a:solidFill>
                  <a:srgbClr val="0000FF"/>
                </a:solidFill>
                <a:prstDash val="solid"/>
                <a:round/>
              </a:ln>
              <a:solidFill>
                <a:srgbClr val="00B0F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3600" b="1" spc="-100" dirty="0">
                <a:ln w="3200">
                  <a:solidFill>
                    <a:srgbClr val="0000FF"/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школа І-ІІ ступенів </a:t>
            </a:r>
            <a:endParaRPr lang="ru-RU" sz="3600" b="1" dirty="0">
              <a:ln w="3200">
                <a:solidFill>
                  <a:srgbClr val="0000FF"/>
                </a:solidFill>
                <a:prstDash val="solid"/>
                <a:round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4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836712"/>
            <a:ext cx="8496944" cy="58326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529208" y="908720"/>
            <a:ext cx="8229600" cy="11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КАДРОВИЙ СКЛАД</a:t>
            </a:r>
            <a:br>
              <a:rPr lang="uk-UA" sz="2800" b="1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2800" b="1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кваліфікаційним рівнем від загальної кількості педагогів (</a:t>
            </a:r>
            <a:r>
              <a:rPr lang="uk-UA" sz="28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57431010"/>
              </p:ext>
            </p:extLst>
          </p:nvPr>
        </p:nvGraphicFramePr>
        <p:xfrm>
          <a:off x="591706" y="213007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15366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4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4322" y="836712"/>
            <a:ext cx="8064896" cy="53285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528638" y="908050"/>
            <a:ext cx="8229600" cy="115728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uk-UA" sz="28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Розподіл педагогічних </a:t>
            </a:r>
          </a:p>
          <a:p>
            <a:pPr algn="ctr" eaLnBrk="0" hangingPunct="0">
              <a:defRPr/>
            </a:pPr>
            <a:r>
              <a:rPr lang="uk-UA" sz="28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працівників за стажем роботи </a:t>
            </a:r>
          </a:p>
          <a:p>
            <a:pPr algn="ctr" eaLnBrk="0" hangingPunct="0">
              <a:defRPr/>
            </a:pPr>
            <a:r>
              <a:rPr lang="uk-UA" sz="2800" b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від </a:t>
            </a:r>
            <a:r>
              <a:rPr lang="uk-UA" sz="28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загальної кількості </a:t>
            </a:r>
            <a:r>
              <a:rPr lang="uk-UA" sz="2800" b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педагогів (15)</a:t>
            </a:r>
            <a:endParaRPr lang="uk-UA" sz="2800" b="1" kern="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Диаграмма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00489907"/>
              </p:ext>
            </p:extLst>
          </p:nvPr>
        </p:nvGraphicFramePr>
        <p:xfrm>
          <a:off x="564322" y="20608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711766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4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818050"/>
            <a:ext cx="8064896" cy="53285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/>
          <a:lstStyle/>
          <a:p>
            <a:pPr lvl="0" algn="l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3A447"/>
              </a:buClr>
              <a:buSzPct val="65000"/>
            </a:pPr>
            <a:r>
              <a:rPr lang="uk-UA" sz="2800" b="1" dirty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  <a:t>Науково-методична проблемна тема </a:t>
            </a:r>
            <a:br>
              <a:rPr lang="uk-UA" sz="2800" b="1" dirty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</a:br>
            <a:r>
              <a:rPr lang="uk-UA" sz="2800" b="1" dirty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uk-UA" sz="2800" b="1" dirty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</a:br>
            <a:r>
              <a:rPr lang="uk-UA" sz="2800" b="1" dirty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  <a:t>«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Використання</a:t>
            </a:r>
            <a:r>
              <a:rPr lang="uk-UA" sz="2800" b="1" dirty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  <a:t> інформаційно-комунікаційних технологій для забезпечення сприятливих умов розвитку життєвих </a:t>
            </a:r>
            <a:r>
              <a:rPr lang="uk-UA" sz="2800" b="1" dirty="0" err="1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  <a:t>компетентностей</a:t>
            </a:r>
            <a:r>
              <a:rPr lang="uk-UA" sz="2800" b="1" dirty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  <a:t> учнів»</a:t>
            </a:r>
          </a:p>
        </p:txBody>
      </p:sp>
    </p:spTree>
    <p:extLst>
      <p:ext uri="{BB962C8B-B14F-4D97-AF65-F5344CB8AC3E}">
        <p14:creationId xmlns="" xmlns:p14="http://schemas.microsoft.com/office/powerpoint/2010/main" val="16609210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4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818050"/>
            <a:ext cx="8064896" cy="53285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абличка 1"/>
          <p:cNvSpPr>
            <a:spLocks noChangeArrowheads="1"/>
          </p:cNvSpPr>
          <p:nvPr/>
        </p:nvSpPr>
        <p:spPr bwMode="auto">
          <a:xfrm>
            <a:off x="3131840" y="1365151"/>
            <a:ext cx="3255789" cy="983729"/>
          </a:xfrm>
          <a:prstGeom prst="plaque">
            <a:avLst>
              <a:gd name="adj" fmla="val 38634"/>
            </a:avLst>
          </a:prstGeom>
          <a:solidFill>
            <a:srgbClr val="E5DFEC"/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Методична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рада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3"/>
          <p:cNvSpPr>
            <a:spLocks noChangeArrowheads="1"/>
          </p:cNvSpPr>
          <p:nvPr/>
        </p:nvSpPr>
        <p:spPr bwMode="auto">
          <a:xfrm>
            <a:off x="467544" y="121784"/>
            <a:ext cx="8208911" cy="1002960"/>
          </a:xfrm>
          <a:prstGeom prst="roundRect">
            <a:avLst>
              <a:gd name="adj" fmla="val 16667"/>
            </a:avLst>
          </a:prstGeom>
          <a:solidFill>
            <a:srgbClr val="8064A2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Відповідно до наказу від 03.09.2018 №57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«Про організацію науково-методичної роботи з педагогічними працівниками 2018-2019 навчальному році»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методичної роботи з педагогами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Війницької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загальноосвітньої школи І-ІІ ступенів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4"/>
          <p:cNvSpPr>
            <a:spLocks noChangeArrowheads="1"/>
          </p:cNvSpPr>
          <p:nvPr/>
        </p:nvSpPr>
        <p:spPr bwMode="auto">
          <a:xfrm>
            <a:off x="2411760" y="2348880"/>
            <a:ext cx="5181600" cy="674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Інструктивно-методичні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наради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8"/>
          <p:cNvSpPr>
            <a:spLocks noChangeArrowheads="1"/>
          </p:cNvSpPr>
          <p:nvPr/>
        </p:nvSpPr>
        <p:spPr bwMode="auto">
          <a:xfrm>
            <a:off x="2411760" y="3068960"/>
            <a:ext cx="51816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Індивідуальні консультації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9"/>
          <p:cNvSpPr>
            <a:spLocks noChangeArrowheads="1"/>
          </p:cNvSpPr>
          <p:nvPr/>
        </p:nvSpPr>
        <p:spPr bwMode="auto">
          <a:xfrm>
            <a:off x="2411760" y="3717032"/>
            <a:ext cx="5181600" cy="558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Групові консультації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10"/>
          <p:cNvSpPr>
            <a:spLocks noChangeArrowheads="1"/>
          </p:cNvSpPr>
          <p:nvPr/>
        </p:nvSpPr>
        <p:spPr bwMode="auto">
          <a:xfrm>
            <a:off x="2411760" y="4941168"/>
            <a:ext cx="5181600" cy="560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Видавнича діяльність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1"/>
          <p:cNvSpPr>
            <a:spLocks noChangeArrowheads="1"/>
          </p:cNvSpPr>
          <p:nvPr/>
        </p:nvSpPr>
        <p:spPr bwMode="auto">
          <a:xfrm>
            <a:off x="2411760" y="5517232"/>
            <a:ext cx="5181600" cy="615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Конкурси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3"/>
          <p:cNvSpPr>
            <a:spLocks noChangeArrowheads="1"/>
          </p:cNvSpPr>
          <p:nvPr/>
        </p:nvSpPr>
        <p:spPr bwMode="auto">
          <a:xfrm>
            <a:off x="2411760" y="4293096"/>
            <a:ext cx="5181600" cy="595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Моніторинг якості освіти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4"/>
          <p:cNvSpPr>
            <a:spLocks noChangeArrowheads="1"/>
          </p:cNvSpPr>
          <p:nvPr/>
        </p:nvSpPr>
        <p:spPr bwMode="auto">
          <a:xfrm>
            <a:off x="2411760" y="6165304"/>
            <a:ext cx="5181600" cy="571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Виставки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9"/>
          <p:cNvSpPr>
            <a:spLocks noChangeArrowheads="1"/>
          </p:cNvSpPr>
          <p:nvPr/>
        </p:nvSpPr>
        <p:spPr bwMode="auto">
          <a:xfrm>
            <a:off x="179512" y="1412776"/>
            <a:ext cx="2890837" cy="94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Методичне об’єднання класних керівників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20"/>
          <p:cNvSpPr>
            <a:spLocks noChangeArrowheads="1"/>
          </p:cNvSpPr>
          <p:nvPr/>
        </p:nvSpPr>
        <p:spPr bwMode="auto">
          <a:xfrm>
            <a:off x="6457280" y="1549921"/>
            <a:ext cx="2651224" cy="7269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solidFill>
                  <a:srgbClr val="5F497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Психолого-педагогічний с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емінар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4711700" y="2348880"/>
            <a:ext cx="252983" cy="232395"/>
          </a:xfrm>
          <a:prstGeom prst="downArrow">
            <a:avLst>
              <a:gd name="adj1" fmla="val 50000"/>
              <a:gd name="adj2" fmla="val 34282"/>
            </a:avLst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5"/>
          <p:cNvSpPr>
            <a:spLocks noChangeShapeType="1"/>
          </p:cNvSpPr>
          <p:nvPr/>
        </p:nvSpPr>
        <p:spPr bwMode="auto">
          <a:xfrm flipH="1">
            <a:off x="4711700" y="2011363"/>
            <a:ext cx="895350" cy="400050"/>
          </a:xfrm>
          <a:prstGeom prst="straightConnector1">
            <a:avLst/>
          </a:prstGeom>
          <a:noFill/>
          <a:ln w="38100">
            <a:solidFill>
              <a:srgbClr val="F2F2F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5043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4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G:\JMBn2dSNwA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09" y="188640"/>
            <a:ext cx="7600797" cy="5425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7603" y="5517232"/>
            <a:ext cx="7472807" cy="6480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Перша школа була розташована у невеликій сільській хаті.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06762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4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07603" y="5517232"/>
            <a:ext cx="7472807" cy="6480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перше зібрання  члени «Просвіти» прийшли з іконою і в національних костюмах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SgFqjUj6TQ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266"/>
          <a:stretch/>
        </p:blipFill>
        <p:spPr bwMode="auto">
          <a:xfrm>
            <a:off x="395535" y="332656"/>
            <a:ext cx="8424937" cy="5081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99996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4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G:\8BG2Hrv-w1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3" y="310637"/>
            <a:ext cx="7772828" cy="5034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7602" y="5552786"/>
            <a:ext cx="7472807" cy="6480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  Другої світової війни  в селі збудовано нову школу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125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4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700808"/>
            <a:ext cx="8064896" cy="1944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Сьогодні у школі навчається 81 учень. </a:t>
            </a:r>
            <a:br>
              <a:rPr kumimoji="0" lang="uk-UA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uk-UA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Укомплектовано 9 класів з середн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ьою наповнюваністю 9 учнів</a:t>
            </a: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55576" y="1600200"/>
            <a:ext cx="7488832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82571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4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16632"/>
            <a:ext cx="8064896" cy="67413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899592" y="0"/>
            <a:ext cx="7704856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uk-UA" sz="3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lang="uk-UA" sz="31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uk-UA" sz="31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1967 році збудовано нову сучасну школу. Ось уже 50 років  вона гостинно відкриває свої двері.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0" name="Содержимое 9" descr="ШКОЛА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979712" y="135243"/>
            <a:ext cx="5256583" cy="322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482571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4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49" r="2438"/>
          <a:stretch/>
        </p:blipFill>
        <p:spPr bwMode="auto">
          <a:xfrm>
            <a:off x="608007" y="60052"/>
            <a:ext cx="8072002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5120069"/>
            <a:ext cx="8640960" cy="172819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uk-UA" sz="2800" b="1" i="1" kern="0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/>
                <a:ea typeface="+mj-ea"/>
                <a:cs typeface="+mj-cs"/>
              </a:rPr>
              <a:t>“</a:t>
            </a:r>
            <a:r>
              <a:rPr lang="uk-UA" sz="2800" b="1" kern="0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/>
                <a:ea typeface="+mj-ea"/>
                <a:cs typeface="+mj-cs"/>
              </a:rPr>
              <a:t>Майбутнє наших дітей, майбутнє народу – в руках учителя, </a:t>
            </a:r>
            <a:r>
              <a:rPr lang="uk-UA" sz="2800" b="1" kern="0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/>
                <a:ea typeface="+mj-ea"/>
                <a:cs typeface="+mj-cs"/>
              </a:rPr>
              <a:t>в його золотому серці” </a:t>
            </a:r>
            <a:br>
              <a:rPr lang="uk-UA" sz="2800" b="1" kern="0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/>
                <a:ea typeface="+mj-ea"/>
                <a:cs typeface="+mj-cs"/>
              </a:rPr>
            </a:br>
            <a:r>
              <a:rPr lang="uk-UA" sz="2800" b="1" kern="0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/>
                <a:ea typeface="+mj-ea"/>
                <a:cs typeface="+mj-cs"/>
              </a:rPr>
              <a:t>                                                             О. Фадєєв</a:t>
            </a:r>
            <a:endParaRPr lang="ru-RU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84666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4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4322" y="836712"/>
            <a:ext cx="8064896" cy="46805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529208" y="908720"/>
            <a:ext cx="8229600" cy="11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Кадровий склад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 bwMode="auto">
          <a:xfrm>
            <a:off x="1043608" y="908720"/>
            <a:ext cx="6851104" cy="481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15 основних працівників</a:t>
            </a:r>
            <a:r>
              <a:rPr lang="uk-UA" sz="28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kumimoji="0" lang="uk-UA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uk-UA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сумісники.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uk-UA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9320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4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4322" y="836712"/>
            <a:ext cx="8064896" cy="46805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529208" y="908720"/>
            <a:ext cx="8229600" cy="11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259632" y="2348880"/>
            <a:ext cx="7427168" cy="4104456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освітою з 15 педагогів: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- 14 (94%) мають повну вищу освіту;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- 1 (6%) має незакінчену вищу освіту.</a:t>
            </a:r>
          </a:p>
        </p:txBody>
      </p:sp>
    </p:spTree>
    <p:extLst>
      <p:ext uri="{BB962C8B-B14F-4D97-AF65-F5344CB8AC3E}">
        <p14:creationId xmlns="" xmlns:p14="http://schemas.microsoft.com/office/powerpoint/2010/main" val="3437471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199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Сьогодні у школі навчається 81 учень.  Укомплектовано 9 класів з середньою наповнюваністю 9 учнів.</vt:lpstr>
      <vt:lpstr>       В 1967 році збудовано нову сучасну школу. Ось уже 50 років  вона гостинно відкриває свої двері.</vt:lpstr>
      <vt:lpstr>Слайд 7</vt:lpstr>
      <vt:lpstr>Кадровий склад</vt:lpstr>
      <vt:lpstr>Слайд 9</vt:lpstr>
      <vt:lpstr>КАДРОВИЙ СКЛАД  за кваліфікаційним рівнем від загальної кількості педагогів (1)</vt:lpstr>
      <vt:lpstr>Розподіл педагогічних  працівників за стажем роботи  від загальної кількості педагогів (15)</vt:lpstr>
      <vt:lpstr>Науково-методична проблемна тема   «Використання інформаційно-комунікаційних технологій для забезпечення сприятливих умов розвитку життєвих компетентностей учнів»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ЛЕСНАЯ ПРОМЫШЛЕННОСТЬ</dc:title>
  <dc:creator>пользователь</dc:creator>
  <cp:lastModifiedBy>user</cp:lastModifiedBy>
  <cp:revision>39</cp:revision>
  <cp:lastPrinted>2016-05-17T06:42:47Z</cp:lastPrinted>
  <dcterms:created xsi:type="dcterms:W3CDTF">2014-08-08T12:26:52Z</dcterms:created>
  <dcterms:modified xsi:type="dcterms:W3CDTF">2019-01-11T10:02:10Z</dcterms:modified>
</cp:coreProperties>
</file>