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9" r:id="rId3"/>
    <p:sldId id="321" r:id="rId4"/>
    <p:sldId id="260" r:id="rId5"/>
    <p:sldId id="322" r:id="rId6"/>
    <p:sldId id="265" r:id="rId7"/>
    <p:sldId id="300" r:id="rId8"/>
    <p:sldId id="294" r:id="rId9"/>
    <p:sldId id="323" r:id="rId10"/>
    <p:sldId id="292" r:id="rId11"/>
    <p:sldId id="293" r:id="rId12"/>
    <p:sldId id="324" r:id="rId13"/>
    <p:sldId id="32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1" autoAdjust="0"/>
    <p:restoredTop sz="86323" autoAdjust="0"/>
  </p:normalViewPr>
  <p:slideViewPr>
    <p:cSldViewPr>
      <p:cViewPr>
        <p:scale>
          <a:sx n="81" d="100"/>
          <a:sy n="81" d="100"/>
        </p:scale>
        <p:origin x="-131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1tv.com.ua/uploads/news/2012/08/21/8facc380485026463897960f9935fb7aae19ea1e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6000" dirty="0" smtClean="0">
                <a:solidFill>
                  <a:schemeClr val="accent1">
                    <a:lumMod val="50000"/>
                  </a:schemeClr>
                </a:solidFill>
              </a:rPr>
              <a:t>Портфоліо</a:t>
            </a: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1484784"/>
            <a:ext cx="4608512" cy="3312368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Педагога-організатора </a:t>
            </a:r>
          </a:p>
          <a:p>
            <a:pPr algn="ctr"/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Війницької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 ЗОШ І-ІІ ступенів</a:t>
            </a:r>
          </a:p>
          <a:p>
            <a:pPr algn="ctr"/>
            <a:r>
              <a:rPr lang="uk-UA" sz="2000" dirty="0" err="1" smtClean="0">
                <a:latin typeface="Bookman Old Style" pitchFamily="18" charset="0"/>
              </a:rPr>
              <a:t>Бокіймівської</a:t>
            </a:r>
            <a:r>
              <a:rPr lang="uk-UA" sz="2000" dirty="0" smtClean="0">
                <a:latin typeface="Bookman Old Style" pitchFamily="18" charset="0"/>
              </a:rPr>
              <a:t> сільської ради </a:t>
            </a:r>
          </a:p>
          <a:p>
            <a:pPr algn="ctr"/>
            <a:r>
              <a:rPr lang="uk-UA" sz="2000" dirty="0" err="1" smtClean="0">
                <a:latin typeface="Bookman Old Style" pitchFamily="18" charset="0"/>
              </a:rPr>
              <a:t>Млинівського</a:t>
            </a:r>
            <a:r>
              <a:rPr lang="uk-UA" sz="2000" dirty="0" smtClean="0">
                <a:latin typeface="Bookman Old Style" pitchFamily="18" charset="0"/>
              </a:rPr>
              <a:t> району </a:t>
            </a:r>
          </a:p>
          <a:p>
            <a:pPr algn="ctr"/>
            <a:r>
              <a:rPr lang="uk-UA" sz="2000" dirty="0" smtClean="0">
                <a:latin typeface="Bookman Old Style" pitchFamily="18" charset="0"/>
              </a:rPr>
              <a:t>Рівненської області</a:t>
            </a:r>
            <a:endParaRPr lang="uk-UA" sz="2000" dirty="0">
              <a:latin typeface="Bookman Old Style" pitchFamily="18" charset="0"/>
            </a:endParaRPr>
          </a:p>
          <a:p>
            <a:pPr algn="ctr"/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Бабич Оксани Святославівни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77" b="18800"/>
          <a:stretch/>
        </p:blipFill>
        <p:spPr>
          <a:xfrm>
            <a:off x="5292080" y="2060848"/>
            <a:ext cx="3528392" cy="31769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07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/>
          <p:cNvSpPr>
            <a:spLocks noChangeArrowheads="1"/>
          </p:cNvSpPr>
          <p:nvPr/>
        </p:nvSpPr>
        <p:spPr bwMode="auto">
          <a:xfrm>
            <a:off x="5623422" y="988145"/>
            <a:ext cx="2685273" cy="928687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8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800" b="1" dirty="0" err="1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амого</a:t>
            </a:r>
            <a:r>
              <a:rPr lang="uk-UA" altLang="ru-RU" sz="28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b="1" dirty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1619672" y="1092924"/>
            <a:ext cx="2053980" cy="928688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4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</a:p>
          <a:p>
            <a:pPr algn="ctr">
              <a:buClrTx/>
              <a:buFontTx/>
              <a:buNone/>
            </a:pPr>
            <a:endParaRPr lang="en-US" altLang="ru-RU" b="1" dirty="0">
              <a:solidFill>
                <a:srgbClr val="4A26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019082" y="2376542"/>
            <a:ext cx="1896734" cy="928688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4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en-US" altLang="ru-RU" sz="2400" b="1" dirty="0" err="1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стецтва</a:t>
            </a:r>
            <a:endParaRPr lang="en-US" altLang="ru-RU" sz="2400" b="1" dirty="0">
              <a:solidFill>
                <a:srgbClr val="4A26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196074" y="3747178"/>
            <a:ext cx="1714500" cy="928687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400" b="1" dirty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ru-RU" sz="2400" b="1" dirty="0" err="1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рироди</a:t>
            </a:r>
            <a:r>
              <a:rPr lang="ru-RU" altLang="ru-RU" b="1" dirty="0">
                <a:solidFill>
                  <a:srgbClr val="4A2610"/>
                </a:solidFill>
              </a:rPr>
              <a:t>.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971293" y="5230535"/>
            <a:ext cx="2578596" cy="928687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400" b="1" dirty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en-US" altLang="ru-RU" sz="2400" b="1" dirty="0" err="1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спільства</a:t>
            </a:r>
            <a:r>
              <a:rPr lang="en-US" altLang="ru-RU" sz="16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b="1" dirty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altLang="ru-RU" sz="2400" b="1" dirty="0" err="1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endParaRPr lang="en-US" altLang="ru-RU" sz="2400" b="1" dirty="0">
              <a:solidFill>
                <a:srgbClr val="4A26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680608" y="5694878"/>
            <a:ext cx="2578687" cy="928687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uk-UA" altLang="ru-RU" sz="2400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altLang="ru-RU" sz="2400" b="1" dirty="0" err="1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ших</a:t>
            </a:r>
            <a:r>
              <a:rPr lang="en-US" altLang="ru-RU" b="1" dirty="0" smtClean="0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solidFill>
                  <a:srgbClr val="4A26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</a:t>
            </a:r>
            <a:endParaRPr lang="en-US" altLang="ru-RU" sz="2400" b="1" dirty="0">
              <a:solidFill>
                <a:srgbClr val="4A26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159827" y="2538681"/>
            <a:ext cx="4804661" cy="2416994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 w="19080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alt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algn="ctr">
              <a:buClrTx/>
              <a:buFontTx/>
              <a:buNone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обґрунтована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загальнокультурних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ClrTx/>
              <a:buFontTx/>
              <a:buNone/>
            </a:pP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endParaRPr lang="ru-RU" alt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Tx/>
              <a:buFontTx/>
              <a:buNone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значущих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buClrTx/>
              <a:buFontTx/>
              <a:buNone/>
            </a:pP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до: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18287799">
            <a:off x="4637036" y="1860958"/>
            <a:ext cx="1054139" cy="386116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 rot="13500000">
            <a:off x="3575094" y="2142350"/>
            <a:ext cx="785813" cy="357188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 rot="10800000">
            <a:off x="3162226" y="2824431"/>
            <a:ext cx="785813" cy="357188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 rot="10800000">
            <a:off x="3162227" y="3912286"/>
            <a:ext cx="785813" cy="357188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 rot="8280000">
            <a:off x="3355433" y="4777081"/>
            <a:ext cx="785812" cy="357188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 rot="5400000">
            <a:off x="4592605" y="5172708"/>
            <a:ext cx="785812" cy="357188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2">
              <a:lumMod val="75000"/>
              <a:alpha val="25000"/>
            </a:schemeClr>
          </a:solidFill>
          <a:ln w="1908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SimSun" charset="-122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134752" y="221840"/>
            <a:ext cx="6840759" cy="568556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 w="38160">
            <a:solidFill>
              <a:srgbClr val="FFFFFF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uk-UA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орієнтири виховання</a:t>
            </a:r>
            <a:endParaRPr lang="ru-RU" alt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 descr="http://1tv.com.ua/uploads/news/2012/08/21/8facc380485026463897960f9935fb7aae19ea1e.jpg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9181">
            <a:off x="6340752" y="5256533"/>
            <a:ext cx="2714406" cy="1274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3281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alt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напрями діяльності</a:t>
            </a:r>
            <a:endParaRPr lang="ru-RU" sz="36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196752"/>
            <a:ext cx="8208268" cy="491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учнівського самоврядування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Традиційні шкільні свята.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дозвілля учнів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в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конкурсах, фестивалях.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здорового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  школярів.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інновацій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виховну роботу школи.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uk-UA" altLang="ru-RU" sz="2800" b="1" dirty="0"/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b="1" dirty="0"/>
          </a:p>
        </p:txBody>
      </p:sp>
      <p:pic>
        <p:nvPicPr>
          <p:cNvPr id="11266" name="Picture 2" descr="C:\Users\Микола\Desktop\Pictures\imgpreview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00808"/>
            <a:ext cx="18954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781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solidFill>
                  <a:schemeClr val="tx2">
                    <a:lumMod val="75000"/>
                  </a:schemeClr>
                </a:solidFill>
              </a:rPr>
              <a:t>      </a:t>
            </a:r>
            <a:r>
              <a:rPr lang="uk-UA" sz="7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7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7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ятайте</a:t>
            </a:r>
            <a:endParaRPr lang="ru-RU" sz="7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uk-UA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Головний вихователь-життя,</a:t>
            </a:r>
          </a:p>
          <a:p>
            <a:pPr>
              <a:buFont typeface="Wingdings" pitchFamily="2" charset="2"/>
              <a:buChar char="v"/>
            </a:pPr>
            <a:r>
              <a:rPr lang="uk-UA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Основний вихователь – родина,</a:t>
            </a:r>
          </a:p>
          <a:p>
            <a:pPr>
              <a:buFont typeface="Wingdings" pitchFamily="2" charset="2"/>
              <a:buChar char="v"/>
            </a:pPr>
            <a:r>
              <a:rPr lang="uk-UA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Справа педагога - </a:t>
            </a:r>
            <a:r>
              <a:rPr lang="uk-UA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язати</a:t>
            </a:r>
            <a:r>
              <a:rPr lang="uk-UA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прше</a:t>
            </a:r>
            <a:r>
              <a:rPr lang="uk-UA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другим і додати щось від себе.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6600" b="1" i="1" dirty="0" smtClean="0"/>
          </a:p>
          <a:p>
            <a:pPr marL="0" indent="0">
              <a:buNone/>
            </a:pPr>
            <a:r>
              <a:rPr lang="uk-UA" sz="6600" b="1" i="1" dirty="0" smtClean="0">
                <a:latin typeface="Palatino Linotype" pitchFamily="18" charset="0"/>
              </a:rPr>
              <a:t>ДЯКУЮ ЗА УВАГУ!</a:t>
            </a:r>
            <a:endParaRPr lang="ru-RU" sz="6600" b="1" i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2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5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Візитна картка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992888" cy="5112568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народження: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23.03.1983р</a:t>
            </a:r>
          </a:p>
          <a:p>
            <a:pPr marL="4572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Волинський національний університет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.Лесі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Українки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Спеціальність:початкове навчання та здобула кваліфікацію вчителя початкових класів ,організатора початкового навчання.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Педагогічний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стаж: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Кваліфікаційна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категорія: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спеціаліст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вищої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760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23528" y="404664"/>
            <a:ext cx="8686800" cy="525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«Творчість відкриває в дитячій душі ті куточки,</a:t>
            </a:r>
          </a:p>
          <a:p>
            <a:pPr marL="0" indent="0">
              <a:buNone/>
            </a:pP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ких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дрімають джерела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твочих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err="1">
                <a:latin typeface="Times New Roman" pitchFamily="18" charset="0"/>
                <a:cs typeface="Times New Roman" pitchFamily="18" charset="0"/>
              </a:rPr>
              <a:t>відчутів</a:t>
            </a:r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                 В.О.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Сухомлтнський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59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736647" cy="1287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Моє педагогічне кредо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7184" y="1700808"/>
            <a:ext cx="3778752" cy="2952328"/>
          </a:xfrm>
        </p:spPr>
        <p:txBody>
          <a:bodyPr/>
          <a:lstStyle/>
          <a:p>
            <a:pPr marL="45720" indent="0" algn="just">
              <a:buNone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 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Всю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свою виховну роботу спрямовую на те, щоб роки перебування дітей в школі були не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просто підготовкою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життя,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самим життям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995936" y="4869160"/>
            <a:ext cx="4896542" cy="1746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«Віддай людині крихітку себе – за це душа наповнюється світлом» </a:t>
            </a:r>
            <a:b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Ліна Костенко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Font typeface="Georgia" pitchFamily="18" charset="0"/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302602"/>
            <a:ext cx="2664296" cy="231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325" y="1484784"/>
            <a:ext cx="4343400" cy="3257550"/>
          </a:xfrm>
        </p:spPr>
      </p:pic>
    </p:spTree>
    <p:extLst>
      <p:ext uri="{BB962C8B-B14F-4D97-AF65-F5344CB8AC3E}">
        <p14:creationId xmlns:p14="http://schemas.microsoft.com/office/powerpoint/2010/main" val="4212453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87220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Науково-методична 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 тема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276872"/>
            <a:ext cx="8659688" cy="4047728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 виховного середовища,  що сприяє  формуванню  соціальної та моральної компетентності школярів.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8991600" y="1600200"/>
            <a:ext cx="15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моєї роботи: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76872"/>
            <a:ext cx="7920880" cy="347472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uk-UA" alt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створення умов для багатогранного розвитку і соціалізації кожного школяра  у вільний від навчання час.</a:t>
            </a:r>
            <a:endParaRPr lang="ru-RU" alt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59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001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 </a:t>
            </a:r>
            <a:r>
              <a:rPr lang="uk-UA" alt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оєї роботи: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264" y="1196752"/>
            <a:ext cx="8650649" cy="55446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altLang="ru-RU" sz="24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alt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 особливостей учнів, </a:t>
            </a:r>
            <a:endParaRPr lang="uk-UA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80000"/>
              </a:lnSpc>
              <a:buNone/>
            </a:pP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 та 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потреб;</a:t>
            </a: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учнів позитивних рис характеру та розуміння змісту етичних норм і правил, підтримки здоров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особистої 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гігієни;</a:t>
            </a:r>
            <a:endParaRPr lang="uk-UA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ормування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дружного 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організованого колективу через активізацію форм індивідуального впливу та колективної виховної роботи;</a:t>
            </a:r>
            <a:endParaRPr lang="uk-UA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учнів потреби в громадській 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діяльності, виховання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 і готовності виконувати доручення, розвиток інтересу до історичного минулого нашої </a:t>
            </a: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Батьківщини та країн світу;</a:t>
            </a:r>
            <a:endParaRPr lang="uk-UA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uk-UA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учнями своїх </a:t>
            </a:r>
            <a:r>
              <a:rPr lang="uk-UA" alt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alt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язків</a:t>
            </a:r>
            <a:r>
              <a:rPr lang="uk-UA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захист їхніх прав.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7170" name="Picture 2" descr="C:\Users\Микола\Desktop\Pictures\imgpreview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40" y="1052736"/>
            <a:ext cx="1665873" cy="124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40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188640"/>
            <a:ext cx="9396536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altLang="ru-RU" dirty="0"/>
              <a:t> 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altLang="ru-RU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 </a:t>
            </a:r>
            <a:r>
              <a:rPr lang="ru-RU" altLang="ru-RU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виховнї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alt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568952" cy="532859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 «Про освіту» від 05.09.2017 №2145-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(стаття №12)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«Концепція Нової української школи» (схвалена рішенням Колегії МОН України від 27.10.2016)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Новий Державний стандарт початкової освіти (постанова Кабінету Міністрів України від 21 лютого 2018 р. № 87)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 Стратегію національно-патріотичного виховання» (Указ Президента України від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.05.2019 № 286/2019)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«Про затвердження плану заходів на 2019-2022 роки з реалізації Концепції підтримки та сприяння розвитку дитячого громадського руху в Україні» (розпорядження Кабінету Міністрів України від 20.03.2019 №171-р)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«Про схвалення Концепції національно-патріотичного виховання дітей та молоді» (наказ Міністерства освіти і науки України від 28.05.2015 № 582) </a:t>
            </a:r>
          </a:p>
          <a:p>
            <a:pPr algn="just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Програма  національного виховання учнівської молоді Рівненщини на 2008-2020 роки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63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Пріоритетні напрямками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виховної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роботи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Національно-патріотичне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виховання.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Педагогіка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партнерства.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Превентивне виховання </a:t>
            </a:r>
          </a:p>
          <a:p>
            <a:pPr marL="0" lvl="0" indent="0">
              <a:buNone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(профілактика насильства, </a:t>
            </a:r>
            <a:r>
              <a:rPr 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торгівлі людьми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Здоровий спосіб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1208</TotalTime>
  <Words>517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Портфоліо</vt:lpstr>
      <vt:lpstr> Візитна картка</vt:lpstr>
      <vt:lpstr>Презентация PowerPoint</vt:lpstr>
      <vt:lpstr>Моє педагогічне кредо</vt:lpstr>
      <vt:lpstr>Науково-методична проблемна тема</vt:lpstr>
      <vt:lpstr> Мета моєї роботи:</vt:lpstr>
      <vt:lpstr>завдання моєї роботи:</vt:lpstr>
      <vt:lpstr> Нормативно-правова база виховнї діяльності: </vt:lpstr>
      <vt:lpstr>  Пріоритетні напрямками виховної роботи </vt:lpstr>
      <vt:lpstr>Презентация PowerPoint</vt:lpstr>
      <vt:lpstr>Основні напрями діяльності</vt:lpstr>
      <vt:lpstr>      ПАМ’ятайте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Портфоліо</dc:title>
  <dc:creator>Микола</dc:creator>
  <cp:lastModifiedBy>школа</cp:lastModifiedBy>
  <cp:revision>99</cp:revision>
  <dcterms:created xsi:type="dcterms:W3CDTF">2016-02-28T19:52:11Z</dcterms:created>
  <dcterms:modified xsi:type="dcterms:W3CDTF">2019-11-25T11:23:33Z</dcterms:modified>
</cp:coreProperties>
</file>