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C5CAD-927B-4DAA-97C7-94AE60FB3C0B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11960" y="1484783"/>
            <a:ext cx="4457704" cy="1944217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Презентація досвіду роботи вчителя історії і права </a:t>
            </a:r>
            <a:br>
              <a:rPr lang="uk-UA" dirty="0" smtClean="0"/>
            </a:br>
            <a:r>
              <a:rPr lang="uk-UA" dirty="0" smtClean="0"/>
              <a:t>Мельничук Наталії Миколаївни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4365104"/>
            <a:ext cx="4414846" cy="1752600"/>
          </a:xfrm>
        </p:spPr>
        <p:txBody>
          <a:bodyPr>
            <a:normAutofit/>
          </a:bodyPr>
          <a:lstStyle/>
          <a:p>
            <a:r>
              <a:rPr lang="uk-UA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Війницької</a:t>
            </a:r>
            <a:r>
              <a:rPr lang="uk-U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uk-U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ЗОШ І-ІІ </a:t>
            </a:r>
            <a:r>
              <a:rPr lang="uk-UA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ст</a:t>
            </a:r>
            <a:endParaRPr lang="uk-UA" sz="2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r>
              <a:rPr lang="uk-UA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Бокіймівської</a:t>
            </a:r>
            <a:r>
              <a:rPr lang="uk-U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сільської ради</a:t>
            </a:r>
            <a:endParaRPr lang="ru-RU" sz="2800" dirty="0"/>
          </a:p>
        </p:txBody>
      </p:sp>
      <p:pic>
        <p:nvPicPr>
          <p:cNvPr id="1026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" y="0"/>
            <a:ext cx="4496077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29"/>
    </mc:Choice>
    <mc:Fallback>
      <p:transition spd="slow" advTm="582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0148" y="1052735"/>
            <a:ext cx="7426307" cy="4320481"/>
          </a:xfrm>
        </p:spPr>
        <p:txBody>
          <a:bodyPr>
            <a:normAutofit fontScale="90000"/>
          </a:bodyPr>
          <a:lstStyle/>
          <a:p>
            <a:r>
              <a:rPr lang="uk-UA" sz="2800" dirty="0" smtClean="0"/>
              <a:t>У 6 класі закріплюється вміння працювати з підручником, учні вчаться працювати з історичними документами. На цьому етапі розвитку історично-логічного мислення учням дається початкова схема оцінки історичних осіб. Слід мати на увазі, що формуючи певні уміння і навички, необхідно врахувати вікові особливості учнів та рівень компетентності кожного класу.</a:t>
            </a:r>
            <a:br>
              <a:rPr lang="uk-UA" sz="2800" dirty="0" smtClean="0"/>
            </a:br>
            <a:r>
              <a:rPr lang="uk-UA" sz="2800" dirty="0" smtClean="0"/>
              <a:t>Системну роботу по формуванню  вмінь і навичок я починаю з 7 класу. </a:t>
            </a:r>
            <a:br>
              <a:rPr lang="uk-UA" sz="2800" dirty="0" smtClean="0"/>
            </a:br>
            <a:r>
              <a:rPr lang="uk-UA" sz="2800" dirty="0" smtClean="0"/>
              <a:t> </a:t>
            </a:r>
            <a:endParaRPr lang="ru-RU" sz="2800" dirty="0"/>
          </a:p>
        </p:txBody>
      </p:sp>
      <p:pic>
        <p:nvPicPr>
          <p:cNvPr id="2050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500298" cy="4000503"/>
          </a:xfrm>
          <a:prstGeom prst="rect">
            <a:avLst/>
          </a:prstGeom>
          <a:noFill/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800893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81"/>
    </mc:Choice>
    <mc:Fallback>
      <p:transition spd="slow" advTm="668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500298" cy="4077071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4" name="Овал 3"/>
          <p:cNvSpPr/>
          <p:nvPr/>
        </p:nvSpPr>
        <p:spPr>
          <a:xfrm>
            <a:off x="3635896" y="3501008"/>
            <a:ext cx="172819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Вчитель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5424353" y="3789040"/>
            <a:ext cx="792088" cy="3334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>
            <a:off x="4283968" y="2636912"/>
            <a:ext cx="360040" cy="76670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лево 6"/>
          <p:cNvSpPr/>
          <p:nvPr/>
        </p:nvSpPr>
        <p:spPr>
          <a:xfrm rot="1107756">
            <a:off x="2775248" y="3531861"/>
            <a:ext cx="864096" cy="3334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/>
          <p:cNvSpPr/>
          <p:nvPr/>
        </p:nvSpPr>
        <p:spPr>
          <a:xfrm rot="17250923">
            <a:off x="3336168" y="4623435"/>
            <a:ext cx="978408" cy="4126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лево 8"/>
          <p:cNvSpPr/>
          <p:nvPr/>
        </p:nvSpPr>
        <p:spPr>
          <a:xfrm rot="14098987">
            <a:off x="4878126" y="4515601"/>
            <a:ext cx="976369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81392" y="1484784"/>
            <a:ext cx="3106831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Навчити вчитися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216441" y="3403618"/>
            <a:ext cx="2676039" cy="10334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Шукати інформацію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1520" y="2888940"/>
            <a:ext cx="2493169" cy="11045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Бути авторитетом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409065" y="5341137"/>
            <a:ext cx="2671247" cy="1341953"/>
          </a:xfrm>
          <a:prstGeom prst="roundRect">
            <a:avLst/>
          </a:prstGeom>
        </p:spPr>
        <p:style>
          <a:lnRef idx="2">
            <a:schemeClr val="accent1"/>
          </a:lnRef>
          <a:fillRef idx="1003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Аналізувати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909261" y="5255399"/>
            <a:ext cx="3623179" cy="1269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Надихати на саморозвиток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Заголовок 2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Яким має бути сучасний вчитель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2245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766"/>
    </mc:Choice>
    <mc:Fallback>
      <p:transition spd="slow" advTm="6766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500298" cy="4000503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835696" y="1681295"/>
            <a:ext cx="6097768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Дякую за увагу!</a:t>
            </a:r>
            <a:endParaRPr lang="ru-RU" sz="9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6758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89"/>
    </mc:Choice>
    <mc:Fallback>
      <p:transition spd="slow" advTm="358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МОЄ  КРЕДО</a:t>
            </a:r>
            <a:endParaRPr lang="ru-RU" dirty="0"/>
          </a:p>
        </p:txBody>
      </p:sp>
      <p:pic>
        <p:nvPicPr>
          <p:cNvPr id="2050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500298" cy="4000503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7472370" cy="4525963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Щоб бути хорошим вчителем, треба перш за все любити те, що викладаєш і любити тих, кому викладаєш.</a:t>
            </a:r>
          </a:p>
          <a:p>
            <a:r>
              <a:rPr lang="uk-UA" dirty="0" smtClean="0"/>
              <a:t>                                    </a:t>
            </a:r>
            <a:r>
              <a:rPr lang="uk-UA" dirty="0" smtClean="0"/>
              <a:t> 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    </a:t>
            </a:r>
            <a:r>
              <a:rPr lang="uk-UA" dirty="0" smtClean="0"/>
              <a:t>  </a:t>
            </a:r>
            <a:r>
              <a:rPr lang="uk-UA" dirty="0" smtClean="0"/>
              <a:t>В. </a:t>
            </a:r>
            <a:r>
              <a:rPr lang="uk-UA" dirty="0" smtClean="0"/>
              <a:t>О. Сухомлинський                      </a:t>
            </a:r>
            <a:endParaRPr lang="ru-RU" dirty="0"/>
          </a:p>
        </p:txBody>
      </p:sp>
      <p:pic>
        <p:nvPicPr>
          <p:cNvPr id="7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715140" y="0"/>
            <a:ext cx="2428860" cy="4000504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21"/>
    </mc:Choice>
    <mc:Fallback>
      <p:transition spd="slow" advTm="602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500298" cy="4000503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     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</a:t>
            </a:r>
            <a:r>
              <a:rPr lang="uk-UA" dirty="0" smtClean="0"/>
              <a:t>Нація, </a:t>
            </a:r>
            <a:r>
              <a:rPr lang="uk-UA" dirty="0" smtClean="0"/>
              <a:t>яка не ознайомлена з історією          приречена на її повторювання.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                                                   </a:t>
            </a:r>
            <a:r>
              <a:rPr lang="uk-UA" dirty="0" err="1" smtClean="0"/>
              <a:t>Сантаяна</a:t>
            </a:r>
            <a:r>
              <a:rPr lang="uk-UA" dirty="0" smtClean="0"/>
              <a:t>                      </a:t>
            </a:r>
            <a:endParaRPr lang="ru-RU" dirty="0"/>
          </a:p>
        </p:txBody>
      </p:sp>
      <p:pic>
        <p:nvPicPr>
          <p:cNvPr id="7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715140" y="0"/>
            <a:ext cx="2428860" cy="3789040"/>
          </a:xfrm>
          <a:prstGeom prst="rect">
            <a:avLst/>
          </a:prstGeom>
          <a:noFill/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668859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59"/>
    </mc:Choice>
    <mc:Fallback>
      <p:transition spd="slow" advTm="575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76267"/>
            <a:ext cx="5256584" cy="4248472"/>
          </a:xfrm>
        </p:spPr>
        <p:txBody>
          <a:bodyPr>
            <a:normAutofit/>
          </a:bodyPr>
          <a:lstStyle/>
          <a:p>
            <a:endParaRPr lang="ru-RU" sz="1600" dirty="0"/>
          </a:p>
        </p:txBody>
      </p:sp>
      <p:pic>
        <p:nvPicPr>
          <p:cNvPr id="2050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500298" cy="4000503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    </a:t>
            </a: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</a:t>
            </a:r>
          </a:p>
          <a:p>
            <a:pPr marL="0" indent="0">
              <a:buNone/>
            </a:pPr>
            <a:r>
              <a:rPr lang="uk-UA" dirty="0" smtClean="0"/>
              <a:t>   </a:t>
            </a:r>
            <a:r>
              <a:rPr lang="uk-UA" dirty="0" smtClean="0"/>
              <a:t> </a:t>
            </a:r>
            <a:r>
              <a:rPr lang="uk-UA" sz="2800" b="1" dirty="0" smtClean="0"/>
              <a:t>ОСВІТА - </a:t>
            </a:r>
            <a:r>
              <a:rPr lang="uk-UA" sz="2000" i="1" dirty="0" smtClean="0"/>
              <a:t>вища, Волинський університет </a:t>
            </a:r>
          </a:p>
          <a:p>
            <a:pPr marL="0" indent="0">
              <a:buNone/>
            </a:pPr>
            <a:r>
              <a:rPr lang="uk-UA" sz="2000" i="1" dirty="0" smtClean="0"/>
              <a:t>                             </a:t>
            </a:r>
            <a:r>
              <a:rPr lang="uk-UA" sz="2000" i="1" dirty="0"/>
              <a:t>і</a:t>
            </a:r>
            <a:r>
              <a:rPr lang="uk-UA" sz="2000" i="1" dirty="0" smtClean="0"/>
              <a:t>м. Лесі </a:t>
            </a:r>
            <a:r>
              <a:rPr lang="uk-UA" sz="2000" i="1" dirty="0" smtClean="0"/>
              <a:t>Українки</a:t>
            </a:r>
          </a:p>
          <a:p>
            <a:pPr marL="0" indent="0">
              <a:buNone/>
            </a:pPr>
            <a:r>
              <a:rPr lang="uk-UA" sz="2800" b="1" dirty="0" smtClean="0"/>
              <a:t>      Фах - </a:t>
            </a:r>
            <a:r>
              <a:rPr lang="uk-UA" sz="2000" i="1" dirty="0" smtClean="0"/>
              <a:t>вчитель історії і правознавства</a:t>
            </a:r>
          </a:p>
          <a:p>
            <a:pPr marL="0" indent="0">
              <a:buNone/>
            </a:pPr>
            <a:r>
              <a:rPr lang="uk-UA" sz="2000" dirty="0"/>
              <a:t> </a:t>
            </a:r>
            <a:r>
              <a:rPr lang="uk-UA" sz="2000" dirty="0" smtClean="0"/>
              <a:t>        </a:t>
            </a:r>
            <a:r>
              <a:rPr lang="uk-UA" sz="2800" b="1" dirty="0" smtClean="0"/>
              <a:t>Стаж - </a:t>
            </a:r>
            <a:r>
              <a:rPr lang="uk-UA" sz="2000" i="1" dirty="0" smtClean="0"/>
              <a:t>20 років</a:t>
            </a:r>
          </a:p>
          <a:p>
            <a:pPr marL="0" indent="0">
              <a:buNone/>
            </a:pPr>
            <a:r>
              <a:rPr lang="uk-UA" sz="2000" dirty="0"/>
              <a:t> </a:t>
            </a:r>
            <a:r>
              <a:rPr lang="uk-UA" sz="2000" dirty="0" smtClean="0"/>
              <a:t>         </a:t>
            </a:r>
            <a:r>
              <a:rPr lang="uk-UA" sz="2800" b="1" dirty="0" smtClean="0"/>
              <a:t>Категорія - </a:t>
            </a:r>
            <a:r>
              <a:rPr lang="uk-UA" sz="2000" i="1" dirty="0" smtClean="0"/>
              <a:t>вища</a:t>
            </a:r>
            <a:endParaRPr lang="uk-UA" sz="2000" dirty="0" smtClean="0"/>
          </a:p>
          <a:p>
            <a:pPr marL="0" indent="0">
              <a:buNone/>
            </a:pPr>
            <a:r>
              <a:rPr lang="uk-UA" dirty="0" smtClean="0"/>
              <a:t>      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7" y="764704"/>
            <a:ext cx="3096343" cy="563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881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287"/>
    </mc:Choice>
    <mc:Fallback>
      <p:transition spd="slow" advTm="628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76267"/>
            <a:ext cx="5256584" cy="4248472"/>
          </a:xfrm>
        </p:spPr>
        <p:txBody>
          <a:bodyPr>
            <a:normAutofit/>
          </a:bodyPr>
          <a:lstStyle/>
          <a:p>
            <a:endParaRPr lang="ru-RU" sz="1600" dirty="0"/>
          </a:p>
        </p:txBody>
      </p:sp>
      <p:pic>
        <p:nvPicPr>
          <p:cNvPr id="2050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500298" cy="4000503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 smtClean="0"/>
              <a:t>     </a:t>
            </a:r>
            <a:r>
              <a:rPr lang="uk-UA" sz="3600" b="1" dirty="0" smtClean="0"/>
              <a:t>Методична </a:t>
            </a:r>
            <a:r>
              <a:rPr lang="uk-UA" sz="3600" b="1" dirty="0" smtClean="0"/>
              <a:t>тема, над якою працюю</a:t>
            </a:r>
          </a:p>
          <a:p>
            <a:pPr marL="0" indent="0">
              <a:buNone/>
            </a:pPr>
            <a:endParaRPr lang="uk-UA" sz="3600" b="1" dirty="0"/>
          </a:p>
          <a:p>
            <a:pPr marL="0" indent="0">
              <a:buNone/>
            </a:pPr>
            <a:endParaRPr lang="uk-UA" sz="2800" b="1" i="1" dirty="0" smtClean="0"/>
          </a:p>
          <a:p>
            <a:pPr marL="0" indent="0" algn="ctr">
              <a:buNone/>
            </a:pPr>
            <a:r>
              <a:rPr lang="uk-UA" sz="3600" b="1" i="1" dirty="0" smtClean="0"/>
              <a:t>      «Формування вмінь і навичок як     необхідна передумова пізнавальної     </a:t>
            </a:r>
            <a:r>
              <a:rPr lang="uk-UA" sz="3600" b="1" i="1" dirty="0" smtClean="0"/>
              <a:t>  діяльності </a:t>
            </a:r>
            <a:r>
              <a:rPr lang="uk-UA" sz="3600" b="1" i="1" dirty="0" smtClean="0"/>
              <a:t>учнів»</a:t>
            </a:r>
          </a:p>
          <a:p>
            <a:pPr marL="0" indent="0" algn="ctr">
              <a:buNone/>
            </a:pPr>
            <a:endParaRPr lang="uk-UA" sz="3600" dirty="0" smtClean="0"/>
          </a:p>
          <a:p>
            <a:pPr marL="0" indent="0">
              <a:buNone/>
            </a:pPr>
            <a:r>
              <a:rPr lang="uk-UA" sz="3600" dirty="0" smtClean="0"/>
              <a:t>      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81450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28"/>
    </mc:Choice>
    <mc:Fallback>
      <p:transition spd="slow" advTm="562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76267"/>
            <a:ext cx="5256584" cy="4248472"/>
          </a:xfrm>
        </p:spPr>
        <p:txBody>
          <a:bodyPr>
            <a:normAutofit/>
          </a:bodyPr>
          <a:lstStyle/>
          <a:p>
            <a:endParaRPr lang="ru-RU" sz="1600" dirty="0"/>
          </a:p>
        </p:txBody>
      </p:sp>
      <p:pic>
        <p:nvPicPr>
          <p:cNvPr id="2050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500298" cy="4000503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4800" b="1" dirty="0" smtClean="0"/>
              <a:t>    </a:t>
            </a:r>
          </a:p>
          <a:p>
            <a:pPr marL="0" indent="0">
              <a:buNone/>
            </a:pPr>
            <a:r>
              <a:rPr lang="uk-UA" sz="4800" b="1" dirty="0"/>
              <a:t> </a:t>
            </a:r>
            <a:r>
              <a:rPr lang="uk-UA" sz="4800" b="1" dirty="0" smtClean="0"/>
              <a:t>        Актуальність проблеми</a:t>
            </a:r>
          </a:p>
          <a:p>
            <a:pPr>
              <a:buFont typeface="Wingdings" pitchFamily="2" charset="2"/>
              <a:buChar char="v"/>
            </a:pPr>
            <a:r>
              <a:rPr lang="uk-UA" sz="2800" i="1" dirty="0" smtClean="0"/>
              <a:t> розширення інтелектуальних можливостей</a:t>
            </a:r>
          </a:p>
          <a:p>
            <a:pPr>
              <a:buFont typeface="Wingdings" pitchFamily="2" charset="2"/>
              <a:buChar char="v"/>
            </a:pPr>
            <a:r>
              <a:rPr lang="uk-UA" sz="2800" i="1" dirty="0"/>
              <a:t> </a:t>
            </a:r>
            <a:r>
              <a:rPr lang="uk-UA" sz="2800" i="1" dirty="0" smtClean="0"/>
              <a:t>необхідність підвищення інтересу до вивчення історії та права</a:t>
            </a:r>
          </a:p>
          <a:p>
            <a:pPr>
              <a:buFont typeface="Wingdings" pitchFamily="2" charset="2"/>
              <a:buChar char="v"/>
            </a:pPr>
            <a:r>
              <a:rPr lang="uk-UA" sz="2800" i="1" dirty="0"/>
              <a:t> </a:t>
            </a:r>
            <a:r>
              <a:rPr lang="uk-UA" sz="2800" i="1" dirty="0" smtClean="0"/>
              <a:t>творчо підходити до засвоєння навчального матеріалу</a:t>
            </a:r>
          </a:p>
          <a:p>
            <a:pPr>
              <a:buFont typeface="Wingdings" pitchFamily="2" charset="2"/>
              <a:buChar char="v"/>
            </a:pPr>
            <a:r>
              <a:rPr lang="uk-UA" sz="2800" i="1" dirty="0"/>
              <a:t> </a:t>
            </a:r>
            <a:r>
              <a:rPr lang="uk-UA" sz="2800" i="1" dirty="0" smtClean="0"/>
              <a:t>аналізувати навчальну інформацію </a:t>
            </a:r>
          </a:p>
          <a:p>
            <a:pPr>
              <a:buFont typeface="Wingdings" pitchFamily="2" charset="2"/>
              <a:buChar char="v"/>
            </a:pPr>
            <a:r>
              <a:rPr lang="uk-UA" sz="2800" i="1" dirty="0"/>
              <a:t> </a:t>
            </a:r>
            <a:r>
              <a:rPr lang="uk-UA" sz="2800" i="1" dirty="0" smtClean="0"/>
              <a:t>всебічний розвиток особистості </a:t>
            </a:r>
          </a:p>
          <a:p>
            <a:pPr marL="0" indent="0">
              <a:buNone/>
            </a:pPr>
            <a:endParaRPr lang="uk-UA" sz="3600" dirty="0" smtClean="0"/>
          </a:p>
          <a:p>
            <a:pPr marL="0" indent="0">
              <a:buNone/>
            </a:pPr>
            <a:r>
              <a:rPr lang="uk-UA" sz="3600" dirty="0" smtClean="0"/>
              <a:t>      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83651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959"/>
    </mc:Choice>
    <mc:Fallback>
      <p:transition spd="slow" advTm="795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76267"/>
            <a:ext cx="5256584" cy="4248472"/>
          </a:xfrm>
        </p:spPr>
        <p:txBody>
          <a:bodyPr>
            <a:normAutofit/>
          </a:bodyPr>
          <a:lstStyle/>
          <a:p>
            <a:endParaRPr lang="ru-RU" sz="1600" dirty="0"/>
          </a:p>
        </p:txBody>
      </p:sp>
      <p:pic>
        <p:nvPicPr>
          <p:cNvPr id="2050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500298" cy="4000503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83568" y="764704"/>
            <a:ext cx="9443392" cy="60932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 smtClean="0"/>
              <a:t>Алгоритм активізації пізнавальної діяльності</a:t>
            </a:r>
          </a:p>
          <a:p>
            <a:pPr marL="0" indent="0">
              <a:buNone/>
            </a:pPr>
            <a:r>
              <a:rPr lang="uk-UA" b="1" i="1" dirty="0"/>
              <a:t> </a:t>
            </a:r>
            <a:r>
              <a:rPr lang="uk-UA" b="1" i="1" dirty="0" smtClean="0"/>
              <a:t>                              </a:t>
            </a:r>
            <a:r>
              <a:rPr lang="uk-UA" b="1" i="1" dirty="0" smtClean="0"/>
              <a:t>УМОВИ</a:t>
            </a:r>
          </a:p>
          <a:p>
            <a:pPr marL="0" indent="0">
              <a:buNone/>
            </a:pPr>
            <a:endParaRPr lang="uk-UA" b="1" i="1" dirty="0" smtClean="0"/>
          </a:p>
          <a:p>
            <a:r>
              <a:rPr lang="uk-UA" sz="2800" b="1" i="1" dirty="0"/>
              <a:t> </a:t>
            </a:r>
            <a:r>
              <a:rPr lang="uk-UA" sz="2800" b="1" i="1" dirty="0" smtClean="0"/>
              <a:t>усвідомлення </a:t>
            </a:r>
            <a:r>
              <a:rPr lang="uk-UA" sz="2800" b="1" i="1" dirty="0" smtClean="0"/>
              <a:t>учнями мети і змісту роботи і необхідності застосування навчальних прийомів і засобів;</a:t>
            </a:r>
          </a:p>
          <a:p>
            <a:r>
              <a:rPr lang="uk-UA" sz="2800" b="1" i="1" dirty="0" smtClean="0"/>
              <a:t>Певний рівень підготовки учнів;</a:t>
            </a:r>
          </a:p>
          <a:p>
            <a:r>
              <a:rPr lang="uk-UA" sz="2800" b="1" i="1" dirty="0" smtClean="0"/>
              <a:t>Органічне поєднання знань і навичок;</a:t>
            </a:r>
          </a:p>
          <a:p>
            <a:r>
              <a:rPr lang="uk-UA" sz="2800" b="1" i="1" dirty="0" smtClean="0"/>
              <a:t>Системне формування вмінь( від простого до простішого) </a:t>
            </a:r>
            <a:endParaRPr lang="uk-UA" sz="2800" i="1" dirty="0" smtClean="0"/>
          </a:p>
          <a:p>
            <a:pPr marL="0" indent="0">
              <a:buNone/>
            </a:pPr>
            <a:endParaRPr lang="uk-UA" sz="2800" dirty="0" smtClean="0"/>
          </a:p>
          <a:p>
            <a:pPr marL="0" indent="0">
              <a:buNone/>
            </a:pPr>
            <a:r>
              <a:rPr lang="uk-UA" sz="3600" dirty="0" smtClean="0"/>
              <a:t>      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72123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37"/>
    </mc:Choice>
    <mc:Fallback>
      <p:transition spd="slow" advTm="603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76267"/>
            <a:ext cx="5256584" cy="4248472"/>
          </a:xfrm>
        </p:spPr>
        <p:txBody>
          <a:bodyPr>
            <a:normAutofit/>
          </a:bodyPr>
          <a:lstStyle/>
          <a:p>
            <a:endParaRPr lang="ru-RU" sz="1600" dirty="0"/>
          </a:p>
        </p:txBody>
      </p:sp>
      <p:pic>
        <p:nvPicPr>
          <p:cNvPr id="2050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500298" cy="4000503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b="1" dirty="0" smtClean="0"/>
              <a:t>Алгоритм активізації пізнавальної діяльності</a:t>
            </a:r>
          </a:p>
          <a:p>
            <a:pPr marL="0" indent="0">
              <a:buNone/>
            </a:pPr>
            <a:r>
              <a:rPr lang="uk-UA" b="1" i="1" dirty="0"/>
              <a:t> </a:t>
            </a:r>
            <a:r>
              <a:rPr lang="uk-UA" b="1" i="1" dirty="0" smtClean="0"/>
              <a:t>                             ВМІННЯ</a:t>
            </a:r>
          </a:p>
          <a:p>
            <a:r>
              <a:rPr lang="uk-UA" sz="3300" b="1" i="1" dirty="0" smtClean="0"/>
              <a:t>Отримання знань про мету і зміст способу навчальної роботи;</a:t>
            </a:r>
          </a:p>
          <a:p>
            <a:r>
              <a:rPr lang="uk-UA" sz="3300" b="1" i="1" dirty="0" smtClean="0"/>
              <a:t>Фіксування цих знань у вигляді схеми;</a:t>
            </a:r>
          </a:p>
          <a:p>
            <a:r>
              <a:rPr lang="uk-UA" sz="3300" b="1" i="1" dirty="0" smtClean="0"/>
              <a:t>Закріплення дій щодо аналогічних історичних фактів;</a:t>
            </a:r>
          </a:p>
          <a:p>
            <a:r>
              <a:rPr lang="uk-UA" sz="3300" b="1" i="1" dirty="0" smtClean="0"/>
              <a:t>Закріплення дій на новому історичному матеріалі;</a:t>
            </a:r>
          </a:p>
          <a:p>
            <a:r>
              <a:rPr lang="uk-UA" sz="3300" b="1" i="1" dirty="0" smtClean="0"/>
              <a:t>Багаторазове повторення;</a:t>
            </a:r>
          </a:p>
          <a:p>
            <a:r>
              <a:rPr lang="uk-UA" sz="3300" b="1" i="1" dirty="0" smtClean="0"/>
              <a:t>Перенесення засвоєних дій на нові </a:t>
            </a:r>
            <a:r>
              <a:rPr lang="uk-UA" sz="3300" b="1" i="1" dirty="0" err="1" smtClean="0"/>
              <a:t>обєкти</a:t>
            </a:r>
            <a:r>
              <a:rPr lang="uk-UA" sz="3300" b="1" i="1" dirty="0" smtClean="0"/>
              <a:t> самостійно і творчо.</a:t>
            </a:r>
          </a:p>
          <a:p>
            <a:endParaRPr lang="uk-UA" sz="2000" i="1" dirty="0" smtClean="0"/>
          </a:p>
          <a:p>
            <a:pPr marL="0" indent="0">
              <a:buNone/>
            </a:pPr>
            <a:endParaRPr lang="uk-UA" sz="2800" dirty="0" smtClean="0"/>
          </a:p>
          <a:p>
            <a:pPr marL="0" indent="0">
              <a:buNone/>
            </a:pPr>
            <a:r>
              <a:rPr lang="uk-UA" sz="3600" dirty="0" smtClean="0"/>
              <a:t>      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65155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277"/>
    </mc:Choice>
    <mc:Fallback>
      <p:transition spd="slow" advTm="627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500298" cy="4000503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404664"/>
            <a:ext cx="8579296" cy="74888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uk-UA" b="1" i="1" dirty="0" smtClean="0"/>
          </a:p>
          <a:p>
            <a:pPr marL="0" indent="0">
              <a:buNone/>
            </a:pPr>
            <a:r>
              <a:rPr lang="uk-UA" sz="4600" b="1" i="1" dirty="0" smtClean="0"/>
              <a:t>  </a:t>
            </a:r>
            <a:endParaRPr lang="uk-UA" sz="4600" b="1" i="1" dirty="0" smtClean="0"/>
          </a:p>
          <a:p>
            <a:pPr marL="0" indent="0" algn="ctr">
              <a:buNone/>
            </a:pPr>
            <a:r>
              <a:rPr lang="uk-UA" sz="4600" b="1" i="1" dirty="0" smtClean="0"/>
              <a:t>  </a:t>
            </a:r>
            <a:r>
              <a:rPr lang="uk-UA" sz="4600" b="1" i="1" dirty="0" smtClean="0"/>
              <a:t>Навички – </a:t>
            </a:r>
            <a:r>
              <a:rPr lang="uk-UA" sz="4600" i="1" dirty="0" smtClean="0"/>
              <a:t>дії, складові частини яких у процесі   формування стають автоматичними.</a:t>
            </a:r>
          </a:p>
          <a:p>
            <a:pPr marL="0" indent="0" algn="ctr">
              <a:buNone/>
            </a:pPr>
            <a:endParaRPr lang="uk-UA" sz="2800" i="1" dirty="0" smtClean="0"/>
          </a:p>
          <a:p>
            <a:pPr marL="0" indent="0" algn="just">
              <a:lnSpc>
                <a:spcPct val="170000"/>
              </a:lnSpc>
              <a:buNone/>
            </a:pPr>
            <a:r>
              <a:rPr lang="uk-UA" sz="3600" i="1" dirty="0" smtClean="0"/>
              <a:t>Починаючи </a:t>
            </a:r>
            <a:r>
              <a:rPr lang="uk-UA" sz="3600" i="1" dirty="0" smtClean="0"/>
              <a:t>з 5 класу необхідно вивчати інтелектуальні здібності учнів, які в наступних класах стануть опорними співучасниками творчо-пізнавальних діалогів, навчити учня вільно орієнтуватись в підручнику, формувати початкові вміння структурувати текст, знаходити в ньому головну думку, складати простий план, читати історичну карту, давати елементарні навички ведення робочого зошиту.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uk-UA" sz="3000" i="1" dirty="0"/>
              <a:t>  </a:t>
            </a:r>
            <a:r>
              <a:rPr lang="uk-UA" sz="3000" i="1" dirty="0" smtClean="0"/>
              <a:t> </a:t>
            </a:r>
          </a:p>
          <a:p>
            <a:pPr marL="0" indent="0">
              <a:buNone/>
            </a:pPr>
            <a:endParaRPr lang="uk-UA" i="1" dirty="0" smtClean="0"/>
          </a:p>
          <a:p>
            <a:endParaRPr lang="uk-UA" sz="2000" i="1" dirty="0" smtClean="0"/>
          </a:p>
          <a:p>
            <a:pPr marL="0" indent="0">
              <a:buNone/>
            </a:pPr>
            <a:endParaRPr lang="uk-UA" sz="2800" dirty="0" smtClean="0"/>
          </a:p>
          <a:p>
            <a:pPr marL="0" indent="0">
              <a:buNone/>
            </a:pPr>
            <a:r>
              <a:rPr lang="uk-UA" sz="3600" dirty="0" smtClean="0"/>
              <a:t>      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84016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74"/>
    </mc:Choice>
    <mc:Fallback>
      <p:transition spd="slow" advTm="5674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209</TotalTime>
  <Words>382</Words>
  <Application>Microsoft Office PowerPoint</Application>
  <PresentationFormat>Экран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1</vt:lpstr>
      <vt:lpstr>Презентація досвіду роботи вчителя історії і права  Мельничук Наталії Миколаївни</vt:lpstr>
      <vt:lpstr>МОЄ  КРЕДО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 6 класі закріплюється вміння працювати з підручником, учні вчаться працювати з історичними документами. На цьому етапі розвитку історично-логічного мислення учням дається початкова схема оцінки історичних осіб. Слід мати на увазі, що формуючи певні уміння і навички, необхідно врахувати вікові особливості учнів та рівень компетентності кожного класу. Системну роботу по формуванню  вмінь і навичок я починаю з 7 класу.   </vt:lpstr>
      <vt:lpstr>Яким має бути сучасний вчитель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школа</dc:creator>
  <cp:lastModifiedBy>школа</cp:lastModifiedBy>
  <cp:revision>16</cp:revision>
  <dcterms:created xsi:type="dcterms:W3CDTF">2019-11-22T08:24:01Z</dcterms:created>
  <dcterms:modified xsi:type="dcterms:W3CDTF">2019-11-22T11:55:37Z</dcterms:modified>
</cp:coreProperties>
</file>