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56" r:id="rId10"/>
    <p:sldId id="267" r:id="rId11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59" y="1122363"/>
            <a:ext cx="842108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459" y="3602038"/>
            <a:ext cx="842108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0563-45F9-4AD1-B6D5-BE44387E19B4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7B57-BDEB-4039-925F-A520CAA42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873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8" y="4289374"/>
            <a:ext cx="8423646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68" y="621323"/>
            <a:ext cx="8423646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9" y="5108728"/>
            <a:ext cx="8422374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0563-45F9-4AD1-B6D5-BE44387E19B4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7B57-BDEB-4039-925F-A520CAA42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4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58" y="609602"/>
            <a:ext cx="841243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60" y="4204820"/>
            <a:ext cx="841243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0563-45F9-4AD1-B6D5-BE44387E19B4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7B57-BDEB-4039-925F-A520CAA42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0885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609600"/>
            <a:ext cx="7558486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610032"/>
            <a:ext cx="7111243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7" y="4204821"/>
            <a:ext cx="841243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0563-45F9-4AD1-B6D5-BE44387E19B4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7B57-BDEB-4039-925F-A520CAA427E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547349" y="641749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08948" y="307337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90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8" y="2126944"/>
            <a:ext cx="841370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4650556"/>
            <a:ext cx="841243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0563-45F9-4AD1-B6D5-BE44387E19B4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7B57-BDEB-4039-925F-A520CAA42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754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42457" y="609602"/>
            <a:ext cx="841243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42459" y="2088321"/>
            <a:ext cx="2680402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42459" y="2911624"/>
            <a:ext cx="2680402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1463" y="2088320"/>
            <a:ext cx="268007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11464" y="2911624"/>
            <a:ext cx="2681105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5" y="2088320"/>
            <a:ext cx="267410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80782" y="2911624"/>
            <a:ext cx="2674109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0563-45F9-4AD1-B6D5-BE44387E19B4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7B57-BDEB-4039-925F-A520CAA42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323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42458" y="609602"/>
            <a:ext cx="841243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42459" y="3989147"/>
            <a:ext cx="268040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87266" y="2092235"/>
            <a:ext cx="238879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42459" y="4565409"/>
            <a:ext cx="2680401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9696" y="3989147"/>
            <a:ext cx="268042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09" y="2092235"/>
            <a:ext cx="2381052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08595" y="4565408"/>
            <a:ext cx="2681523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406" y="3989147"/>
            <a:ext cx="267304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624154" y="2092235"/>
            <a:ext cx="2382342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78304" y="4565410"/>
            <a:ext cx="2676585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0563-45F9-4AD1-B6D5-BE44387E19B4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7B57-BDEB-4039-925F-A520CAA42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6741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0563-45F9-4AD1-B6D5-BE44387E19B4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7B57-BDEB-4039-925F-A520CAA42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1849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609601"/>
            <a:ext cx="2065909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59" y="609601"/>
            <a:ext cx="6222698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0563-45F9-4AD1-B6D5-BE44387E19B4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7B57-BDEB-4039-925F-A520CAA42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510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0563-45F9-4AD1-B6D5-BE44387E19B4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7B57-BDEB-4039-925F-A520CAA42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11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761" y="657228"/>
            <a:ext cx="7908479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761" y="3602040"/>
            <a:ext cx="7908479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0563-45F9-4AD1-B6D5-BE44387E19B4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7B57-BDEB-4039-925F-A520CAA42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74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0" y="609602"/>
            <a:ext cx="841243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59" y="2088321"/>
            <a:ext cx="4148628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5890" y="2088321"/>
            <a:ext cx="4139001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0563-45F9-4AD1-B6D5-BE44387E19B4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7B57-BDEB-4039-925F-A520CAA42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85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0" y="609602"/>
            <a:ext cx="841243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713" y="2088320"/>
            <a:ext cx="3900353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458" y="2912232"/>
            <a:ext cx="414960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4167" y="2088320"/>
            <a:ext cx="3890723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2" y="2912232"/>
            <a:ext cx="413997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0563-45F9-4AD1-B6D5-BE44387E19B4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7B57-BDEB-4039-925F-A520CAA42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381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0563-45F9-4AD1-B6D5-BE44387E19B4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7B57-BDEB-4039-925F-A520CAA42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975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0563-45F9-4AD1-B6D5-BE44387E19B4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7B57-BDEB-4039-925F-A520CAA42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387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48" y="609600"/>
            <a:ext cx="3194943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928" y="609600"/>
            <a:ext cx="502896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248" y="2971802"/>
            <a:ext cx="3194943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0563-45F9-4AD1-B6D5-BE44387E19B4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7B57-BDEB-4039-925F-A520CAA42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777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48" y="609600"/>
            <a:ext cx="45149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87426" y="758881"/>
            <a:ext cx="3214183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2971800"/>
            <a:ext cx="4518846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0563-45F9-4AD1-B6D5-BE44387E19B4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7B57-BDEB-4039-925F-A520CAA42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429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60" y="609602"/>
            <a:ext cx="841243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58" y="2096064"/>
            <a:ext cx="841243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973" y="588327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A0563-45F9-4AD1-B6D5-BE44387E19B4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59" y="5883277"/>
            <a:ext cx="5421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635" y="5883277"/>
            <a:ext cx="612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67B57-BDEB-4039-925F-A520CAA427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6220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21238175">
            <a:off x="1263295" y="770206"/>
            <a:ext cx="7164426" cy="317929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uk-UA" sz="4985" dirty="0">
                <a:latin typeface="Gabriola" panose="04040605051002020D02" pitchFamily="82" charset="0"/>
              </a:rPr>
              <a:t>«Чи придатна рок-музика для передавання патріотичних настроїв, думок, закликів?»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16115" y="4549727"/>
            <a:ext cx="7773308" cy="886265"/>
          </a:xfrm>
        </p:spPr>
        <p:txBody>
          <a:bodyPr>
            <a:normAutofit/>
          </a:bodyPr>
          <a:lstStyle/>
          <a:p>
            <a:r>
              <a:rPr lang="uk-UA" sz="4062" b="1" u="sng" dirty="0">
                <a:latin typeface="Bad Script" panose="02000000000000000000" pitchFamily="2" charset="0"/>
              </a:rPr>
              <a:t>Обговорення питання</a:t>
            </a:r>
          </a:p>
        </p:txBody>
      </p:sp>
    </p:spTree>
    <p:extLst>
      <p:ext uri="{BB962C8B-B14F-4D97-AF65-F5344CB8AC3E}">
        <p14:creationId xmlns:p14="http://schemas.microsoft.com/office/powerpoint/2010/main" val="32545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98" y="327043"/>
            <a:ext cx="8656273" cy="86167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uk-UA" sz="3200" cap="none" dirty="0" smtClean="0">
                <a:ln/>
                <a:solidFill>
                  <a:schemeClr val="accent3"/>
                </a:solidFill>
                <a:effectLst/>
                <a:latin typeface="+mn-lt"/>
              </a:rPr>
              <a:t>Орієнтовна розгадка </a:t>
            </a:r>
            <a:r>
              <a:rPr lang="uk-UA" sz="3200" cap="none" dirty="0" err="1" smtClean="0">
                <a:ln/>
                <a:solidFill>
                  <a:schemeClr val="accent3"/>
                </a:solidFill>
                <a:effectLst/>
                <a:latin typeface="+mn-lt"/>
              </a:rPr>
              <a:t>кроссенсу</a:t>
            </a:r>
            <a:endParaRPr lang="uk-UA" sz="3200" cap="none" dirty="0">
              <a:ln/>
              <a:solidFill>
                <a:schemeClr val="accent3"/>
              </a:solidFill>
              <a:effectLst/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698" y="1506784"/>
            <a:ext cx="2346960" cy="1178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Рок-культура</a:t>
            </a:r>
            <a:endParaRPr lang="uk-UA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75195" y="1506784"/>
            <a:ext cx="2346960" cy="1178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музика</a:t>
            </a:r>
            <a:endParaRPr lang="uk-UA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40011" y="1496624"/>
            <a:ext cx="2346960" cy="1178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текст</a:t>
            </a:r>
            <a:endParaRPr lang="uk-UA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76303" y="3115589"/>
            <a:ext cx="2346960" cy="1178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заклик</a:t>
            </a:r>
            <a:endParaRPr lang="uk-UA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22754" y="4734554"/>
            <a:ext cx="2346960" cy="1178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я</a:t>
            </a:r>
            <a:r>
              <a:rPr lang="uk-UA" sz="2400" dirty="0" smtClean="0"/>
              <a:t>сність</a:t>
            </a:r>
          </a:p>
          <a:p>
            <a:pPr algn="ctr"/>
            <a:r>
              <a:rPr lang="uk-UA" sz="2400" dirty="0" smtClean="0"/>
              <a:t>(зрозумілість)</a:t>
            </a:r>
            <a:endParaRPr lang="uk-UA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75195" y="4744713"/>
            <a:ext cx="2346960" cy="1178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н</a:t>
            </a:r>
            <a:r>
              <a:rPr lang="uk-UA" sz="2800" dirty="0" smtClean="0"/>
              <a:t>аціональні цінності</a:t>
            </a:r>
            <a:endParaRPr lang="uk-UA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0698" y="4765027"/>
            <a:ext cx="2346960" cy="1178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Україна</a:t>
            </a:r>
            <a:endParaRPr lang="uk-UA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698" y="3120669"/>
            <a:ext cx="2346960" cy="1178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війна</a:t>
            </a:r>
            <a:endParaRPr lang="uk-UA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75195" y="3146070"/>
            <a:ext cx="2346960" cy="1178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ПАТРІОТИЗМ</a:t>
            </a:r>
            <a:endParaRPr lang="uk-UA" sz="28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223187" y="1866291"/>
            <a:ext cx="374049" cy="4595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62"/>
          </a:p>
        </p:txBody>
      </p:sp>
      <p:sp>
        <p:nvSpPr>
          <p:cNvPr id="16" name="Стрелка вправо 15"/>
          <p:cNvSpPr/>
          <p:nvPr/>
        </p:nvSpPr>
        <p:spPr>
          <a:xfrm>
            <a:off x="6344058" y="1856131"/>
            <a:ext cx="374049" cy="4595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62"/>
          </a:p>
        </p:txBody>
      </p:sp>
      <p:sp>
        <p:nvSpPr>
          <p:cNvPr id="17" name="Стрелка вниз 16"/>
          <p:cNvSpPr/>
          <p:nvPr/>
        </p:nvSpPr>
        <p:spPr>
          <a:xfrm>
            <a:off x="7885710" y="4360166"/>
            <a:ext cx="528145" cy="30837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62"/>
          </a:p>
        </p:txBody>
      </p:sp>
      <p:sp>
        <p:nvSpPr>
          <p:cNvPr id="18" name="Стрелка вниз 17"/>
          <p:cNvSpPr/>
          <p:nvPr/>
        </p:nvSpPr>
        <p:spPr>
          <a:xfrm>
            <a:off x="7849418" y="2740175"/>
            <a:ext cx="528145" cy="30837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62"/>
          </a:p>
        </p:txBody>
      </p:sp>
      <p:sp>
        <p:nvSpPr>
          <p:cNvPr id="19" name="Стрелка влево 18"/>
          <p:cNvSpPr/>
          <p:nvPr/>
        </p:nvSpPr>
        <p:spPr>
          <a:xfrm>
            <a:off x="3203660" y="5065919"/>
            <a:ext cx="345532" cy="57677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62"/>
          </a:p>
        </p:txBody>
      </p:sp>
      <p:sp>
        <p:nvSpPr>
          <p:cNvPr id="20" name="Стрелка влево 19"/>
          <p:cNvSpPr/>
          <p:nvPr/>
        </p:nvSpPr>
        <p:spPr>
          <a:xfrm>
            <a:off x="6399688" y="5045605"/>
            <a:ext cx="345532" cy="57677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62"/>
          </a:p>
        </p:txBody>
      </p:sp>
      <p:sp>
        <p:nvSpPr>
          <p:cNvPr id="21" name="Стрелка вправо 20"/>
          <p:cNvSpPr/>
          <p:nvPr/>
        </p:nvSpPr>
        <p:spPr>
          <a:xfrm>
            <a:off x="3175143" y="3505577"/>
            <a:ext cx="374049" cy="4595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62"/>
          </a:p>
        </p:txBody>
      </p:sp>
      <p:sp>
        <p:nvSpPr>
          <p:cNvPr id="22" name="Стрелка вверх 21"/>
          <p:cNvSpPr/>
          <p:nvPr/>
        </p:nvSpPr>
        <p:spPr>
          <a:xfrm>
            <a:off x="1599608" y="4373625"/>
            <a:ext cx="409139" cy="317005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62"/>
          </a:p>
        </p:txBody>
      </p:sp>
    </p:spTree>
    <p:extLst>
      <p:ext uri="{BB962C8B-B14F-4D97-AF65-F5344CB8AC3E}">
        <p14:creationId xmlns:p14="http://schemas.microsoft.com/office/powerpoint/2010/main" val="17858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Українські рок-виконавці</a:t>
            </a:r>
            <a:br>
              <a:rPr lang="uk-UA" dirty="0" smtClean="0"/>
            </a:br>
            <a:r>
              <a:rPr lang="uk-UA" sz="1600" dirty="0" smtClean="0"/>
              <a:t>(почергове опрацювання матеріалу)</a:t>
            </a:r>
            <a:endParaRPr lang="uk-UA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4800" dirty="0" smtClean="0"/>
              <a:t>1. </a:t>
            </a:r>
            <a:endParaRPr lang="uk-UA" sz="4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>
          <a:xfrm>
            <a:off x="742459" y="2911624"/>
            <a:ext cx="2450698" cy="287957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Що ви знаєте про цей гурт?</a:t>
            </a:r>
            <a:endParaRPr lang="uk-UA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sz="4800" dirty="0" smtClean="0"/>
              <a:t>2. </a:t>
            </a:r>
            <a:endParaRPr lang="uk-UA" sz="4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16"/>
          </p:nvPr>
        </p:nvSpPr>
        <p:spPr>
          <a:xfrm>
            <a:off x="3271520" y="2911624"/>
            <a:ext cx="3020022" cy="35094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800" dirty="0" smtClean="0"/>
              <a:t>Прочитайте текст пісні. </a:t>
            </a:r>
          </a:p>
          <a:p>
            <a:pPr>
              <a:spcBef>
                <a:spcPts val="0"/>
              </a:spcBef>
            </a:pPr>
            <a:r>
              <a:rPr lang="uk-UA" sz="2800" dirty="0" smtClean="0"/>
              <a:t>Яка основна думка цього музичного твору?</a:t>
            </a:r>
            <a:endParaRPr lang="uk-UA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sz="4800" dirty="0" smtClean="0"/>
              <a:t>3. </a:t>
            </a:r>
            <a:endParaRPr lang="uk-UA" sz="4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6480782" y="2911624"/>
            <a:ext cx="3089938" cy="3814296"/>
          </a:xfrm>
        </p:spPr>
        <p:txBody>
          <a:bodyPr>
            <a:noAutofit/>
          </a:bodyPr>
          <a:lstStyle/>
          <a:p>
            <a:r>
              <a:rPr lang="uk-UA" sz="2800" dirty="0" smtClean="0"/>
              <a:t>Зробіть висновки про доцільність використання цієї пісні на сьогоднішньому </a:t>
            </a:r>
            <a:r>
              <a:rPr lang="uk-UA" sz="2800" dirty="0" err="1" smtClean="0"/>
              <a:t>уроці</a:t>
            </a:r>
            <a:r>
              <a:rPr lang="uk-UA" sz="2800" dirty="0" smtClean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2032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598">
            <a:off x="4917440" y="1298173"/>
            <a:ext cx="4693921" cy="5326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59" y="448945"/>
            <a:ext cx="4664445" cy="33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403600"/>
            <a:ext cx="5289176" cy="2997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9"/>
          <a:stretch/>
        </p:blipFill>
        <p:spPr>
          <a:xfrm>
            <a:off x="4973320" y="294640"/>
            <a:ext cx="4729480" cy="3981450"/>
          </a:xfrm>
          <a:prstGeom prst="snip2Diag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6871" y="772774"/>
            <a:ext cx="358064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СКРЯБІН</a:t>
            </a:r>
            <a:endParaRPr lang="ru-RU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7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918">
            <a:off x="855577" y="1148080"/>
            <a:ext cx="374904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52"/>
          <a:stretch/>
        </p:blipFill>
        <p:spPr>
          <a:xfrm>
            <a:off x="5156198" y="608921"/>
            <a:ext cx="4119881" cy="54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20" y="121304"/>
            <a:ext cx="4704080" cy="2646045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68960" y="2875280"/>
            <a:ext cx="8788400" cy="3769360"/>
          </a:xfrm>
        </p:spPr>
        <p:txBody>
          <a:bodyPr numCol="3">
            <a:normAutofit fontScale="55000" lnSpcReduction="20000"/>
          </a:bodyPr>
          <a:lstStyle/>
          <a:p>
            <a:r>
              <a:rPr lang="uk-UA" dirty="0"/>
              <a:t>	</a:t>
            </a:r>
          </a:p>
          <a:p>
            <a:pPr>
              <a:spcBef>
                <a:spcPts val="0"/>
              </a:spcBef>
            </a:pPr>
            <a:r>
              <a:rPr lang="uk-UA" sz="2500" dirty="0" err="1"/>
              <a:t>Укроп</a:t>
            </a:r>
            <a:r>
              <a:rPr lang="uk-UA" sz="2500" dirty="0"/>
              <a:t> - це маленький хлопчик,</a:t>
            </a:r>
          </a:p>
          <a:p>
            <a:pPr>
              <a:spcBef>
                <a:spcPts val="0"/>
              </a:spcBef>
            </a:pPr>
            <a:r>
              <a:rPr lang="uk-UA" sz="2500" dirty="0"/>
              <a:t>Що носить коротенький чубчик</a:t>
            </a:r>
          </a:p>
          <a:p>
            <a:pPr>
              <a:spcBef>
                <a:spcPts val="0"/>
              </a:spcBef>
            </a:pPr>
            <a:r>
              <a:rPr lang="uk-UA" sz="2500" dirty="0"/>
              <a:t>І мріє про мир у домі</a:t>
            </a:r>
          </a:p>
          <a:p>
            <a:pPr>
              <a:spcBef>
                <a:spcPts val="0"/>
              </a:spcBef>
            </a:pPr>
            <a:r>
              <a:rPr lang="uk-UA" sz="2500" dirty="0"/>
              <a:t>А як треба то стане в окоп в обороні.</a:t>
            </a:r>
          </a:p>
          <a:p>
            <a:pPr>
              <a:spcBef>
                <a:spcPts val="0"/>
              </a:spcBef>
            </a:pPr>
            <a:r>
              <a:rPr lang="uk-UA" sz="2500" dirty="0" err="1"/>
              <a:t>Укроп</a:t>
            </a:r>
            <a:r>
              <a:rPr lang="uk-UA" sz="2500" dirty="0"/>
              <a:t> - це школярка юна</a:t>
            </a:r>
          </a:p>
          <a:p>
            <a:pPr>
              <a:spcBef>
                <a:spcPts val="0"/>
              </a:spcBef>
            </a:pPr>
            <a:r>
              <a:rPr lang="uk-UA" sz="2500" dirty="0"/>
              <a:t>Окутана стягом </a:t>
            </a:r>
            <a:r>
              <a:rPr lang="uk-UA" sz="2500" dirty="0" err="1"/>
              <a:t>жовтоблакитиним</a:t>
            </a:r>
            <a:endParaRPr lang="uk-UA" sz="2500" dirty="0"/>
          </a:p>
          <a:p>
            <a:pPr>
              <a:spcBef>
                <a:spcPts val="0"/>
              </a:spcBef>
            </a:pPr>
            <a:r>
              <a:rPr lang="uk-UA" sz="2500" dirty="0"/>
              <a:t>Горять у неї очі,</a:t>
            </a:r>
          </a:p>
          <a:p>
            <a:pPr>
              <a:spcBef>
                <a:spcPts val="0"/>
              </a:spcBef>
            </a:pPr>
            <a:r>
              <a:rPr lang="uk-UA" sz="2500" dirty="0"/>
              <a:t>Як плете маскувальну сітку до ночі.</a:t>
            </a:r>
          </a:p>
          <a:p>
            <a:pPr>
              <a:spcBef>
                <a:spcPts val="0"/>
              </a:spcBef>
            </a:pPr>
            <a:endParaRPr lang="uk-UA" sz="2500" dirty="0"/>
          </a:p>
          <a:p>
            <a:pPr>
              <a:spcBef>
                <a:spcPts val="0"/>
              </a:spcBef>
            </a:pPr>
            <a:r>
              <a:rPr lang="uk-UA" sz="2500" dirty="0"/>
              <a:t>Приспів:</a:t>
            </a:r>
          </a:p>
          <a:p>
            <a:pPr>
              <a:spcBef>
                <a:spcPts val="0"/>
              </a:spcBef>
            </a:pPr>
            <a:r>
              <a:rPr lang="uk-UA" sz="2500" dirty="0" err="1"/>
              <a:t>Укроп</a:t>
            </a:r>
            <a:r>
              <a:rPr lang="uk-UA" sz="2500" dirty="0"/>
              <a:t> - це ти, </a:t>
            </a:r>
            <a:r>
              <a:rPr lang="uk-UA" sz="2500" dirty="0" err="1"/>
              <a:t>укроп</a:t>
            </a:r>
            <a:r>
              <a:rPr lang="uk-UA" sz="2500" dirty="0"/>
              <a:t> - це я,</a:t>
            </a:r>
          </a:p>
          <a:p>
            <a:pPr>
              <a:spcBef>
                <a:spcPts val="0"/>
              </a:spcBef>
            </a:pPr>
            <a:r>
              <a:rPr lang="uk-UA" sz="2500" dirty="0"/>
              <a:t>Україна - </a:t>
            </a:r>
            <a:r>
              <a:rPr lang="uk-UA" sz="2500" dirty="0" err="1"/>
              <a:t>укропів</a:t>
            </a:r>
            <a:r>
              <a:rPr lang="uk-UA" sz="2500" dirty="0"/>
              <a:t> земля,</a:t>
            </a:r>
          </a:p>
          <a:p>
            <a:pPr>
              <a:spcBef>
                <a:spcPts val="0"/>
              </a:spcBef>
            </a:pPr>
            <a:r>
              <a:rPr lang="uk-UA" sz="2500" dirty="0" err="1"/>
              <a:t>Укроп</a:t>
            </a:r>
            <a:r>
              <a:rPr lang="uk-UA" sz="2500" dirty="0"/>
              <a:t> всіяний по полю,</a:t>
            </a:r>
          </a:p>
          <a:p>
            <a:pPr>
              <a:spcBef>
                <a:spcPts val="0"/>
              </a:spcBef>
            </a:pPr>
            <a:r>
              <a:rPr lang="uk-UA" sz="2500" dirty="0"/>
              <a:t>Бореться за свободу і волю!</a:t>
            </a:r>
          </a:p>
          <a:p>
            <a:pPr>
              <a:spcBef>
                <a:spcPts val="0"/>
              </a:spcBef>
            </a:pPr>
            <a:endParaRPr lang="uk-UA" sz="2500" dirty="0"/>
          </a:p>
          <a:p>
            <a:pPr>
              <a:spcBef>
                <a:spcPts val="0"/>
              </a:spcBef>
            </a:pPr>
            <a:r>
              <a:rPr lang="uk-UA" sz="2500" dirty="0" err="1"/>
              <a:t>Укроп</a:t>
            </a:r>
            <a:r>
              <a:rPr lang="uk-UA" sz="2500" dirty="0"/>
              <a:t> - це лагідна мати,</a:t>
            </a:r>
          </a:p>
          <a:p>
            <a:pPr>
              <a:spcBef>
                <a:spcPts val="0"/>
              </a:spcBef>
            </a:pPr>
            <a:r>
              <a:rPr lang="uk-UA" sz="2500" dirty="0"/>
              <a:t>Що молиться до світання</a:t>
            </a:r>
          </a:p>
          <a:p>
            <a:pPr>
              <a:spcBef>
                <a:spcPts val="0"/>
              </a:spcBef>
            </a:pPr>
            <a:r>
              <a:rPr lang="uk-UA" sz="2500" dirty="0" err="1"/>
              <a:t>Укроп</a:t>
            </a:r>
            <a:r>
              <a:rPr lang="uk-UA" sz="2500" dirty="0"/>
              <a:t> - це батько суворий,</a:t>
            </a:r>
          </a:p>
          <a:p>
            <a:pPr>
              <a:spcBef>
                <a:spcPts val="0"/>
              </a:spcBef>
            </a:pPr>
            <a:r>
              <a:rPr lang="uk-UA" sz="2500" dirty="0"/>
              <a:t>Що є патріотом рідного краю!</a:t>
            </a:r>
          </a:p>
          <a:p>
            <a:pPr>
              <a:spcBef>
                <a:spcPts val="0"/>
              </a:spcBef>
            </a:pPr>
            <a:r>
              <a:rPr lang="uk-UA" sz="2500" dirty="0" err="1"/>
              <a:t>Укроп</a:t>
            </a:r>
            <a:r>
              <a:rPr lang="uk-UA" sz="2500" dirty="0"/>
              <a:t> - це бабуся старенька,</a:t>
            </a:r>
          </a:p>
          <a:p>
            <a:pPr>
              <a:spcBef>
                <a:spcPts val="0"/>
              </a:spcBef>
            </a:pPr>
            <a:r>
              <a:rPr lang="uk-UA" sz="2500" dirty="0"/>
              <a:t>Що в'яже панчохи захиснику,</a:t>
            </a:r>
          </a:p>
          <a:p>
            <a:pPr>
              <a:spcBef>
                <a:spcPts val="0"/>
              </a:spcBef>
            </a:pPr>
            <a:r>
              <a:rPr lang="uk-UA" sz="2500" dirty="0" err="1"/>
              <a:t>Укроп</a:t>
            </a:r>
            <a:r>
              <a:rPr lang="uk-UA" sz="2500" dirty="0"/>
              <a:t> - це дідо сивенький,</a:t>
            </a:r>
          </a:p>
          <a:p>
            <a:pPr>
              <a:spcBef>
                <a:spcPts val="0"/>
              </a:spcBef>
            </a:pPr>
            <a:r>
              <a:rPr lang="uk-UA" sz="2500" dirty="0"/>
              <a:t>Збирає вояці сальця й часнику.</a:t>
            </a:r>
          </a:p>
          <a:p>
            <a:pPr>
              <a:spcBef>
                <a:spcPts val="0"/>
              </a:spcBef>
            </a:pPr>
            <a:endParaRPr lang="uk-UA" sz="2500" dirty="0"/>
          </a:p>
          <a:p>
            <a:pPr>
              <a:spcBef>
                <a:spcPts val="0"/>
              </a:spcBef>
            </a:pPr>
            <a:r>
              <a:rPr lang="uk-UA" sz="2500" dirty="0"/>
              <a:t>Приспів. (2)</a:t>
            </a:r>
          </a:p>
          <a:p>
            <a:pPr>
              <a:spcBef>
                <a:spcPts val="0"/>
              </a:spcBef>
            </a:pPr>
            <a:endParaRPr lang="uk-UA" sz="2500" dirty="0"/>
          </a:p>
          <a:p>
            <a:pPr>
              <a:spcBef>
                <a:spcPts val="0"/>
              </a:spcBef>
            </a:pPr>
            <a:r>
              <a:rPr lang="uk-UA" sz="2500" dirty="0" err="1"/>
              <a:t>Укроп</a:t>
            </a:r>
            <a:r>
              <a:rPr lang="uk-UA" sz="2500" dirty="0"/>
              <a:t> - це кіборг залізний,</a:t>
            </a:r>
          </a:p>
          <a:p>
            <a:pPr>
              <a:spcBef>
                <a:spcPts val="0"/>
              </a:spcBef>
            </a:pPr>
            <a:r>
              <a:rPr lang="uk-UA" sz="2500" dirty="0" err="1"/>
              <a:t>Укроп</a:t>
            </a:r>
            <a:r>
              <a:rPr lang="uk-UA" sz="2500" dirty="0"/>
              <a:t> - це козак вольовий,</a:t>
            </a:r>
          </a:p>
          <a:p>
            <a:pPr>
              <a:spcBef>
                <a:spcPts val="0"/>
              </a:spcBef>
            </a:pPr>
            <a:r>
              <a:rPr lang="uk-UA" sz="2500" dirty="0"/>
              <a:t>Тікай, враже-</a:t>
            </a:r>
            <a:r>
              <a:rPr lang="uk-UA" sz="2500" dirty="0" err="1"/>
              <a:t>сєпар</a:t>
            </a:r>
            <a:r>
              <a:rPr lang="uk-UA" sz="2500" dirty="0"/>
              <a:t>, допоки не пізно,</a:t>
            </a:r>
          </a:p>
          <a:p>
            <a:pPr>
              <a:spcBef>
                <a:spcPts val="0"/>
              </a:spcBef>
            </a:pPr>
            <a:r>
              <a:rPr lang="uk-UA" sz="2500" dirty="0"/>
              <a:t>Ховайся, москалю, допоки живий!</a:t>
            </a:r>
          </a:p>
          <a:p>
            <a:pPr>
              <a:spcBef>
                <a:spcPts val="0"/>
              </a:spcBef>
            </a:pPr>
            <a:endParaRPr lang="uk-UA" sz="2500" dirty="0" smtClean="0"/>
          </a:p>
          <a:p>
            <a:pPr>
              <a:spcBef>
                <a:spcPts val="0"/>
              </a:spcBef>
            </a:pPr>
            <a:r>
              <a:rPr lang="uk-UA" sz="2500" dirty="0" err="1" smtClean="0"/>
              <a:t>Укроп</a:t>
            </a:r>
            <a:r>
              <a:rPr lang="uk-UA" sz="2500" dirty="0" smtClean="0"/>
              <a:t> </a:t>
            </a:r>
            <a:r>
              <a:rPr lang="uk-UA" sz="2500" dirty="0"/>
              <a:t>голови не схилить</a:t>
            </a:r>
          </a:p>
          <a:p>
            <a:pPr>
              <a:spcBef>
                <a:spcPts val="0"/>
              </a:spcBef>
            </a:pPr>
            <a:r>
              <a:rPr lang="uk-UA" sz="2500" dirty="0"/>
              <a:t>І навіть </a:t>
            </a:r>
            <a:r>
              <a:rPr lang="uk-UA" sz="2500" dirty="0" err="1"/>
              <a:t>вистоїть</a:t>
            </a:r>
            <a:r>
              <a:rPr lang="uk-UA" sz="2500" dirty="0"/>
              <a:t> смерч,</a:t>
            </a:r>
          </a:p>
          <a:p>
            <a:pPr>
              <a:spcBef>
                <a:spcPts val="0"/>
              </a:spcBef>
            </a:pPr>
            <a:r>
              <a:rPr lang="uk-UA" sz="2500" dirty="0" err="1"/>
              <a:t>Укроп</a:t>
            </a:r>
            <a:r>
              <a:rPr lang="uk-UA" sz="2500" dirty="0"/>
              <a:t> градом </a:t>
            </a:r>
            <a:r>
              <a:rPr lang="uk-UA" sz="2500" dirty="0" err="1"/>
              <a:t>накриє</a:t>
            </a:r>
            <a:r>
              <a:rPr lang="uk-UA" sz="2500" dirty="0"/>
              <a:t>,</a:t>
            </a:r>
          </a:p>
          <a:p>
            <a:pPr>
              <a:spcBef>
                <a:spcPts val="0"/>
              </a:spcBef>
            </a:pPr>
            <a:r>
              <a:rPr lang="uk-UA" sz="2500" dirty="0"/>
              <a:t>А він </a:t>
            </a:r>
            <a:r>
              <a:rPr lang="uk-UA" sz="2500" dirty="0" err="1"/>
              <a:t>всеодно</a:t>
            </a:r>
            <a:r>
              <a:rPr lang="uk-UA" sz="2500" dirty="0"/>
              <a:t> </a:t>
            </a:r>
            <a:r>
              <a:rPr lang="uk-UA" sz="2500" dirty="0" err="1"/>
              <a:t>підійме</a:t>
            </a:r>
            <a:r>
              <a:rPr lang="uk-UA" sz="2500" dirty="0"/>
              <a:t> свій меч!</a:t>
            </a:r>
          </a:p>
          <a:p>
            <a:pPr>
              <a:spcBef>
                <a:spcPts val="0"/>
              </a:spcBef>
            </a:pPr>
            <a:endParaRPr lang="uk-UA" sz="2500" dirty="0"/>
          </a:p>
          <a:p>
            <a:pPr>
              <a:spcBef>
                <a:spcPts val="0"/>
              </a:spcBef>
            </a:pPr>
            <a:r>
              <a:rPr lang="uk-UA" sz="2500" dirty="0"/>
              <a:t>Приспів. (2)</a:t>
            </a:r>
          </a:p>
          <a:p>
            <a:pPr>
              <a:spcBef>
                <a:spcPts val="0"/>
              </a:spcBef>
            </a:pPr>
            <a:endParaRPr lang="uk-UA" sz="2500" dirty="0"/>
          </a:p>
          <a:p>
            <a:pPr>
              <a:spcBef>
                <a:spcPts val="0"/>
              </a:spcBef>
            </a:pPr>
            <a:r>
              <a:rPr lang="uk-UA" sz="2500" dirty="0" err="1"/>
              <a:t>Укроп</a:t>
            </a:r>
            <a:r>
              <a:rPr lang="uk-UA" sz="2500" dirty="0"/>
              <a:t> - то народ єдиний, |</a:t>
            </a:r>
          </a:p>
          <a:p>
            <a:pPr>
              <a:spcBef>
                <a:spcPts val="0"/>
              </a:spcBef>
            </a:pPr>
            <a:r>
              <a:rPr lang="uk-UA" sz="2500" dirty="0" err="1"/>
              <a:t>Укроп</a:t>
            </a:r>
            <a:r>
              <a:rPr lang="uk-UA" sz="2500" dirty="0"/>
              <a:t> - то народ міцний, |</a:t>
            </a:r>
          </a:p>
          <a:p>
            <a:pPr>
              <a:spcBef>
                <a:spcPts val="0"/>
              </a:spcBef>
            </a:pPr>
            <a:r>
              <a:rPr lang="uk-UA" sz="2500" dirty="0" err="1"/>
              <a:t>Укроп</a:t>
            </a:r>
            <a:r>
              <a:rPr lang="uk-UA" sz="2500" dirty="0"/>
              <a:t> ніколи не згине,   |</a:t>
            </a:r>
          </a:p>
          <a:p>
            <a:pPr>
              <a:spcBef>
                <a:spcPts val="0"/>
              </a:spcBef>
            </a:pPr>
            <a:r>
              <a:rPr lang="uk-UA" sz="2500" dirty="0" err="1"/>
              <a:t>Укроп</a:t>
            </a:r>
            <a:r>
              <a:rPr lang="uk-UA" sz="2500" dirty="0"/>
              <a:t> вічно живий!       | (2)</a:t>
            </a:r>
          </a:p>
          <a:p>
            <a:pPr>
              <a:spcBef>
                <a:spcPts val="0"/>
              </a:spcBef>
            </a:pPr>
            <a:endParaRPr lang="uk-UA" sz="2500" dirty="0"/>
          </a:p>
          <a:p>
            <a:pPr>
              <a:spcBef>
                <a:spcPts val="0"/>
              </a:spcBef>
            </a:pPr>
            <a:r>
              <a:rPr lang="uk-UA" sz="2500" dirty="0"/>
              <a:t>Приспів. (2</a:t>
            </a:r>
            <a:r>
              <a:rPr lang="uk-UA" sz="2500" dirty="0" smtClean="0"/>
              <a:t>)</a:t>
            </a:r>
            <a:endParaRPr lang="uk-UA" sz="2500" dirty="0"/>
          </a:p>
        </p:txBody>
      </p:sp>
      <p:sp>
        <p:nvSpPr>
          <p:cNvPr id="5" name="Прямоугольник 4"/>
          <p:cNvSpPr/>
          <p:nvPr/>
        </p:nvSpPr>
        <p:spPr>
          <a:xfrm rot="19521373">
            <a:off x="11712" y="982662"/>
            <a:ext cx="2608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ГАЙДА-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779032">
            <a:off x="7241464" y="894274"/>
            <a:ext cx="2196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МАКИ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9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ÐÐÐ ÐÐÐÐ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95" y="975360"/>
            <a:ext cx="45212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1296">
            <a:off x="259079" y="1104735"/>
            <a:ext cx="5164667" cy="3873500"/>
          </a:xfrm>
          <a:prstGeom prst="snip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460" y="609602"/>
            <a:ext cx="8412431" cy="1207257"/>
          </a:xfrm>
        </p:spPr>
        <p:txBody>
          <a:bodyPr/>
          <a:lstStyle/>
          <a:p>
            <a:r>
              <a:rPr lang="uk-UA" dirty="0" smtClean="0"/>
              <a:t>Обговорення </a:t>
            </a:r>
            <a:r>
              <a:rPr lang="uk-UA" dirty="0" err="1" smtClean="0"/>
              <a:t>кроссенсу</a:t>
            </a:r>
            <a:r>
              <a:rPr lang="uk-UA" dirty="0" smtClean="0"/>
              <a:t> за темою уроку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2458" y="1602547"/>
            <a:ext cx="3900353" cy="823912"/>
          </a:xfrm>
        </p:spPr>
        <p:txBody>
          <a:bodyPr/>
          <a:lstStyle/>
          <a:p>
            <a:r>
              <a:rPr lang="uk-UA" dirty="0" smtClean="0"/>
              <a:t>Довідка: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2458" y="2550160"/>
            <a:ext cx="4149607" cy="38709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 err="1" smtClean="0"/>
              <a:t>Кроссенс</a:t>
            </a:r>
            <a:r>
              <a:rPr lang="uk-UA" sz="1800" dirty="0" smtClean="0"/>
              <a:t>  – асоціативна головоломка нового покоління.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 smtClean="0"/>
              <a:t>Слово «</a:t>
            </a:r>
            <a:r>
              <a:rPr lang="uk-UA" sz="1800" dirty="0" err="1" smtClean="0"/>
              <a:t>кроссенс</a:t>
            </a:r>
            <a:r>
              <a:rPr lang="uk-UA" sz="1800" dirty="0" smtClean="0"/>
              <a:t>» означає  «перетин значень» і придумане за аналогією зі словом «кросворд», яке в перекладі з англійської мови  означає  «перетин слів».</a:t>
            </a:r>
            <a:r>
              <a:rPr lang="ru-RU" sz="1800" dirty="0"/>
              <a:t> </a:t>
            </a:r>
            <a:endParaRPr lang="ru-RU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err="1" smtClean="0"/>
              <a:t>Це</a:t>
            </a:r>
            <a:r>
              <a:rPr lang="ru-RU" sz="1800" dirty="0" smtClean="0"/>
              <a:t>  </a:t>
            </a:r>
            <a:r>
              <a:rPr lang="ru-RU" sz="1800" dirty="0" err="1"/>
              <a:t>асоціативний</a:t>
            </a:r>
            <a:r>
              <a:rPr lang="ru-RU" sz="1800" dirty="0"/>
              <a:t> </a:t>
            </a:r>
            <a:r>
              <a:rPr lang="ru-RU" sz="1800" dirty="0" err="1"/>
              <a:t>ланцюжок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складається</a:t>
            </a:r>
            <a:r>
              <a:rPr lang="ru-RU" sz="1800" dirty="0"/>
              <a:t> з </a:t>
            </a:r>
            <a:r>
              <a:rPr lang="ru-RU" sz="1800" dirty="0" err="1" smtClean="0"/>
              <a:t>дев'яти</a:t>
            </a:r>
            <a:r>
              <a:rPr lang="ru-RU" sz="1800" dirty="0" smtClean="0"/>
              <a:t> картинок</a:t>
            </a:r>
            <a:r>
              <a:rPr lang="ru-RU" sz="1800" dirty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1    2    3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4    5    6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7    8    9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2" y="2387600"/>
            <a:ext cx="4139978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Зображення розташовують так, що кожна  картинка має зв'язок із попередньою і наступною,  а центральна поєднує за змістом </a:t>
            </a:r>
            <a:r>
              <a:rPr lang="uk-UA" sz="1800" dirty="0" smtClean="0"/>
              <a:t>відразу </a:t>
            </a:r>
            <a:r>
              <a:rPr lang="uk-UA" sz="1800" dirty="0"/>
              <a:t>декілька картинок.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Завдання </a:t>
            </a:r>
            <a:r>
              <a:rPr lang="uk-UA" sz="1800" dirty="0"/>
              <a:t>того, хто розгадує </a:t>
            </a:r>
            <a:r>
              <a:rPr lang="uk-UA" sz="1800" dirty="0" err="1"/>
              <a:t>кроссенс</a:t>
            </a:r>
            <a:r>
              <a:rPr lang="uk-UA" sz="1800" dirty="0"/>
              <a:t> - знайти асоціативний  зв'язок  між сусідніми (тобто тими, що мають спільний бік) картинками.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Зв’язки </a:t>
            </a:r>
            <a:r>
              <a:rPr lang="uk-UA" sz="1800" dirty="0"/>
              <a:t>в головоломці можуть бути і поверхневими, і глибокими.</a:t>
            </a:r>
          </a:p>
        </p:txBody>
      </p:sp>
    </p:spTree>
    <p:extLst>
      <p:ext uri="{BB962C8B-B14F-4D97-AF65-F5344CB8AC3E}">
        <p14:creationId xmlns:p14="http://schemas.microsoft.com/office/powerpoint/2010/main" val="41728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66" y="538162"/>
            <a:ext cx="2569573" cy="16059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6" r="3074"/>
          <a:stretch/>
        </p:blipFill>
        <p:spPr>
          <a:xfrm>
            <a:off x="3724471" y="525314"/>
            <a:ext cx="2533115" cy="16188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7" r="8333"/>
          <a:stretch/>
        </p:blipFill>
        <p:spPr>
          <a:xfrm>
            <a:off x="6575355" y="511674"/>
            <a:ext cx="2493021" cy="16324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996" y="2503496"/>
            <a:ext cx="2109763" cy="1638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4"/>
          <a:stretch/>
        </p:blipFill>
        <p:spPr>
          <a:xfrm>
            <a:off x="6862957" y="4699839"/>
            <a:ext cx="2302065" cy="154287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470" y="4666416"/>
            <a:ext cx="2602474" cy="160971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38" y="2316451"/>
            <a:ext cx="3131364" cy="2036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66" y="4627801"/>
            <a:ext cx="2339192" cy="158626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8" y="2429717"/>
            <a:ext cx="2328251" cy="1624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Стрелка вправо 13"/>
          <p:cNvSpPr/>
          <p:nvPr/>
        </p:nvSpPr>
        <p:spPr>
          <a:xfrm>
            <a:off x="3273510" y="1111380"/>
            <a:ext cx="374049" cy="459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62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127335" y="1256344"/>
            <a:ext cx="7773308" cy="2203938"/>
          </a:xfrm>
          <a:prstGeom prst="rect">
            <a:avLst/>
          </a:prstGeom>
        </p:spPr>
        <p:txBody>
          <a:bodyPr vert="horz" lIns="84406" tIns="42203" rIns="84406" bIns="4220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uk-UA" sz="443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6334497" y="1067927"/>
            <a:ext cx="374049" cy="459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62"/>
          </a:p>
        </p:txBody>
      </p:sp>
      <p:sp>
        <p:nvSpPr>
          <p:cNvPr id="17" name="Стрелка вправо 16"/>
          <p:cNvSpPr/>
          <p:nvPr/>
        </p:nvSpPr>
        <p:spPr>
          <a:xfrm>
            <a:off x="2972918" y="3000738"/>
            <a:ext cx="374049" cy="459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62"/>
          </a:p>
        </p:txBody>
      </p:sp>
      <p:sp>
        <p:nvSpPr>
          <p:cNvPr id="18" name="Стрелка вниз 17"/>
          <p:cNvSpPr/>
          <p:nvPr/>
        </p:nvSpPr>
        <p:spPr>
          <a:xfrm>
            <a:off x="7367954" y="2112176"/>
            <a:ext cx="453910" cy="28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62"/>
          </a:p>
        </p:txBody>
      </p:sp>
      <p:sp>
        <p:nvSpPr>
          <p:cNvPr id="19" name="Стрелка вниз 18"/>
          <p:cNvSpPr/>
          <p:nvPr/>
        </p:nvSpPr>
        <p:spPr>
          <a:xfrm>
            <a:off x="7787034" y="4204955"/>
            <a:ext cx="528145" cy="308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62"/>
          </a:p>
        </p:txBody>
      </p:sp>
      <p:sp>
        <p:nvSpPr>
          <p:cNvPr id="20" name="Стрелка влево 19"/>
          <p:cNvSpPr/>
          <p:nvPr/>
        </p:nvSpPr>
        <p:spPr>
          <a:xfrm>
            <a:off x="6334496" y="5117124"/>
            <a:ext cx="345532" cy="576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62"/>
          </a:p>
        </p:txBody>
      </p:sp>
      <p:sp>
        <p:nvSpPr>
          <p:cNvPr id="21" name="Стрелка влево 20"/>
          <p:cNvSpPr/>
          <p:nvPr/>
        </p:nvSpPr>
        <p:spPr>
          <a:xfrm>
            <a:off x="3287474" y="5124646"/>
            <a:ext cx="345532" cy="576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62"/>
          </a:p>
        </p:txBody>
      </p:sp>
      <p:sp>
        <p:nvSpPr>
          <p:cNvPr id="22" name="Стрелка вверх 21"/>
          <p:cNvSpPr/>
          <p:nvPr/>
        </p:nvSpPr>
        <p:spPr>
          <a:xfrm>
            <a:off x="1581444" y="4149161"/>
            <a:ext cx="525194" cy="3641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62"/>
          </a:p>
        </p:txBody>
      </p:sp>
    </p:spTree>
    <p:extLst>
      <p:ext uri="{BB962C8B-B14F-4D97-AF65-F5344CB8AC3E}">
        <p14:creationId xmlns:p14="http://schemas.microsoft.com/office/powerpoint/2010/main" val="33430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105</TotalTime>
  <Words>190</Words>
  <Application>Microsoft Office PowerPoint</Application>
  <PresentationFormat>Лист A4 (210x297 мм)</PresentationFormat>
  <Paragraphs>81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Bad Script</vt:lpstr>
      <vt:lpstr>Bookman Old Style</vt:lpstr>
      <vt:lpstr>Gabriola</vt:lpstr>
      <vt:lpstr>Rockwell</vt:lpstr>
      <vt:lpstr>Damask</vt:lpstr>
      <vt:lpstr>«Чи придатна рок-музика для передавання патріотичних настроїв, думок, закликів?»</vt:lpstr>
      <vt:lpstr>Українські рок-виконавці (почергове опрацювання матеріалу)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Обговорення кроссенсу за темою уроку</vt:lpstr>
      <vt:lpstr>Презентация PowerPoint</vt:lpstr>
      <vt:lpstr>Орієнтовна розгадка кроссенсу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AdminPC</dc:creator>
  <cp:lastModifiedBy>AdminPC</cp:lastModifiedBy>
  <cp:revision>13</cp:revision>
  <dcterms:created xsi:type="dcterms:W3CDTF">2018-04-10T17:21:53Z</dcterms:created>
  <dcterms:modified xsi:type="dcterms:W3CDTF">2018-06-11T12:21:05Z</dcterms:modified>
</cp:coreProperties>
</file>