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9.png" ContentType="image/pn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uk-UA" sz="1800" spc="-1" strike="noStrike"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Другий рівень структури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Третій рівень структури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Четвертий рівень структури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П'ятий рівень структури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Шостий рівень структури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Сьомий рівень структури</a:t>
            </a:r>
            <a:endParaRPr b="0" lang="uk-U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uk-UA" sz="4400" spc="-1" strike="noStrike"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Другий рівень структури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Третій рівень структури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Четвертий рівень структури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П'ятий рівень структури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Шостий рівень структури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Сьомий рівень структури</a:t>
            </a:r>
            <a:endParaRPr b="0" lang="uk-U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uk-UA" sz="4400" spc="-1" strike="noStrike"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Другий рівень структури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Третій рівень структури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Четвертий рівень структури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П'ятий рівень структури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Шостий рівень структури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Сьомий рівень структури</a:t>
            </a:r>
            <a:endParaRPr b="0" lang="uk-U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79640" y="648000"/>
            <a:ext cx="8892000" cy="23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uk-UA" sz="6000" spc="-1" strike="noStrike">
                <a:solidFill>
                  <a:srgbClr val="21409a"/>
                </a:solidFill>
                <a:latin typeface="Arial Black"/>
              </a:rPr>
              <a:t>Перспективний план розвитку</a:t>
            </a:r>
            <a:br/>
            <a:r>
              <a:rPr b="1" lang="uk-UA" sz="6000" spc="-1" strike="noStrike">
                <a:solidFill>
                  <a:srgbClr val="21409a"/>
                </a:solidFill>
                <a:latin typeface="Arial Black"/>
              </a:rPr>
              <a:t>Верхняківського НВК</a:t>
            </a:r>
            <a:br/>
            <a:r>
              <a:rPr b="1" lang="uk-UA" sz="6000" spc="-1" strike="noStrike">
                <a:solidFill>
                  <a:srgbClr val="21409a"/>
                </a:solidFill>
                <a:latin typeface="Arial Black"/>
              </a:rPr>
              <a:t>“ЗНЗ Іст.-ДНЗ”</a:t>
            </a:r>
            <a:br/>
            <a:r>
              <a:rPr b="1" lang="uk-UA" sz="6000" spc="-1" strike="noStrike">
                <a:solidFill>
                  <a:srgbClr val="21409a"/>
                </a:solidFill>
                <a:latin typeface="Arial Black"/>
              </a:rPr>
              <a:t>2021-2026р.р.</a:t>
            </a:r>
            <a:endParaRPr b="0" lang="uk-UA" sz="6000" spc="-1" strike="noStrike">
              <a:latin typeface="Arial"/>
            </a:endParaRPr>
          </a:p>
        </p:txBody>
      </p:sp>
      <p:pic>
        <p:nvPicPr>
          <p:cNvPr id="115" name="Рисунок 6" descr=""/>
          <p:cNvPicPr/>
          <p:nvPr/>
        </p:nvPicPr>
        <p:blipFill>
          <a:blip r:embed="rId1"/>
          <a:stretch/>
        </p:blipFill>
        <p:spPr>
          <a:xfrm>
            <a:off x="4392000" y="3300840"/>
            <a:ext cx="3959640" cy="296280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930960" y="908640"/>
            <a:ext cx="7570440" cy="10663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uk-UA" sz="3200" spc="-1" strike="noStrike" cap="all">
                <a:solidFill>
                  <a:srgbClr val="4f81bd"/>
                </a:solidFill>
                <a:latin typeface="Calibri"/>
                <a:ea typeface="DejaVu Sans"/>
              </a:rPr>
              <a:t>ІІІ етап-організаційно-мотиваційний</a:t>
            </a:r>
            <a:endParaRPr b="0" lang="uk-UA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3200" spc="-1" strike="noStrike" cap="all">
                <a:solidFill>
                  <a:srgbClr val="4f81bd"/>
                </a:solidFill>
                <a:latin typeface="Calibri"/>
                <a:ea typeface="DejaVu Sans"/>
              </a:rPr>
              <a:t>2023-2024 н.р.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2656800" y="2133000"/>
            <a:ext cx="5600160" cy="455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Мета</a:t>
            </a:r>
            <a:r>
              <a:rPr b="1" lang="uk-UA" sz="24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: моніторинг ефективності роботи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1475640" y="2709000"/>
            <a:ext cx="6336000" cy="23461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Завдання:</a:t>
            </a:r>
            <a:endParaRPr b="0" lang="uk-UA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uk-UA" sz="20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Моніторинг розвитку педагогічної компетентності педагогів.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uk-UA" sz="20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Стимулювання зростання педагогічних працівників.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uk-UA" sz="20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Продовження роботи за новими технологіями.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uk-UA" sz="20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Аналіз результатів навчальних досягнень здобувачів освіти.</a:t>
            </a: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 rot="798000">
            <a:off x="4137840" y="1001160"/>
            <a:ext cx="4064040" cy="10663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3200" spc="-1" strike="noStrike" cap="all">
                <a:solidFill>
                  <a:srgbClr val="4f81bd"/>
                </a:solidFill>
                <a:latin typeface="Calibri"/>
                <a:ea typeface="DejaVu Sans"/>
              </a:rPr>
              <a:t>ІV етап-практичний</a:t>
            </a:r>
            <a:endParaRPr b="0" lang="uk-UA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3200" spc="-1" strike="noStrike" cap="all">
                <a:solidFill>
                  <a:srgbClr val="4f81bd"/>
                </a:solidFill>
                <a:latin typeface="Calibri"/>
                <a:ea typeface="DejaVu Sans"/>
              </a:rPr>
              <a:t>2024-2025 н.р.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781560" y="1845000"/>
            <a:ext cx="4725360" cy="821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Мета</a:t>
            </a:r>
            <a:r>
              <a:rPr b="1" lang="uk-UA" sz="24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: опанування технологіями 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інноваційної діяльності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1619640" y="2997000"/>
            <a:ext cx="5616000" cy="23155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Завдання:</a:t>
            </a:r>
            <a:endParaRPr b="0" lang="uk-UA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uk-UA" sz="20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Забезпечення педагогічної практики.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uk-UA" sz="20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Формування у педагогів сприятливості до нового.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uk-UA" sz="20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Визначення критеріїв оцінки діяльності всіх учасників освітнього процесу.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1134000" y="980640"/>
            <a:ext cx="4281480" cy="10663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uk-UA" sz="3200" spc="-1" strike="noStrike" cap="all">
                <a:solidFill>
                  <a:srgbClr val="4f81bd"/>
                </a:solidFill>
                <a:latin typeface="Calibri"/>
                <a:ea typeface="DejaVu Sans"/>
              </a:rPr>
              <a:t>V етап-підсумковий </a:t>
            </a:r>
            <a:endParaRPr b="0" lang="uk-UA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3200" spc="-1" strike="noStrike" cap="all">
                <a:solidFill>
                  <a:srgbClr val="4f81bd"/>
                </a:solidFill>
                <a:latin typeface="Calibri"/>
                <a:ea typeface="DejaVu Sans"/>
              </a:rPr>
              <a:t>2025-2026 н.р.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5292000" y="1412640"/>
            <a:ext cx="3527640" cy="1918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Мета</a:t>
            </a:r>
            <a:r>
              <a:rPr b="1" lang="uk-UA" sz="24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:вивчення результативності реалізації науково-методичної  проблеми, проектування.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971640" y="2349000"/>
            <a:ext cx="4391640" cy="29559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Завдання:</a:t>
            </a:r>
            <a:endParaRPr b="0" lang="uk-UA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uk-UA" sz="20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Виявлення результатів діяльності закладу за цільовими програмами.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uk-UA" sz="20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Аналіз виконання цільових програм усіма учасниками освітнього процесу.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uk-UA" sz="20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Узагальнення матеріалу.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uk-UA" sz="20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Визначення проблем, які виникли під час реалізації проєкту, шляхи їх вирішення.</a:t>
            </a: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971640" y="908640"/>
            <a:ext cx="6624000" cy="106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3200" spc="-1" strike="noStrike" cap="all">
                <a:solidFill>
                  <a:srgbClr val="7b34d2"/>
                </a:solidFill>
                <a:latin typeface="Calibri"/>
                <a:ea typeface="DejaVu Sans"/>
              </a:rPr>
              <a:t>Проєкт: «</a:t>
            </a:r>
            <a:r>
              <a:rPr b="1" lang="uk-UA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Освітній заклад- толерантне середовище»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755640" y="2205000"/>
            <a:ext cx="7344000" cy="307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uk-UA" sz="28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Сприяти розвитку особистості дитини , формуванню її інтелектуального та морального потенціалу;  формуванню особистості патріота України, гідного громадянина, який усвідомлює свою приналежність до сучасної європейської цивілізації.</a:t>
            </a:r>
            <a:endParaRPr b="0" lang="uk-UA" sz="2800" spc="-1" strike="noStrike"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522360" y="908640"/>
            <a:ext cx="8620920" cy="118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3600" spc="-1" strike="noStrike" cap="all">
                <a:solidFill>
                  <a:srgbClr val="7b34d2"/>
                </a:solidFill>
                <a:latin typeface="Calibri"/>
                <a:ea typeface="DejaVu Sans"/>
              </a:rPr>
              <a:t>Проєкт: «</a:t>
            </a:r>
            <a:r>
              <a:rPr b="1" lang="uk-UA" sz="36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Якісна дошкільна освіта – запорука успішності в школі»</a:t>
            </a:r>
            <a:endParaRPr b="0" lang="uk-UA" sz="3600" spc="-1" strike="noStrike"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611640" y="2277000"/>
            <a:ext cx="8027640" cy="338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1" lang="uk-UA" sz="2000" spc="-1" strike="noStrike">
                <a:solidFill>
                  <a:srgbClr val="000000"/>
                </a:solidFill>
                <a:latin typeface="Bookman Old Style"/>
                <a:ea typeface="DejaVu Sans"/>
              </a:rPr>
              <a:t> </a:t>
            </a:r>
            <a:r>
              <a:rPr b="1" lang="uk-UA" sz="24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Надання освіти в цікавій для дітей ігровій формі;</a:t>
            </a:r>
            <a:endParaRPr b="0" lang="uk-UA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24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 </a:t>
            </a:r>
            <a:r>
              <a:rPr b="1" lang="uk-UA" sz="24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Конкретні результати освітньої роботи з  дитиною;</a:t>
            </a:r>
            <a:endParaRPr b="0" lang="uk-UA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24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 </a:t>
            </a:r>
            <a:r>
              <a:rPr b="1" lang="uk-UA" sz="24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Збереження та зміцнення здоров’я кожної дитини;</a:t>
            </a:r>
            <a:endParaRPr b="0" lang="uk-UA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24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 </a:t>
            </a:r>
            <a:r>
              <a:rPr b="1" lang="uk-UA" sz="24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Підвищення престижу та іміджу дошкільного навчального закладу; </a:t>
            </a:r>
            <a:endParaRPr b="0" lang="uk-UA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24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 </a:t>
            </a:r>
            <a:r>
              <a:rPr b="1" lang="uk-UA" sz="24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Раціональне використання часу дітей і педагога; </a:t>
            </a:r>
            <a:endParaRPr b="0" lang="uk-UA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24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 </a:t>
            </a:r>
            <a:r>
              <a:rPr b="1" lang="uk-UA" sz="24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Успішність діяльності педагогів і дітей; </a:t>
            </a:r>
            <a:endParaRPr b="0" lang="uk-UA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24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 </a:t>
            </a:r>
            <a:r>
              <a:rPr b="1" lang="uk-UA" sz="24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Повне засвоєння обраної освітньої програми та якісна підготовка дітей до школи.</a:t>
            </a:r>
            <a:endParaRPr b="0" lang="uk-UA" sz="2400" spc="-1" strike="noStrike"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1475640" y="980640"/>
            <a:ext cx="602964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3200" spc="-1" strike="noStrike" cap="all">
                <a:solidFill>
                  <a:srgbClr val="7b34d2"/>
                </a:solidFill>
                <a:latin typeface="Calibri"/>
                <a:ea typeface="DejaVu Sans"/>
              </a:rPr>
              <a:t>Проєкт: «</a:t>
            </a:r>
            <a:r>
              <a:rPr b="1" lang="uk-UA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Обдарована дитина»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971640" y="2061000"/>
            <a:ext cx="7560000" cy="429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24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Створення оптимальних умов для виявлення, розвитку і реалізації потенційних можливостей обдарованих дітей  у всіх напрямках : інтелектуальному, творчому, спортивному, естетичному.</a:t>
            </a:r>
            <a:endParaRPr b="0" lang="uk-UA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24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 </a:t>
            </a:r>
            <a:r>
              <a:rPr b="1" lang="uk-UA" sz="24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Розкриття інтелектуального та творчого потенціалу учнів.</a:t>
            </a:r>
            <a:endParaRPr b="0" lang="uk-UA" sz="24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24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Стимулювання творчого самовдосконалення обдарованих дітей (ефективна  гурткова роботи,  активна участь  в   конкурсах).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400" spc="-1" strike="noStrike"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1547640" y="836640"/>
            <a:ext cx="6768000" cy="106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3200" spc="-1" strike="noStrike" cap="all">
                <a:solidFill>
                  <a:srgbClr val="7b34d2"/>
                </a:solidFill>
                <a:latin typeface="Calibri"/>
                <a:ea typeface="DejaVu Sans"/>
              </a:rPr>
              <a:t>Проєкт: «</a:t>
            </a:r>
            <a:r>
              <a:rPr b="1" lang="uk-UA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Інновації в сучасному освітньому закладі»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971640" y="1917000"/>
            <a:ext cx="6768000" cy="40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20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Підвищення рівня майстерності  вчителів, спрямування їхньої  роботи на реалізацію творчого потенціалу;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20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пошук ефективних шляхів реалізації проблеми;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20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використання інноваційних технологій;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20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особистісно-зорієнтованого навчання;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20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проблемного навчання, розвивального навчання, ігрових, інтерактивних, інформаційних, проектних, розвитку критичного мислення та інших;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20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 </a:t>
            </a:r>
            <a:r>
              <a:rPr b="1" lang="uk-UA" sz="20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педагог-новатор, наставник, лідер, менеджер;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20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використання електронних підручників та ІКТ на уроках.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755640" y="980640"/>
            <a:ext cx="8099640" cy="106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3200" spc="-1" strike="noStrike" cap="all">
                <a:solidFill>
                  <a:srgbClr val="7b34d2"/>
                </a:solidFill>
                <a:latin typeface="Calibri"/>
                <a:ea typeface="DejaVu Sans"/>
              </a:rPr>
              <a:t>Проєкт: «</a:t>
            </a:r>
            <a:r>
              <a:rPr b="1" lang="uk-UA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Здорова дитина-</a:t>
            </a:r>
            <a:endParaRPr b="0" lang="uk-UA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здорова нація»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971640" y="2205000"/>
            <a:ext cx="7416000" cy="341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20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Зміцнення фізичного, психологічного і духовного здоров’я дитини;</a:t>
            </a:r>
            <a:endParaRPr b="0" lang="uk-UA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20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Підвищувати кваліфікацію педагогічних працівників по організації роботи  пов’язаної з оздоровленням дітей;</a:t>
            </a:r>
            <a:endParaRPr b="0" lang="uk-UA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20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Удосконалювати організацію харчування;</a:t>
            </a:r>
            <a:endParaRPr b="0" lang="uk-UA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20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Координування  дій школи  і сім’ї в організації різних форм роботи  з пропаганди здорового способу життя;</a:t>
            </a:r>
            <a:endParaRPr b="0" lang="uk-UA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20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  </a:t>
            </a:r>
            <a:r>
              <a:rPr b="1" lang="uk-UA" sz="20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Формування позитивної мотивації на здоровий спосіб життя у вчителів, учнів, їх батьків;</a:t>
            </a:r>
            <a:endParaRPr b="0" lang="uk-UA" sz="20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20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   </a:t>
            </a:r>
            <a:r>
              <a:rPr b="1" lang="uk-UA" sz="20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Заходи щодо протидії булінгу.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2267640" y="548640"/>
            <a:ext cx="457128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3200" spc="-1" strike="noStrike" cap="all">
                <a:solidFill>
                  <a:srgbClr val="7b34d2"/>
                </a:solidFill>
                <a:latin typeface="Calibri"/>
                <a:ea typeface="DejaVu Sans"/>
              </a:rPr>
              <a:t>Проєкт: «</a:t>
            </a:r>
            <a:r>
              <a:rPr b="1" lang="uk-UA" sz="32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Кадри»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1115640" y="1268640"/>
            <a:ext cx="6984000" cy="255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18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Забезпечення економічних і соціальних гарантій професійної самореалізації педагогічних працівників, утвердження їхнього високого соціального статусу у суспільстві.</a:t>
            </a:r>
            <a:endParaRPr b="0" lang="uk-UA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18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Мотивація вчителів до участі в конкурсах професійної майстерності.</a:t>
            </a:r>
            <a:endParaRPr b="0" lang="uk-UA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b050"/>
              </a:buClr>
              <a:buFont typeface="Wingdings" charset="2"/>
              <a:buChar char=""/>
            </a:pPr>
            <a:r>
              <a:rPr b="1" lang="uk-UA" sz="18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Стимулювання до проходження вчителями сертифікації з метою підвищення рівня ініціативності та прагнення до розвитку та самоутвердження.</a:t>
            </a: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</p:txBody>
      </p:sp>
      <p:pic>
        <p:nvPicPr>
          <p:cNvPr id="186" name="Рисунок 3" descr=""/>
          <p:cNvPicPr/>
          <p:nvPr/>
        </p:nvPicPr>
        <p:blipFill>
          <a:blip r:embed="rId1"/>
          <a:stretch/>
        </p:blipFill>
        <p:spPr>
          <a:xfrm>
            <a:off x="971640" y="3573000"/>
            <a:ext cx="3095640" cy="2315880"/>
          </a:xfrm>
          <a:prstGeom prst="rect">
            <a:avLst/>
          </a:prstGeom>
          <a:ln>
            <a:noFill/>
          </a:ln>
        </p:spPr>
      </p:pic>
      <p:pic>
        <p:nvPicPr>
          <p:cNvPr id="187" name="Рисунок 4" descr=""/>
          <p:cNvPicPr/>
          <p:nvPr/>
        </p:nvPicPr>
        <p:blipFill>
          <a:blip r:embed="rId2"/>
          <a:stretch/>
        </p:blipFill>
        <p:spPr>
          <a:xfrm>
            <a:off x="5004000" y="3357000"/>
            <a:ext cx="3167640" cy="23695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005120" y="476640"/>
            <a:ext cx="7524720" cy="64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uk-UA" sz="3600" spc="-1" strike="noStrike">
                <a:solidFill>
                  <a:srgbClr val="ff9855"/>
                </a:solidFill>
                <a:latin typeface="Calibri"/>
                <a:ea typeface="DejaVu Sans"/>
              </a:rPr>
              <a:t>Пріорітетні напрямки роботи школи:</a:t>
            </a:r>
            <a:endParaRPr b="0" lang="uk-UA" sz="3600" spc="-1" strike="noStrike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1043640" y="1268640"/>
            <a:ext cx="7627680" cy="106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3200" spc="46" strike="noStrike">
                <a:solidFill>
                  <a:srgbClr val="e0322d"/>
                </a:solidFill>
                <a:latin typeface="Calibri"/>
                <a:ea typeface="DejaVu Sans"/>
              </a:rPr>
              <a:t>1.Організація здоров’язберігаючого освітнього середовища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827640" y="2277000"/>
            <a:ext cx="744624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uk-UA" sz="1800" spc="-1" strike="noStrike">
                <a:solidFill>
                  <a:srgbClr val="00b050"/>
                </a:solidFill>
                <a:latin typeface="Times New Roman"/>
                <a:ea typeface="DejaVu Sans"/>
              </a:rPr>
              <a:t>Освітній заклад забезпечує фізичне, психічне, емоційне благополуччя дитини.</a:t>
            </a:r>
            <a:endParaRPr b="0" lang="uk-UA" sz="1800" spc="-1" strike="noStrike">
              <a:latin typeface="Arial"/>
            </a:endParaRPr>
          </a:p>
        </p:txBody>
      </p:sp>
      <p:pic>
        <p:nvPicPr>
          <p:cNvPr id="191" name="Рисунок 5" descr=""/>
          <p:cNvPicPr/>
          <p:nvPr/>
        </p:nvPicPr>
        <p:blipFill>
          <a:blip r:embed="rId1"/>
          <a:stretch/>
        </p:blipFill>
        <p:spPr>
          <a:xfrm>
            <a:off x="611640" y="2925000"/>
            <a:ext cx="2303640" cy="1727640"/>
          </a:xfrm>
          <a:prstGeom prst="rect">
            <a:avLst/>
          </a:prstGeom>
          <a:ln>
            <a:noFill/>
          </a:ln>
        </p:spPr>
      </p:pic>
      <p:pic>
        <p:nvPicPr>
          <p:cNvPr id="192" name="Рисунок 6" descr=""/>
          <p:cNvPicPr/>
          <p:nvPr/>
        </p:nvPicPr>
        <p:blipFill>
          <a:blip r:embed="rId2"/>
          <a:stretch/>
        </p:blipFill>
        <p:spPr>
          <a:xfrm>
            <a:off x="6156000" y="4221000"/>
            <a:ext cx="2591640" cy="1943640"/>
          </a:xfrm>
          <a:prstGeom prst="rect">
            <a:avLst/>
          </a:prstGeom>
          <a:ln>
            <a:noFill/>
          </a:ln>
        </p:spPr>
      </p:pic>
      <p:pic>
        <p:nvPicPr>
          <p:cNvPr id="193" name="Рисунок 8" descr=""/>
          <p:cNvPicPr/>
          <p:nvPr/>
        </p:nvPicPr>
        <p:blipFill>
          <a:blip r:embed="rId3"/>
          <a:srcRect l="4777" t="6933" r="2932" b="5701"/>
          <a:stretch/>
        </p:blipFill>
        <p:spPr>
          <a:xfrm>
            <a:off x="3096000" y="3374280"/>
            <a:ext cx="2447640" cy="1737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467640" y="1412640"/>
            <a:ext cx="8243640" cy="383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21409a"/>
                </a:solidFill>
                <a:latin typeface="Calibri"/>
                <a:ea typeface="DejaVu Sans"/>
              </a:rPr>
              <a:t>Освіта,яка не вчить жити 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21409a"/>
                </a:solidFill>
                <a:latin typeface="Calibri"/>
                <a:ea typeface="DejaVu Sans"/>
              </a:rPr>
              <a:t>успішно в сучасному світі,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21409a"/>
                </a:solidFill>
                <a:latin typeface="Calibri"/>
                <a:ea typeface="DejaVu Sans"/>
              </a:rPr>
              <a:t> </a:t>
            </a:r>
            <a:r>
              <a:rPr b="1" lang="uk-UA" sz="4800" spc="-1" strike="noStrike">
                <a:solidFill>
                  <a:srgbClr val="21409a"/>
                </a:solidFill>
                <a:latin typeface="Calibri"/>
                <a:ea typeface="DejaVu Sans"/>
              </a:rPr>
              <a:t>не має  жодної цінності.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00a64b"/>
                </a:solidFill>
                <a:latin typeface="Calibri"/>
                <a:ea typeface="DejaVu Sans"/>
              </a:rPr>
              <a:t>Роберт Кійосакі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4800" spc="-1" strike="noStrike"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718560" y="332640"/>
            <a:ext cx="752184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uk-UA" sz="3600" spc="-1" strike="noStrike">
                <a:solidFill>
                  <a:srgbClr val="ff9855"/>
                </a:solidFill>
                <a:latin typeface="Calibri"/>
                <a:ea typeface="DejaVu Sans"/>
              </a:rPr>
              <a:t>Пріорітетні напрямки роботи школи:</a:t>
            </a:r>
            <a:endParaRPr b="0" lang="uk-UA" sz="3600" spc="-1" strike="noStrike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1429560" y="1412640"/>
            <a:ext cx="5320440" cy="106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uk-UA" sz="3200" spc="46" strike="noStrike">
                <a:solidFill>
                  <a:srgbClr val="e0322d"/>
                </a:solidFill>
                <a:latin typeface="Calibri"/>
                <a:ea typeface="DejaVu Sans"/>
              </a:rPr>
              <a:t>2. РЕАЛІЗАЦІЯ КОНЦЕПЦІЇ </a:t>
            </a:r>
            <a:endParaRPr b="0" lang="uk-UA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3200" spc="46" strike="noStrike">
                <a:solidFill>
                  <a:srgbClr val="e0322d"/>
                </a:solidFill>
                <a:latin typeface="Calibri"/>
                <a:ea typeface="DejaVu Sans"/>
              </a:rPr>
              <a:t>НОВОЇ УКРАЇНСЬКОЇ ШКОЛИ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1043640" y="2421000"/>
            <a:ext cx="6624000" cy="310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uk-UA" sz="1800" spc="-1" strike="noStrike">
                <a:solidFill>
                  <a:srgbClr val="7030a0"/>
                </a:solidFill>
                <a:latin typeface="Calibri"/>
                <a:ea typeface="DejaVu Sans"/>
              </a:rPr>
              <a:t>Забезпечення формування основних компетентностей.</a:t>
            </a:r>
            <a:endParaRPr b="0" lang="uk-UA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b="1" lang="uk-UA" sz="1800" spc="-1" strike="noStrike">
                <a:solidFill>
                  <a:srgbClr val="7030a0"/>
                </a:solidFill>
                <a:latin typeface="Calibri"/>
                <a:ea typeface="DejaVu Sans"/>
              </a:rPr>
              <a:t>Вільне володіння державною мовою.</a:t>
            </a:r>
            <a:endParaRPr b="0" lang="uk-UA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b="1" lang="uk-UA" sz="1800" spc="-1" strike="noStrike">
                <a:solidFill>
                  <a:srgbClr val="7030a0"/>
                </a:solidFill>
                <a:latin typeface="Calibri"/>
                <a:ea typeface="DejaVu Sans"/>
              </a:rPr>
              <a:t>Здатність спілкуватися рідною та іноземними мовами.</a:t>
            </a:r>
            <a:endParaRPr b="0" lang="uk-UA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b="1" lang="uk-UA" sz="1800" spc="-1" strike="noStrike">
                <a:solidFill>
                  <a:srgbClr val="7030a0"/>
                </a:solidFill>
                <a:latin typeface="Calibri"/>
                <a:ea typeface="DejaVu Sans"/>
              </a:rPr>
              <a:t>Математична компетентність.</a:t>
            </a:r>
            <a:endParaRPr b="0" lang="uk-UA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b="1" lang="uk-UA" sz="1800" spc="-1" strike="noStrike">
                <a:solidFill>
                  <a:srgbClr val="7030a0"/>
                </a:solidFill>
                <a:latin typeface="Calibri"/>
                <a:ea typeface="DejaVu Sans"/>
              </a:rPr>
              <a:t>Інноваційність.</a:t>
            </a:r>
            <a:endParaRPr b="0" lang="uk-UA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b="1" lang="uk-UA" sz="1800" spc="-1" strike="noStrike">
                <a:solidFill>
                  <a:srgbClr val="7030a0"/>
                </a:solidFill>
                <a:latin typeface="Calibri"/>
                <a:ea typeface="DejaVu Sans"/>
              </a:rPr>
              <a:t>Екологічна компетентність.</a:t>
            </a:r>
            <a:endParaRPr b="0" lang="uk-UA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b="1" lang="uk-UA" sz="1800" spc="-1" strike="noStrike">
                <a:solidFill>
                  <a:srgbClr val="7030a0"/>
                </a:solidFill>
                <a:latin typeface="Calibri"/>
                <a:ea typeface="DejaVu Sans"/>
              </a:rPr>
              <a:t>Інформаційно-комунікаційна компетентність.</a:t>
            </a:r>
            <a:endParaRPr b="0" lang="uk-UA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b="1" lang="uk-UA" sz="1800" spc="-1" strike="noStrike">
                <a:solidFill>
                  <a:srgbClr val="7030a0"/>
                </a:solidFill>
                <a:latin typeface="Calibri"/>
                <a:ea typeface="DejaVu Sans"/>
              </a:rPr>
              <a:t>Навчання впродовж життя.</a:t>
            </a:r>
            <a:endParaRPr b="0" lang="uk-UA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b="1" lang="uk-UA" sz="1800" spc="-1" strike="noStrike">
                <a:solidFill>
                  <a:srgbClr val="7030a0"/>
                </a:solidFill>
                <a:latin typeface="Calibri"/>
                <a:ea typeface="DejaVu Sans"/>
              </a:rPr>
              <a:t>Громадянські та соціальні компетентності.</a:t>
            </a:r>
            <a:endParaRPr b="0" lang="uk-UA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b="1" lang="uk-UA" sz="1800" spc="-1" strike="noStrike">
                <a:solidFill>
                  <a:srgbClr val="7030a0"/>
                </a:solidFill>
                <a:latin typeface="Calibri"/>
                <a:ea typeface="DejaVu Sans"/>
              </a:rPr>
              <a:t>Культурна компетентність.</a:t>
            </a:r>
            <a:endParaRPr b="0" lang="uk-UA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b="1" lang="uk-UA" sz="1800" spc="-1" strike="noStrike">
                <a:solidFill>
                  <a:srgbClr val="7030a0"/>
                </a:solidFill>
                <a:latin typeface="Calibri"/>
                <a:ea typeface="DejaVu Sans"/>
              </a:rPr>
              <a:t>Підприємливість та фінансова грамотність.</a:t>
            </a:r>
            <a:endParaRPr b="0" lang="uk-UA" sz="1800" spc="-1" strike="noStrike"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1427760" y="692640"/>
            <a:ext cx="6448680" cy="143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0066b3"/>
                </a:solidFill>
                <a:latin typeface="Calibri"/>
                <a:ea typeface="DejaVu Sans"/>
              </a:rPr>
              <a:t>Нова школа- </a:t>
            </a:r>
            <a:endParaRPr b="0" lang="uk-UA" sz="4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400" spc="-1" strike="noStrike">
                <a:solidFill>
                  <a:srgbClr val="0066b3"/>
                </a:solidFill>
                <a:latin typeface="Calibri"/>
                <a:ea typeface="DejaVu Sans"/>
              </a:rPr>
              <a:t>«педагогіка партнерства»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827640" y="2061000"/>
            <a:ext cx="4968000" cy="15530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uk-UA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Ми позбавляємо дітей майбутнього, якщо продовжуємо сьогодні навчати так, як навчали цього вчора.</a:t>
            </a:r>
            <a:endParaRPr b="0" lang="uk-UA" sz="2400" spc="-1" strike="noStrike">
              <a:latin typeface="Arial"/>
            </a:endParaRPr>
          </a:p>
        </p:txBody>
      </p:sp>
      <p:pic>
        <p:nvPicPr>
          <p:cNvPr id="199" name="Рисунок 3" descr=""/>
          <p:cNvPicPr/>
          <p:nvPr/>
        </p:nvPicPr>
        <p:blipFill>
          <a:blip r:embed="rId1"/>
          <a:stretch/>
        </p:blipFill>
        <p:spPr>
          <a:xfrm>
            <a:off x="6588360" y="2133000"/>
            <a:ext cx="2050920" cy="1537920"/>
          </a:xfrm>
          <a:prstGeom prst="rect">
            <a:avLst/>
          </a:prstGeom>
          <a:ln>
            <a:noFill/>
          </a:ln>
        </p:spPr>
      </p:pic>
      <p:pic>
        <p:nvPicPr>
          <p:cNvPr id="200" name="Рисунок 4" descr=""/>
          <p:cNvPicPr/>
          <p:nvPr/>
        </p:nvPicPr>
        <p:blipFill>
          <a:blip r:embed="rId2"/>
          <a:stretch/>
        </p:blipFill>
        <p:spPr>
          <a:xfrm>
            <a:off x="755640" y="4005000"/>
            <a:ext cx="1689120" cy="2303640"/>
          </a:xfrm>
          <a:prstGeom prst="rect">
            <a:avLst/>
          </a:prstGeom>
          <a:ln>
            <a:noFill/>
          </a:ln>
        </p:spPr>
      </p:pic>
      <p:pic>
        <p:nvPicPr>
          <p:cNvPr id="201" name="Рисунок 5" descr=""/>
          <p:cNvPicPr/>
          <p:nvPr/>
        </p:nvPicPr>
        <p:blipFill>
          <a:blip r:embed="rId3"/>
          <a:stretch/>
        </p:blipFill>
        <p:spPr>
          <a:xfrm>
            <a:off x="3528000" y="3836160"/>
            <a:ext cx="1727640" cy="2355840"/>
          </a:xfrm>
          <a:prstGeom prst="rect">
            <a:avLst/>
          </a:prstGeom>
          <a:ln>
            <a:noFill/>
          </a:ln>
        </p:spPr>
      </p:pic>
      <p:pic>
        <p:nvPicPr>
          <p:cNvPr id="202" name="Рисунок 7" descr=""/>
          <p:cNvPicPr/>
          <p:nvPr/>
        </p:nvPicPr>
        <p:blipFill>
          <a:blip r:embed="rId4"/>
          <a:stretch/>
        </p:blipFill>
        <p:spPr>
          <a:xfrm>
            <a:off x="6444360" y="3789000"/>
            <a:ext cx="1655640" cy="22575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1076760" y="692640"/>
            <a:ext cx="697032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uk-UA" sz="3200" spc="-1" strike="noStrike">
                <a:solidFill>
                  <a:srgbClr val="ff9855"/>
                </a:solidFill>
                <a:latin typeface="Calibri"/>
                <a:ea typeface="DejaVu Sans"/>
              </a:rPr>
              <a:t>Пріорітетні напрямки роботи закладу: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0" y="1340640"/>
            <a:ext cx="914328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3200" spc="46" strike="noStrike">
                <a:solidFill>
                  <a:srgbClr val="e0322d"/>
                </a:solidFill>
                <a:latin typeface="Calibri"/>
                <a:ea typeface="DejaVu Sans"/>
              </a:rPr>
              <a:t>3.Оптимальна організація освітнього процесу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1362600" y="1917000"/>
            <a:ext cx="5793480" cy="14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marL="216000" indent="-215640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b="1" lang="uk-UA" sz="18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Міжпредметні зв'язки;</a:t>
            </a:r>
            <a:endParaRPr b="0" lang="uk-UA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b="1" lang="uk-UA" sz="18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Розвиток національної самосвідомості ;</a:t>
            </a:r>
            <a:endParaRPr b="0" lang="uk-UA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b="1" lang="uk-UA" sz="18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Створення сприятливих умов для здобувачів освіти;</a:t>
            </a:r>
            <a:endParaRPr b="0" lang="uk-UA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b="1" lang="uk-UA" sz="18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Інтеграція змісту освіти;</a:t>
            </a:r>
            <a:endParaRPr b="0" lang="uk-UA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b="1" lang="uk-UA" sz="18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Соціальний захист учасників освітнього процесу.</a:t>
            </a:r>
            <a:endParaRPr b="0" lang="uk-UA" sz="1800" spc="-1" strike="noStrike">
              <a:latin typeface="Arial"/>
            </a:endParaRPr>
          </a:p>
        </p:txBody>
      </p:sp>
      <p:pic>
        <p:nvPicPr>
          <p:cNvPr id="206" name="Рисунок 4" descr=""/>
          <p:cNvPicPr/>
          <p:nvPr/>
        </p:nvPicPr>
        <p:blipFill>
          <a:blip r:embed="rId1"/>
          <a:stretch/>
        </p:blipFill>
        <p:spPr>
          <a:xfrm>
            <a:off x="467640" y="3501000"/>
            <a:ext cx="2303640" cy="1727640"/>
          </a:xfrm>
          <a:prstGeom prst="rect">
            <a:avLst/>
          </a:prstGeom>
          <a:ln>
            <a:noFill/>
          </a:ln>
        </p:spPr>
      </p:pic>
      <p:pic>
        <p:nvPicPr>
          <p:cNvPr id="207" name="Рисунок 5" descr=""/>
          <p:cNvPicPr/>
          <p:nvPr/>
        </p:nvPicPr>
        <p:blipFill>
          <a:blip r:embed="rId2"/>
          <a:stretch/>
        </p:blipFill>
        <p:spPr>
          <a:xfrm>
            <a:off x="6660360" y="3933000"/>
            <a:ext cx="2266920" cy="1699920"/>
          </a:xfrm>
          <a:prstGeom prst="rect">
            <a:avLst/>
          </a:prstGeom>
          <a:ln>
            <a:noFill/>
          </a:ln>
        </p:spPr>
      </p:pic>
      <p:pic>
        <p:nvPicPr>
          <p:cNvPr id="208" name="Рисунок 6" descr=""/>
          <p:cNvPicPr/>
          <p:nvPr/>
        </p:nvPicPr>
        <p:blipFill>
          <a:blip r:embed="rId3"/>
          <a:stretch/>
        </p:blipFill>
        <p:spPr>
          <a:xfrm>
            <a:off x="2843640" y="3573000"/>
            <a:ext cx="1621440" cy="2167560"/>
          </a:xfrm>
          <a:prstGeom prst="rect">
            <a:avLst/>
          </a:prstGeom>
          <a:ln>
            <a:noFill/>
          </a:ln>
        </p:spPr>
      </p:pic>
      <p:pic>
        <p:nvPicPr>
          <p:cNvPr id="209" name="Рисунок 7" descr=""/>
          <p:cNvPicPr/>
          <p:nvPr/>
        </p:nvPicPr>
        <p:blipFill>
          <a:blip r:embed="rId4"/>
          <a:stretch/>
        </p:blipFill>
        <p:spPr>
          <a:xfrm>
            <a:off x="4716000" y="3789000"/>
            <a:ext cx="1871640" cy="250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43" dur="indefinite" restart="never" nodeType="tmRoot">
          <p:childTnLst>
            <p:seq>
              <p:cTn id="4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179640" y="1484640"/>
            <a:ext cx="6192000" cy="391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SzPct val="104000"/>
              <a:buFont typeface="Wingdings" charset="2"/>
              <a:buChar char=""/>
            </a:pPr>
            <a:r>
              <a:rPr b="0" lang="uk-UA" sz="3200" spc="-1" strike="noStrike">
                <a:solidFill>
                  <a:srgbClr val="002060"/>
                </a:solidFill>
                <a:latin typeface="Times New Roman"/>
              </a:rPr>
              <a:t>Підготовка і проведення семінару-практикуму з досвіду роботи закладу (2019 р.)</a:t>
            </a:r>
            <a:endParaRPr b="0" lang="uk-UA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SzPct val="104000"/>
              <a:buFont typeface="Wingdings" charset="2"/>
              <a:buChar char=""/>
            </a:pPr>
            <a:r>
              <a:rPr b="0" lang="uk-UA" sz="3200" spc="-1" strike="noStrike">
                <a:solidFill>
                  <a:srgbClr val="002060"/>
                </a:solidFill>
                <a:latin typeface="Times New Roman"/>
              </a:rPr>
              <a:t>Участь педагогів  у Всеукраїнських фестивалях</a:t>
            </a:r>
            <a:endParaRPr b="0" lang="uk-UA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SzPct val="104000"/>
              <a:buFont typeface="Wingdings" charset="2"/>
              <a:buChar char=""/>
            </a:pPr>
            <a:r>
              <a:rPr b="0" lang="uk-UA" sz="3200" spc="-1" strike="noStrike">
                <a:solidFill>
                  <a:srgbClr val="002060"/>
                </a:solidFill>
                <a:latin typeface="Times New Roman"/>
              </a:rPr>
              <a:t>Друк робіт вчителів у фахових журналах</a:t>
            </a:r>
            <a:endParaRPr b="0" lang="uk-UA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SzPct val="104000"/>
              <a:buFont typeface="Wingdings" charset="2"/>
              <a:buChar char=""/>
            </a:pPr>
            <a:r>
              <a:rPr b="0" lang="uk-UA" sz="3200" spc="-1" strike="noStrike">
                <a:solidFill>
                  <a:srgbClr val="002060"/>
                </a:solidFill>
                <a:latin typeface="Times New Roman"/>
              </a:rPr>
              <a:t>Участь у фахових  конкурсах  «Вчитель року 2014»- Травінська Л.С. учасник районного  етапу,  </a:t>
            </a:r>
            <a:endParaRPr b="0" lang="uk-UA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r>
              <a:rPr b="0" lang="uk-UA" sz="3200" spc="-1" strike="noStrike">
                <a:solidFill>
                  <a:srgbClr val="002060"/>
                </a:solidFill>
                <a:latin typeface="Times New Roman"/>
              </a:rPr>
              <a:t>Миронюк В.Б.  переможець районного і лауреат обласного конкурсу “Вчитель року 2017”</a:t>
            </a:r>
            <a:endParaRPr b="0" lang="uk-UA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70c0"/>
              </a:buClr>
              <a:buSzPct val="104000"/>
              <a:buFont typeface="Wingdings" charset="2"/>
              <a:buChar char=""/>
            </a:pPr>
            <a:r>
              <a:rPr b="0" lang="uk-UA" sz="3200" spc="-1" strike="noStrike">
                <a:solidFill>
                  <a:srgbClr val="002060"/>
                </a:solidFill>
                <a:latin typeface="Times New Roman"/>
              </a:rPr>
              <a:t>Освітнє інтернет середовище вчителя закладу</a:t>
            </a:r>
            <a:endParaRPr b="0" lang="uk-UA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r>
              <a:rPr b="0" lang="uk-UA" sz="3200" spc="-1" strike="noStrike" u="sng">
                <a:solidFill>
                  <a:srgbClr val="002060"/>
                </a:solidFill>
                <a:uFillTx/>
                <a:latin typeface="Times New Roman"/>
              </a:rPr>
              <a:t> </a:t>
            </a:r>
            <a:r>
              <a:rPr b="0" lang="uk-UA" sz="3200" spc="-1" strike="noStrike" u="sng">
                <a:solidFill>
                  <a:srgbClr val="002060"/>
                </a:solidFill>
                <a:uFillTx/>
                <a:latin typeface="Times New Roman"/>
              </a:rPr>
              <a:t>https://blogmironiyk.blogspot.com/</a:t>
            </a:r>
            <a:endParaRPr b="0" lang="uk-UA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  <a:buClr>
                <a:srgbClr val="002060"/>
              </a:buClr>
              <a:buSzPct val="104000"/>
              <a:buFont typeface="Wingdings" charset="2"/>
              <a:buChar char=""/>
            </a:pPr>
            <a:r>
              <a:rPr b="0" lang="uk-UA" sz="3200" spc="-1" strike="noStrike">
                <a:solidFill>
                  <a:srgbClr val="002060"/>
                </a:solidFill>
                <a:latin typeface="Times New Roman"/>
              </a:rPr>
              <a:t>Участь педагогів  у вебінарах, онлайн курсах.</a:t>
            </a:r>
            <a:endParaRPr b="0" lang="uk-UA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uk-UA" sz="3200" spc="-1" strike="noStrike"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uk-UA" sz="1200" spc="-1" strike="noStrike">
                <a:solidFill>
                  <a:srgbClr val="8b8b8b"/>
                </a:solidFill>
                <a:latin typeface="Calibri"/>
              </a:rPr>
              <a:t>Миронюк В.Б.</a:t>
            </a:r>
            <a:endParaRPr b="0" lang="uk-UA" sz="1200" spc="-1" strike="noStrike">
              <a:latin typeface="Arial"/>
            </a:endParaRPr>
          </a:p>
        </p:txBody>
      </p:sp>
      <p:pic>
        <p:nvPicPr>
          <p:cNvPr id="212" name="Рисунок 8" descr=""/>
          <p:cNvPicPr/>
          <p:nvPr/>
        </p:nvPicPr>
        <p:blipFill>
          <a:blip r:embed="rId1"/>
          <a:stretch/>
        </p:blipFill>
        <p:spPr>
          <a:xfrm>
            <a:off x="3744000" y="5364000"/>
            <a:ext cx="1871640" cy="1403640"/>
          </a:xfrm>
          <a:prstGeom prst="rect">
            <a:avLst/>
          </a:prstGeom>
          <a:ln w="88920">
            <a:solidFill>
              <a:srgbClr val="ffffff"/>
            </a:solidFill>
            <a:miter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pic>
        <p:nvPicPr>
          <p:cNvPr id="213" name="Рисунок 9" descr=""/>
          <p:cNvPicPr/>
          <p:nvPr/>
        </p:nvPicPr>
        <p:blipFill>
          <a:blip r:embed="rId2"/>
          <a:stretch/>
        </p:blipFill>
        <p:spPr>
          <a:xfrm>
            <a:off x="5832000" y="3960000"/>
            <a:ext cx="3095640" cy="1737720"/>
          </a:xfrm>
          <a:prstGeom prst="rect">
            <a:avLst/>
          </a:prstGeom>
          <a:ln w="9360">
            <a:noFill/>
          </a:ln>
        </p:spPr>
      </p:pic>
      <p:pic>
        <p:nvPicPr>
          <p:cNvPr id="214" name="Рисунок 10" descr=""/>
          <p:cNvPicPr/>
          <p:nvPr/>
        </p:nvPicPr>
        <p:blipFill>
          <a:blip r:embed="rId3"/>
          <a:stretch/>
        </p:blipFill>
        <p:spPr>
          <a:xfrm>
            <a:off x="6336000" y="1224000"/>
            <a:ext cx="2591640" cy="2591640"/>
          </a:xfrm>
          <a:prstGeom prst="rect">
            <a:avLst/>
          </a:prstGeom>
          <a:ln>
            <a:noFill/>
          </a:ln>
        </p:spPr>
      </p:pic>
      <p:sp>
        <p:nvSpPr>
          <p:cNvPr id="215" name="CustomShape 3"/>
          <p:cNvSpPr/>
          <p:nvPr/>
        </p:nvSpPr>
        <p:spPr>
          <a:xfrm>
            <a:off x="798480" y="24840"/>
            <a:ext cx="7521840" cy="63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uk-UA" sz="3600" spc="-1" strike="noStrike">
                <a:solidFill>
                  <a:srgbClr val="ff9855"/>
                </a:solidFill>
                <a:latin typeface="Calibri"/>
                <a:ea typeface="DejaVu Sans"/>
              </a:rPr>
              <a:t>Пріорітетні напрямки роботи школи:</a:t>
            </a:r>
            <a:endParaRPr b="0" lang="uk-UA" sz="3600" spc="-1" strike="noStrike">
              <a:latin typeface="Arial"/>
            </a:endParaRPr>
          </a:p>
        </p:txBody>
      </p:sp>
      <p:sp>
        <p:nvSpPr>
          <p:cNvPr id="216" name="CustomShape 4"/>
          <p:cNvSpPr/>
          <p:nvPr/>
        </p:nvSpPr>
        <p:spPr>
          <a:xfrm>
            <a:off x="1044720" y="646200"/>
            <a:ext cx="637092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uk-UA" sz="3200" spc="46" strike="noStrike">
                <a:solidFill>
                  <a:srgbClr val="e0322d"/>
                </a:solidFill>
                <a:latin typeface="Calibri"/>
                <a:ea typeface="DejaVu Sans"/>
              </a:rPr>
              <a:t>5.Організація методичної роботи.</a:t>
            </a:r>
            <a:endParaRPr b="0" lang="uk-UA" sz="3200" spc="-1" strike="noStrike">
              <a:latin typeface="Arial"/>
            </a:endParaRPr>
          </a:p>
        </p:txBody>
      </p:sp>
    </p:spTree>
  </p:cSld>
  <p:transition spd="slow" advTm="27000">
    <p:wipe dir="l"/>
  </p:transition>
  <p:timing>
    <p:tnLst>
      <p:par>
        <p:cTn id="45" dur="indefinite" restart="never" nodeType="tmRoot">
          <p:childTnLst>
            <p:seq>
              <p:cTn id="46" dur="indefinite" nodeType="mainSeq">
                <p:childTnLst>
                  <p:par>
                    <p:cTn id="47" nodeType="clickEffect" fill="hold">
                      <p:stCondLst>
                        <p:cond delay="0"/>
                      </p:stCondLst>
                      <p:childTnLst>
                        <p:par>
                          <p:cTn id="48" nodeType="after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after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51" dur="25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54" dur="2500"/>
                                        <p:tgtEl>
                                          <p:spTgt spid="2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57" dur="25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60" dur="25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63" dur="2500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66" dur="2500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69" dur="2500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nodeType="with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72" dur="2500"/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899640" y="1196640"/>
            <a:ext cx="7920000" cy="106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3200" spc="46" strike="noStrike">
                <a:solidFill>
                  <a:srgbClr val="e0322d"/>
                </a:solidFill>
                <a:latin typeface="Calibri"/>
                <a:ea typeface="DejaVu Sans"/>
              </a:rPr>
              <a:t>4.Виховна робота- невід’ємна складова усього освітнього процесу.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1004760" y="476640"/>
            <a:ext cx="697032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uk-UA" sz="3200" spc="-1" strike="noStrike">
                <a:solidFill>
                  <a:srgbClr val="ff9855"/>
                </a:solidFill>
                <a:latin typeface="Calibri"/>
                <a:ea typeface="DejaVu Sans"/>
              </a:rPr>
              <a:t>Пріорітетні напрямки роботи закладу: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899640" y="2205000"/>
            <a:ext cx="7632000" cy="2010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7030a0"/>
              </a:buClr>
              <a:buFont typeface="Wingdings" charset="2"/>
              <a:buChar char=""/>
            </a:pPr>
            <a:r>
              <a:rPr b="1" lang="uk-UA" sz="1800" spc="-1" strike="noStrike">
                <a:solidFill>
                  <a:srgbClr val="7030a0"/>
                </a:solidFill>
                <a:latin typeface="Calibri"/>
                <a:ea typeface="DejaVu Sans"/>
              </a:rPr>
              <a:t>орієнтування на загальнолюдські цінності, зокрема морально-етичні: гідність, чесність, справедливість, турбота, повага до життя, повага до себе та  інших людей та соціально-політичні: патріотизм, свобода, демократія, культурне різноманіття, повага до рідної мови і культури, шанобливе ставлення до довкілля , повага до закону, солідарність, відповідальність.</a:t>
            </a: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</p:txBody>
      </p:sp>
      <p:pic>
        <p:nvPicPr>
          <p:cNvPr id="220" name="Рисунок 5" descr=""/>
          <p:cNvPicPr/>
          <p:nvPr/>
        </p:nvPicPr>
        <p:blipFill>
          <a:blip r:embed="rId1"/>
          <a:stretch/>
        </p:blipFill>
        <p:spPr>
          <a:xfrm>
            <a:off x="395640" y="4077000"/>
            <a:ext cx="2303640" cy="1727640"/>
          </a:xfrm>
          <a:prstGeom prst="rect">
            <a:avLst/>
          </a:prstGeom>
          <a:ln>
            <a:noFill/>
          </a:ln>
        </p:spPr>
      </p:pic>
      <p:pic>
        <p:nvPicPr>
          <p:cNvPr id="221" name="Рисунок 6" descr=""/>
          <p:cNvPicPr/>
          <p:nvPr/>
        </p:nvPicPr>
        <p:blipFill>
          <a:blip r:embed="rId2"/>
          <a:stretch/>
        </p:blipFill>
        <p:spPr>
          <a:xfrm>
            <a:off x="5832000" y="4052880"/>
            <a:ext cx="2519640" cy="1419120"/>
          </a:xfrm>
          <a:prstGeom prst="rect">
            <a:avLst/>
          </a:prstGeom>
          <a:ln>
            <a:noFill/>
          </a:ln>
        </p:spPr>
      </p:pic>
      <p:pic>
        <p:nvPicPr>
          <p:cNvPr id="222" name="Рисунок 8" descr=""/>
          <p:cNvPicPr/>
          <p:nvPr/>
        </p:nvPicPr>
        <p:blipFill>
          <a:blip r:embed="rId3"/>
          <a:stretch/>
        </p:blipFill>
        <p:spPr>
          <a:xfrm>
            <a:off x="3298680" y="3933000"/>
            <a:ext cx="1669320" cy="223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9" dur="indefinite" restart="never" nodeType="tmRoot">
          <p:childTnLst>
            <p:seq>
              <p:cTn id="8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1004760" y="548640"/>
            <a:ext cx="697032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uk-UA" sz="3200" spc="-1" strike="noStrike">
                <a:solidFill>
                  <a:srgbClr val="ff9855"/>
                </a:solidFill>
                <a:latin typeface="Calibri"/>
                <a:ea typeface="DejaVu Sans"/>
              </a:rPr>
              <a:t>Пріорітетні напрямки роботи закладу: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1793160" y="1196640"/>
            <a:ext cx="556020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uk-UA" sz="3200" spc="46" strike="noStrike">
                <a:solidFill>
                  <a:srgbClr val="e0322d"/>
                </a:solidFill>
                <a:latin typeface="Calibri"/>
                <a:ea typeface="DejaVu Sans"/>
              </a:rPr>
              <a:t>6.Матеріально-технічна база.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827640" y="1917000"/>
            <a:ext cx="7560000" cy="1735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b="1" lang="uk-UA" sz="1800" spc="-1" strike="noStrike">
                <a:solidFill>
                  <a:srgbClr val="7030a0"/>
                </a:solidFill>
                <a:latin typeface="Calibri"/>
                <a:ea typeface="DejaVu Sans"/>
              </a:rPr>
              <a:t>Перекриття даху приміщення закладу.</a:t>
            </a:r>
            <a:endParaRPr b="0" lang="uk-UA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b="1" lang="uk-UA" sz="1800" spc="-1" strike="noStrike">
                <a:solidFill>
                  <a:srgbClr val="7030a0"/>
                </a:solidFill>
                <a:latin typeface="Calibri"/>
                <a:ea typeface="DejaVu Sans"/>
              </a:rPr>
              <a:t>Ремонт харчоблоку.</a:t>
            </a:r>
            <a:endParaRPr b="0" lang="uk-UA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b="1" lang="uk-UA" sz="1800" spc="-1" strike="noStrike">
                <a:solidFill>
                  <a:srgbClr val="7030a0"/>
                </a:solidFill>
                <a:latin typeface="Calibri"/>
                <a:ea typeface="DejaVu Sans"/>
              </a:rPr>
              <a:t>Оновлення наочності та технічного забезпечення</a:t>
            </a:r>
            <a:r>
              <a:rPr b="0" lang="uk-UA" sz="1800" spc="-1" strike="noStrike">
                <a:solidFill>
                  <a:srgbClr val="00b050"/>
                </a:solidFill>
                <a:latin typeface="Calibri"/>
                <a:ea typeface="DejaVu Sans"/>
              </a:rPr>
              <a:t>.</a:t>
            </a:r>
            <a:endParaRPr b="0" lang="uk-UA" sz="1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7030a0"/>
              </a:buClr>
              <a:buFont typeface="Wingdings" charset="2"/>
              <a:buChar char=""/>
            </a:pPr>
            <a:r>
              <a:rPr b="1" lang="uk-UA" sz="1800" spc="-1" strike="noStrike">
                <a:solidFill>
                  <a:srgbClr val="7030a0"/>
                </a:solidFill>
                <a:latin typeface="Calibri"/>
                <a:ea typeface="DejaVu Sans"/>
              </a:rPr>
              <a:t>Заплановано утеплення приміщення освітнього закладу,  вистелення бруківки і заміна огорожі території.</a:t>
            </a: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</p:txBody>
      </p:sp>
      <p:pic>
        <p:nvPicPr>
          <p:cNvPr id="226" name="Рисунок 6" descr=""/>
          <p:cNvPicPr/>
          <p:nvPr/>
        </p:nvPicPr>
        <p:blipFill>
          <a:blip r:embed="rId1"/>
          <a:stretch/>
        </p:blipFill>
        <p:spPr>
          <a:xfrm>
            <a:off x="5004720" y="3607560"/>
            <a:ext cx="3059280" cy="1720440"/>
          </a:xfrm>
          <a:prstGeom prst="rect">
            <a:avLst/>
          </a:prstGeom>
          <a:ln>
            <a:noFill/>
          </a:ln>
        </p:spPr>
      </p:pic>
      <p:pic>
        <p:nvPicPr>
          <p:cNvPr id="227" name="Рисунок 7" descr=""/>
          <p:cNvPicPr/>
          <p:nvPr/>
        </p:nvPicPr>
        <p:blipFill>
          <a:blip r:embed="rId2"/>
          <a:stretch/>
        </p:blipFill>
        <p:spPr>
          <a:xfrm>
            <a:off x="936000" y="4077360"/>
            <a:ext cx="3376080" cy="1898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1" dur="indefinite" restart="never" nodeType="tmRoot">
          <p:childTnLst>
            <p:seq>
              <p:cTn id="8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1075680" y="548640"/>
            <a:ext cx="671580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uk-UA" sz="3200" spc="-1" strike="noStrike">
                <a:solidFill>
                  <a:srgbClr val="ff9855"/>
                </a:solidFill>
                <a:latin typeface="Calibri"/>
                <a:ea typeface="DejaVu Sans"/>
              </a:rPr>
              <a:t>Пріорітетні напрямки роботи школи: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229" name="CustomShape 2"/>
          <p:cNvSpPr/>
          <p:nvPr/>
        </p:nvSpPr>
        <p:spPr>
          <a:xfrm>
            <a:off x="649440" y="1124640"/>
            <a:ext cx="765360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uk-UA" sz="3200" spc="46" strike="noStrike">
                <a:solidFill>
                  <a:srgbClr val="e0322d"/>
                </a:solidFill>
                <a:latin typeface="Calibri"/>
                <a:ea typeface="DejaVu Sans"/>
              </a:rPr>
              <a:t>7.Дистанційне навчання, як виклик часу.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230" name="CustomShape 3"/>
          <p:cNvSpPr/>
          <p:nvPr/>
        </p:nvSpPr>
        <p:spPr>
          <a:xfrm>
            <a:off x="827640" y="1845000"/>
            <a:ext cx="7992000" cy="283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uk-UA" sz="18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Створення єдиного інформаційно-освітнього простору, який</a:t>
            </a: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18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включає сукупність технічних, програмних, телекомунікаційних і методичних засобів, що дозволяють застосовувати в освітньому процесі нові інформаційні технології і здійснювати збір, зберігання та обробку даних системи освіти.</a:t>
            </a: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1800" spc="-1" strike="noStrike">
                <a:solidFill>
                  <a:srgbClr val="7030a0"/>
                </a:solidFill>
                <a:latin typeface="Times New Roman"/>
                <a:ea typeface="DejaVu Sans"/>
              </a:rPr>
              <a:t>Єдиний інформаційно-освітній простір здійснює підтримку освітнього процесу й автоматизацію управлінської діяльності, забезпечує підвищення якості освіти і будується на основі розвитку ІК-компетенцій адміністрації, учителів і учнів.</a:t>
            </a: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</p:txBody>
      </p:sp>
      <p:pic>
        <p:nvPicPr>
          <p:cNvPr id="231" name="Рисунок 4" descr=""/>
          <p:cNvPicPr/>
          <p:nvPr/>
        </p:nvPicPr>
        <p:blipFill>
          <a:blip r:embed="rId1"/>
          <a:stretch/>
        </p:blipFill>
        <p:spPr>
          <a:xfrm>
            <a:off x="4824000" y="4176000"/>
            <a:ext cx="3503880" cy="1970640"/>
          </a:xfrm>
          <a:prstGeom prst="rect">
            <a:avLst/>
          </a:prstGeom>
          <a:ln>
            <a:noFill/>
          </a:ln>
        </p:spPr>
      </p:pic>
      <p:pic>
        <p:nvPicPr>
          <p:cNvPr id="232" name="Рисунок 5" descr=""/>
          <p:cNvPicPr/>
          <p:nvPr/>
        </p:nvPicPr>
        <p:blipFill>
          <a:blip r:embed="rId2"/>
          <a:stretch/>
        </p:blipFill>
        <p:spPr>
          <a:xfrm>
            <a:off x="864000" y="4392000"/>
            <a:ext cx="3599640" cy="2024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3" dur="indefinite" restart="never" nodeType="tmRoot">
          <p:childTnLst>
            <p:seq>
              <p:cTn id="8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1650600" y="404640"/>
            <a:ext cx="5895720" cy="822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21409a"/>
                </a:solidFill>
                <a:latin typeface="Calibri"/>
                <a:ea typeface="DejaVu Sans"/>
              </a:rPr>
              <a:t>Очікувані результати:</a:t>
            </a:r>
            <a:endParaRPr b="0" lang="uk-UA" sz="4800" spc="-1" strike="noStrike"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395640" y="1268640"/>
            <a:ext cx="8352360" cy="493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984807"/>
              </a:buClr>
              <a:buFont typeface="Wingdings" charset="2"/>
              <a:buChar char=""/>
            </a:pPr>
            <a:r>
              <a:rPr b="1" lang="uk-UA" sz="2000" spc="-1" strike="noStrike">
                <a:solidFill>
                  <a:srgbClr val="984807"/>
                </a:solidFill>
                <a:latin typeface="Times New Roman"/>
                <a:ea typeface="DejaVu Sans"/>
              </a:rPr>
              <a:t>Випускник початкової школи – освічений, всебічно розвинений, відповідальний громадянин і патріот, з морально-етичними принципами, здатний приймати  рішення, відкритий до подальшого навчання.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984807"/>
              </a:buClr>
              <a:buFont typeface="Wingdings" charset="2"/>
              <a:buChar char=""/>
            </a:pPr>
            <a:r>
              <a:rPr b="1" lang="uk-UA" sz="2000" spc="-1" strike="noStrike">
                <a:solidFill>
                  <a:srgbClr val="984807"/>
                </a:solidFill>
                <a:latin typeface="Times New Roman"/>
                <a:ea typeface="DejaVu Sans"/>
              </a:rPr>
              <a:t>Вмотивований вчитель, креативний, творчий педагог, іноватор,  здатний до саморозвитку, наставник і приклад для підростаючого покоління.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984807"/>
              </a:buClr>
              <a:buFont typeface="Wingdings" charset="2"/>
              <a:buChar char=""/>
            </a:pPr>
            <a:r>
              <a:rPr b="1" lang="uk-UA" sz="2000" spc="-1" strike="noStrike">
                <a:solidFill>
                  <a:srgbClr val="984807"/>
                </a:solidFill>
                <a:latin typeface="Times New Roman"/>
                <a:ea typeface="DejaVu Sans"/>
              </a:rPr>
              <a:t>Партнерство з батьками, школами, установами, як шлях до всебічного розвитку закладу.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984807"/>
              </a:buClr>
              <a:buFont typeface="Wingdings" charset="2"/>
              <a:buChar char=""/>
            </a:pPr>
            <a:r>
              <a:rPr b="1" lang="uk-UA" sz="2000" spc="-1" strike="noStrike">
                <a:solidFill>
                  <a:srgbClr val="984807"/>
                </a:solidFill>
                <a:latin typeface="Times New Roman"/>
                <a:ea typeface="DejaVu Sans"/>
              </a:rPr>
              <a:t>Сучасно обладнаний освітній заклад з розвиненою спортивною, культурною інфраструктурою.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984807"/>
              </a:buClr>
              <a:buFont typeface="Wingdings" charset="2"/>
              <a:buChar char=""/>
            </a:pPr>
            <a:r>
              <a:rPr b="1" lang="uk-UA" sz="2000" spc="-1" strike="noStrike">
                <a:solidFill>
                  <a:srgbClr val="984807"/>
                </a:solidFill>
                <a:latin typeface="Times New Roman"/>
                <a:ea typeface="DejaVu Sans"/>
              </a:rPr>
              <a:t>Гуманізація, демократизація, просторова організація освітнього процесу.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984807"/>
              </a:buClr>
              <a:buFont typeface="Wingdings" charset="2"/>
              <a:buChar char=""/>
            </a:pPr>
            <a:r>
              <a:rPr b="1" lang="uk-UA" sz="2000" spc="-1" strike="noStrike">
                <a:solidFill>
                  <a:srgbClr val="984807"/>
                </a:solidFill>
                <a:latin typeface="Times New Roman"/>
                <a:ea typeface="DejaVu Sans"/>
              </a:rPr>
              <a:t>Ціннісне ставлення до здоров’я, що включає свідоме й відповідальне відношення учнів, батьків та вчителів до здорового способу життя.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1800" spc="-1" strike="noStrike">
                <a:solidFill>
                  <a:srgbClr val="984807"/>
                </a:solidFill>
                <a:latin typeface="Times New Roman"/>
                <a:ea typeface="DejaVu Sans"/>
              </a:rPr>
              <a:t> </a:t>
            </a:r>
            <a:endParaRPr b="0" lang="uk-UA" sz="1800" spc="-1" strike="noStrike">
              <a:latin typeface="Arial"/>
            </a:endParaRPr>
          </a:p>
        </p:txBody>
      </p:sp>
    </p:spTree>
  </p:cSld>
  <p:timing>
    <p:tnLst>
      <p:par>
        <p:cTn id="85" dur="indefinite" restart="never" nodeType="tmRoot">
          <p:childTnLst>
            <p:seq>
              <p:cTn id="8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1043640" y="1196640"/>
            <a:ext cx="7573320" cy="222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2800" spc="-1" strike="noStrike">
                <a:solidFill>
                  <a:srgbClr val="ff9855"/>
                </a:solidFill>
                <a:latin typeface="Calibri"/>
                <a:ea typeface="DejaVu Sans"/>
              </a:rPr>
              <a:t>Школа стає справжнім осередком культури тоді, коли в ній панують чотири культи: культ Батьківщини, культ людини, культ книжки і культ рідного слова.</a:t>
            </a:r>
            <a:endParaRPr b="0" lang="uk-UA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2800" spc="-1" strike="noStrike">
                <a:solidFill>
                  <a:srgbClr val="ff9855"/>
                </a:solidFill>
                <a:latin typeface="Calibri"/>
                <a:ea typeface="DejaVu Sans"/>
              </a:rPr>
              <a:t>                                                   </a:t>
            </a:r>
            <a:r>
              <a:rPr b="1" lang="uk-UA" sz="2800" spc="-1" strike="noStrike">
                <a:solidFill>
                  <a:srgbClr val="ff9855"/>
                </a:solidFill>
                <a:latin typeface="Calibri"/>
                <a:ea typeface="DejaVu Sans"/>
              </a:rPr>
              <a:t>В.О.Сухомлинський</a:t>
            </a:r>
            <a:endParaRPr b="0" lang="uk-UA" sz="2800" spc="-1" strike="noStrike"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1289160" y="4293000"/>
            <a:ext cx="5629680" cy="91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uk-UA" sz="5400" spc="46" strike="noStrike">
                <a:solidFill>
                  <a:srgbClr val="e0322d"/>
                </a:solidFill>
                <a:latin typeface="Calibri"/>
                <a:ea typeface="DejaVu Sans"/>
              </a:rPr>
              <a:t>ДЯКУЮ ЗА УВАГУ!</a:t>
            </a:r>
            <a:endParaRPr b="0" lang="uk-UA" sz="5400" spc="-1" strike="noStrike">
              <a:latin typeface="Arial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i="1" lang="uk-UA" sz="4400" spc="-1" strike="noStrike">
                <a:solidFill>
                  <a:srgbClr val="ff0000"/>
                </a:solidFill>
                <a:latin typeface="Calibri"/>
              </a:rPr>
              <a:t>Верхняківський  НВК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395640" y="141264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70c0"/>
              </a:buClr>
              <a:buFont typeface="Arial"/>
              <a:buChar char="•"/>
            </a:pPr>
            <a:r>
              <a:rPr b="1" lang="uk-UA" sz="2400" spc="-1" strike="noStrike">
                <a:solidFill>
                  <a:srgbClr val="0070c0"/>
                </a:solidFill>
                <a:latin typeface="Times New Roman"/>
              </a:rPr>
              <a:t>Історія виникнення Верхняківської початкової школи припадає на той час, коли навчання проводилося польською мовою. У 1989 році добудовано приміщення  і відкрито НВК “Загальноосвітня школа-дитячий сад с.Верхняківці”. У 2015 році освітній заклад змінив назву на Верхняківський НВК “ЗНЗ Іст.-ДНЗ”.  Випускники НВК продовжують навчання  у освітніх закладах міста Борщева.  Школа була і залишається центром культурно-просвітницької роботи на селі.</a:t>
            </a:r>
            <a:endParaRPr b="0" lang="uk-UA" sz="2400" spc="-1" strike="noStrike"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2076840" y="404640"/>
            <a:ext cx="4586400" cy="91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uk-UA" sz="5400" spc="46" strike="noStrike">
                <a:solidFill>
                  <a:srgbClr val="e0322d"/>
                </a:solidFill>
                <a:latin typeface="Calibri"/>
                <a:ea typeface="DejaVu Sans"/>
              </a:rPr>
              <a:t>Основна мета:</a:t>
            </a:r>
            <a:endParaRPr b="0" lang="uk-UA" sz="5400" spc="-1" strike="noStrike">
              <a:latin typeface="Arial"/>
            </a:endParaRPr>
          </a:p>
        </p:txBody>
      </p:sp>
      <p:sp>
        <p:nvSpPr>
          <p:cNvPr id="120" name="CustomShape 2"/>
          <p:cNvSpPr/>
          <p:nvPr/>
        </p:nvSpPr>
        <p:spPr>
          <a:xfrm>
            <a:off x="971640" y="1268640"/>
            <a:ext cx="727200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неперервний процес підвищення ефективності освітнього процесу з одночасним урахуванням потреб суспільства й особистості.</a:t>
            </a:r>
            <a:endParaRPr b="0" lang="uk-UA" sz="2400" spc="-1" strike="noStrike">
              <a:latin typeface="Arial"/>
            </a:endParaRPr>
          </a:p>
        </p:txBody>
      </p:sp>
      <p:grpSp>
        <p:nvGrpSpPr>
          <p:cNvPr id="121" name="Group 3"/>
          <p:cNvGrpSpPr/>
          <p:nvPr/>
        </p:nvGrpSpPr>
        <p:grpSpPr>
          <a:xfrm>
            <a:off x="1187640" y="2853360"/>
            <a:ext cx="7128000" cy="3238920"/>
            <a:chOff x="1187640" y="2853360"/>
            <a:chExt cx="7128000" cy="3238920"/>
          </a:xfrm>
        </p:grpSpPr>
        <p:sp>
          <p:nvSpPr>
            <p:cNvPr id="122" name="CustomShape 4"/>
            <p:cNvSpPr/>
            <p:nvPr/>
          </p:nvSpPr>
          <p:spPr>
            <a:xfrm>
              <a:off x="4039200" y="2853360"/>
              <a:ext cx="4276440" cy="154188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2600" rIns="12600" tIns="12600" bIns="12600"/>
            <a:p>
              <a:pPr lvl="1" marL="228600" indent="-227880">
                <a:lnSpc>
                  <a:spcPct val="90000"/>
                </a:lnSpc>
                <a:spcAft>
                  <a:spcPts val="300"/>
                </a:spcAft>
                <a:buClr>
                  <a:srgbClr val="0070c0"/>
                </a:buClr>
                <a:buFont typeface="Symbol"/>
                <a:buChar char=""/>
              </a:pPr>
              <a:r>
                <a:rPr b="1" lang="uk-UA" sz="2000" spc="-1" strike="noStrike">
                  <a:solidFill>
                    <a:srgbClr val="0070c0"/>
                  </a:solidFill>
                  <a:latin typeface="Calibri"/>
                  <a:ea typeface="DejaVu Sans"/>
                </a:rPr>
                <a:t>це формування цінностей і необхідних для успішної самореалізації компетентностей.</a:t>
              </a:r>
              <a:endParaRPr b="0" lang="uk-UA" sz="2000" spc="-1" strike="noStrike">
                <a:latin typeface="Arial"/>
              </a:endParaRPr>
            </a:p>
          </p:txBody>
        </p:sp>
        <p:sp>
          <p:nvSpPr>
            <p:cNvPr id="123" name="CustomShape 5"/>
            <p:cNvSpPr/>
            <p:nvPr/>
          </p:nvSpPr>
          <p:spPr>
            <a:xfrm>
              <a:off x="1187640" y="2853360"/>
              <a:ext cx="2850840" cy="154188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10520" rIns="110520" tIns="55080" bIns="55080" anchor="ctr"/>
            <a:p>
              <a:pPr algn="ctr">
                <a:lnSpc>
                  <a:spcPct val="90000"/>
                </a:lnSpc>
                <a:spcAft>
                  <a:spcPts val="1015"/>
                </a:spcAft>
              </a:pPr>
              <a:r>
                <a:rPr b="0" lang="uk-UA" sz="2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Першочергове завдання-</a:t>
              </a:r>
              <a:endParaRPr b="0" lang="uk-UA" sz="2900" spc="-1" strike="noStrike">
                <a:latin typeface="Arial"/>
              </a:endParaRPr>
            </a:p>
          </p:txBody>
        </p:sp>
        <p:sp>
          <p:nvSpPr>
            <p:cNvPr id="124" name="CustomShape 6"/>
            <p:cNvSpPr/>
            <p:nvPr/>
          </p:nvSpPr>
          <p:spPr>
            <a:xfrm>
              <a:off x="4039200" y="4550400"/>
              <a:ext cx="4276440" cy="154188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2600" rIns="12600" tIns="12600" bIns="12600"/>
            <a:p>
              <a:pPr lvl="1" marL="228600" indent="-227880">
                <a:lnSpc>
                  <a:spcPct val="90000"/>
                </a:lnSpc>
                <a:spcAft>
                  <a:spcPts val="300"/>
                </a:spcAft>
                <a:buClr>
                  <a:srgbClr val="0070c0"/>
                </a:buClr>
                <a:buFont typeface="Symbol"/>
                <a:buChar char=""/>
              </a:pPr>
              <a:r>
                <a:rPr b="1" lang="uk-UA" sz="2000" spc="-1" strike="noStrike">
                  <a:solidFill>
                    <a:srgbClr val="0070c0"/>
                  </a:solidFill>
                  <a:latin typeface="Calibri"/>
                  <a:ea typeface="DejaVu Sans"/>
                </a:rPr>
                <a:t>виховання відповідальних громадян, які здатні до свідомого суспільного вибору </a:t>
              </a:r>
              <a:endParaRPr b="0" lang="uk-UA" sz="2000" spc="-1" strike="noStrike">
                <a:latin typeface="Arial"/>
              </a:endParaRPr>
            </a:p>
          </p:txBody>
        </p:sp>
        <p:sp>
          <p:nvSpPr>
            <p:cNvPr id="125" name="CustomShape 7"/>
            <p:cNvSpPr/>
            <p:nvPr/>
          </p:nvSpPr>
          <p:spPr>
            <a:xfrm>
              <a:off x="1187640" y="4550400"/>
              <a:ext cx="2850840" cy="154188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10520" rIns="110520" tIns="55080" bIns="55080" anchor="ctr"/>
            <a:p>
              <a:pPr algn="ctr">
                <a:lnSpc>
                  <a:spcPct val="90000"/>
                </a:lnSpc>
                <a:spcAft>
                  <a:spcPts val="1015"/>
                </a:spcAft>
              </a:pPr>
              <a:r>
                <a:rPr b="0" lang="uk-UA" sz="29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Наступний крок-</a:t>
              </a:r>
              <a:endParaRPr b="0" lang="uk-UA" sz="2900" spc="-1" strike="noStrike">
                <a:latin typeface="Arial"/>
              </a:endParaRPr>
            </a:p>
          </p:txBody>
        </p:sp>
      </p:grpSp>
      <p:grpSp>
        <p:nvGrpSpPr>
          <p:cNvPr id="126" name="Group 8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-252360" y="260640"/>
            <a:ext cx="10206720" cy="155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cf2e2b"/>
                </a:solidFill>
                <a:latin typeface="Calibri"/>
                <a:ea typeface="DejaVu Sans"/>
              </a:rPr>
              <a:t>Завдання освітнього</a:t>
            </a:r>
            <a:endParaRPr b="0" lang="uk-UA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4800" spc="-1" strike="noStrike">
                <a:solidFill>
                  <a:srgbClr val="cf2e2b"/>
                </a:solidFill>
                <a:latin typeface="Calibri"/>
                <a:ea typeface="DejaVu Sans"/>
              </a:rPr>
              <a:t>закладу</a:t>
            </a:r>
            <a:endParaRPr b="0" lang="uk-UA" sz="48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683640" y="1989000"/>
            <a:ext cx="7848000" cy="426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"/>
            </a:pPr>
            <a:r>
              <a:rPr b="1" lang="uk-UA" sz="2000" spc="-1" strike="noStrike">
                <a:solidFill>
                  <a:srgbClr val="0070c0"/>
                </a:solidFill>
                <a:latin typeface="Calibri"/>
                <a:ea typeface="DejaVu Sans"/>
              </a:rPr>
              <a:t>Право на безоплатну дошкільну і початкову освіту.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"/>
            </a:pPr>
            <a:r>
              <a:rPr b="1" lang="uk-UA" sz="2000" spc="-1" strike="noStrike">
                <a:solidFill>
                  <a:srgbClr val="0070c0"/>
                </a:solidFill>
                <a:latin typeface="Calibri"/>
                <a:ea typeface="DejaVu Sans"/>
              </a:rPr>
              <a:t>Розвиток творчого потенціалу особистості .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"/>
            </a:pPr>
            <a:r>
              <a:rPr b="1" lang="uk-UA" sz="2000" spc="-1" strike="noStrike">
                <a:solidFill>
                  <a:srgbClr val="0070c0"/>
                </a:solidFill>
                <a:latin typeface="Calibri"/>
                <a:ea typeface="DejaVu Sans"/>
              </a:rPr>
              <a:t>Забезпечення наступності між дошкільною і початковою ланкою освіти.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"/>
            </a:pPr>
            <a:r>
              <a:rPr b="1" lang="uk-UA" sz="2000" spc="-1" strike="noStrike">
                <a:solidFill>
                  <a:srgbClr val="0070c0"/>
                </a:solidFill>
                <a:latin typeface="Calibri"/>
                <a:ea typeface="DejaVu Sans"/>
              </a:rPr>
              <a:t>Можливість забезпечення освіти для дітей з особливими освітніми потребами.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"/>
            </a:pPr>
            <a:r>
              <a:rPr b="1" lang="uk-UA" sz="2000" spc="-1" strike="noStrike">
                <a:solidFill>
                  <a:srgbClr val="0070c0"/>
                </a:solidFill>
                <a:latin typeface="Calibri"/>
                <a:ea typeface="DejaVu Sans"/>
              </a:rPr>
              <a:t>Виховання свідомого громадянина України.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"/>
            </a:pPr>
            <a:r>
              <a:rPr b="1" lang="uk-UA" sz="2000" spc="-1" strike="noStrike">
                <a:solidFill>
                  <a:srgbClr val="0070c0"/>
                </a:solidFill>
                <a:latin typeface="Calibri"/>
                <a:ea typeface="DejaVu Sans"/>
              </a:rPr>
              <a:t>Створення іміджу закладу, як невід’ємна частина успіху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"/>
            </a:pPr>
            <a:r>
              <a:rPr b="1" lang="uk-UA" sz="2000" spc="-1" strike="noStrike">
                <a:solidFill>
                  <a:srgbClr val="0070c0"/>
                </a:solidFill>
                <a:latin typeface="Calibri"/>
                <a:ea typeface="DejaVu Sans"/>
              </a:rPr>
              <a:t>Формування  всебічно розвиненої та соціально зрілої особистості,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000" spc="-1" strike="noStrike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  <a:r>
              <a:rPr b="1" lang="uk-UA" sz="2000" spc="-1" strike="noStrike">
                <a:solidFill>
                  <a:srgbClr val="0070c0"/>
                </a:solidFill>
                <a:latin typeface="Calibri"/>
                <a:ea typeface="DejaVu Sans"/>
              </a:rPr>
              <a:t>яка володіє вміннями й навичками, необхідними людині ХХІ століття. 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"/>
          <p:cNvGrpSpPr/>
          <p:nvPr/>
        </p:nvGrpSpPr>
        <p:grpSpPr>
          <a:xfrm>
            <a:off x="1965600" y="480960"/>
            <a:ext cx="5535360" cy="5535360"/>
            <a:chOff x="1965600" y="480960"/>
            <a:chExt cx="5535360" cy="5535360"/>
          </a:xfrm>
        </p:grpSpPr>
        <p:sp>
          <p:nvSpPr>
            <p:cNvPr id="130" name="CustomShape 2"/>
            <p:cNvSpPr/>
            <p:nvPr/>
          </p:nvSpPr>
          <p:spPr>
            <a:xfrm>
              <a:off x="3556080" y="2549520"/>
              <a:ext cx="2354400" cy="1397880"/>
            </a:xfrm>
            <a:prstGeom prst="ellipse">
              <a:avLst/>
            </a:prstGeom>
            <a:solidFill>
              <a:schemeClr val="accent4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5560" rIns="25560" tIns="25560" bIns="25560" anchor="ctr"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1" lang="uk-UA" sz="20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Випускник </a:t>
              </a:r>
              <a:endParaRPr b="0" lang="uk-UA" sz="20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1" lang="uk-UA" sz="20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ХХІ ст.</a:t>
              </a:r>
              <a:endParaRPr b="0" lang="uk-UA" sz="2000" spc="-1" strike="noStrike">
                <a:latin typeface="Arial"/>
              </a:endParaRPr>
            </a:p>
          </p:txBody>
        </p:sp>
        <p:sp>
          <p:nvSpPr>
            <p:cNvPr id="131" name="CustomShape 3"/>
            <p:cNvSpPr/>
            <p:nvPr/>
          </p:nvSpPr>
          <p:spPr>
            <a:xfrm rot="16200000">
              <a:off x="4519080" y="1919520"/>
              <a:ext cx="428760" cy="47484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" name="CustomShape 4"/>
            <p:cNvSpPr/>
            <p:nvPr/>
          </p:nvSpPr>
          <p:spPr>
            <a:xfrm>
              <a:off x="4104360" y="480960"/>
              <a:ext cx="1257840" cy="1257840"/>
            </a:xfrm>
            <a:prstGeom prst="ellipse">
              <a:avLst/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5120" rIns="15120" tIns="15120" bIns="15120" anchor="ctr"/>
            <a:p>
              <a:pPr algn="ctr">
                <a:lnSpc>
                  <a:spcPct val="90000"/>
                </a:lnSpc>
                <a:spcAft>
                  <a:spcPts val="420"/>
                </a:spcAft>
              </a:pPr>
              <a:r>
                <a:rPr b="1" lang="uk-UA" sz="12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Особистість</a:t>
              </a:r>
              <a:endParaRPr b="0" lang="uk-UA" sz="1200" spc="-1" strike="noStrike">
                <a:latin typeface="Arial"/>
              </a:endParaRPr>
            </a:p>
          </p:txBody>
        </p:sp>
        <p:sp>
          <p:nvSpPr>
            <p:cNvPr id="133" name="CustomShape 5"/>
            <p:cNvSpPr/>
            <p:nvPr/>
          </p:nvSpPr>
          <p:spPr>
            <a:xfrm rot="18900000">
              <a:off x="5385600" y="2184120"/>
              <a:ext cx="348480" cy="47484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>
                <a:hueOff val="-1419125"/>
                <a:satOff val="5687"/>
                <a:lumOff val="1233"/>
                <a:alphaOff val="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" name="CustomShape 6"/>
            <p:cNvSpPr/>
            <p:nvPr/>
          </p:nvSpPr>
          <p:spPr>
            <a:xfrm>
              <a:off x="5616720" y="1107360"/>
              <a:ext cx="1257840" cy="1257840"/>
            </a:xfrm>
            <a:prstGeom prst="ellipse">
              <a:avLst/>
            </a:prstGeom>
            <a:solidFill>
              <a:schemeClr val="accent5">
                <a:hueOff val="-1419125"/>
                <a:satOff val="5687"/>
                <a:lumOff val="1233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0160" rIns="20160" tIns="20160" bIns="20160" anchor="ctr"/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b="1" lang="uk-UA" sz="16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Іноватор</a:t>
              </a:r>
              <a:endParaRPr b="0" lang="uk-UA" sz="1600" spc="-1" strike="noStrike">
                <a:latin typeface="Arial"/>
              </a:endParaRPr>
            </a:p>
          </p:txBody>
        </p:sp>
        <p:sp>
          <p:nvSpPr>
            <p:cNvPr id="135" name="CustomShape 7"/>
            <p:cNvSpPr/>
            <p:nvPr/>
          </p:nvSpPr>
          <p:spPr>
            <a:xfrm>
              <a:off x="5984280" y="3011400"/>
              <a:ext cx="175320" cy="47484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>
                <a:hueOff val="-2838251"/>
                <a:satOff val="11375"/>
                <a:lumOff val="2465"/>
                <a:alphaOff val="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" name="CustomShape 8"/>
            <p:cNvSpPr/>
            <p:nvPr/>
          </p:nvSpPr>
          <p:spPr>
            <a:xfrm>
              <a:off x="6243120" y="2619720"/>
              <a:ext cx="1257840" cy="1257840"/>
            </a:xfrm>
            <a:prstGeom prst="ellipse">
              <a:avLst/>
            </a:prstGeom>
            <a:solidFill>
              <a:schemeClr val="accent5">
                <a:hueOff val="-2838251"/>
                <a:satOff val="11375"/>
                <a:lumOff val="2465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7640" rIns="17640" tIns="17640" bIns="17640" anchor="ctr"/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0" lang="uk-UA" sz="14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Комуніка-</a:t>
              </a:r>
              <a:endParaRPr b="0" lang="uk-UA" sz="1400" spc="-1" strike="noStrike">
                <a:latin typeface="Arial"/>
              </a:endParaRPr>
            </a:p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0" lang="uk-UA" sz="14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тивний</a:t>
              </a:r>
              <a:endParaRPr b="0" lang="uk-UA" sz="1400" spc="-1" strike="noStrike">
                <a:latin typeface="Arial"/>
              </a:endParaRPr>
            </a:p>
          </p:txBody>
        </p:sp>
        <p:sp>
          <p:nvSpPr>
            <p:cNvPr id="137" name="CustomShape 9"/>
            <p:cNvSpPr/>
            <p:nvPr/>
          </p:nvSpPr>
          <p:spPr>
            <a:xfrm rot="2700000">
              <a:off x="5386320" y="3838320"/>
              <a:ext cx="348480" cy="47484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>
                <a:hueOff val="-4257376"/>
                <a:satOff val="17062"/>
                <a:lumOff val="3698"/>
                <a:alphaOff val="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" name="CustomShape 10"/>
            <p:cNvSpPr/>
            <p:nvPr/>
          </p:nvSpPr>
          <p:spPr>
            <a:xfrm>
              <a:off x="5616720" y="4132080"/>
              <a:ext cx="1257840" cy="1257840"/>
            </a:xfrm>
            <a:prstGeom prst="ellipse">
              <a:avLst/>
            </a:prstGeom>
            <a:solidFill>
              <a:schemeClr val="accent5">
                <a:hueOff val="-4257376"/>
                <a:satOff val="17062"/>
                <a:lumOff val="3698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6560" rIns="16560" tIns="16560" bIns="16560" anchor="ctr"/>
            <a:p>
              <a:pPr algn="ctr">
                <a:lnSpc>
                  <a:spcPct val="90000"/>
                </a:lnSpc>
                <a:spcAft>
                  <a:spcPts val="456"/>
                </a:spcAft>
              </a:pPr>
              <a:r>
                <a:rPr b="1" lang="uk-UA" sz="13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Вміє мислити критично</a:t>
              </a:r>
              <a:endParaRPr b="0" lang="uk-UA" sz="1300" spc="-1" strike="noStrike">
                <a:latin typeface="Arial"/>
              </a:endParaRPr>
            </a:p>
          </p:txBody>
        </p:sp>
        <p:sp>
          <p:nvSpPr>
            <p:cNvPr id="139" name="CustomShape 11"/>
            <p:cNvSpPr/>
            <p:nvPr/>
          </p:nvSpPr>
          <p:spPr>
            <a:xfrm rot="5400000">
              <a:off x="4519800" y="4103280"/>
              <a:ext cx="428760" cy="47484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>
                <a:hueOff val="-5676501"/>
                <a:satOff val="22749"/>
                <a:lumOff val="4930"/>
                <a:alphaOff val="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CustomShape 12"/>
            <p:cNvSpPr/>
            <p:nvPr/>
          </p:nvSpPr>
          <p:spPr>
            <a:xfrm>
              <a:off x="4104360" y="4758480"/>
              <a:ext cx="1257840" cy="1257840"/>
            </a:xfrm>
            <a:prstGeom prst="ellipse">
              <a:avLst/>
            </a:prstGeom>
            <a:solidFill>
              <a:schemeClr val="accent5">
                <a:hueOff val="-5676501"/>
                <a:satOff val="22749"/>
                <a:lumOff val="493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6560" rIns="16560" tIns="16560" bIns="16560" anchor="ctr"/>
            <a:p>
              <a:pPr algn="ctr">
                <a:lnSpc>
                  <a:spcPct val="90000"/>
                </a:lnSpc>
                <a:spcAft>
                  <a:spcPts val="456"/>
                </a:spcAft>
              </a:pPr>
              <a:r>
                <a:rPr b="1" lang="uk-UA" sz="13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Вчитьсчя протягом життя</a:t>
              </a:r>
              <a:endParaRPr b="0" lang="uk-UA" sz="1300" spc="-1" strike="noStrike">
                <a:latin typeface="Arial"/>
              </a:endParaRPr>
            </a:p>
          </p:txBody>
        </p:sp>
        <p:sp>
          <p:nvSpPr>
            <p:cNvPr id="141" name="CustomShape 13"/>
            <p:cNvSpPr/>
            <p:nvPr/>
          </p:nvSpPr>
          <p:spPr>
            <a:xfrm rot="8100000">
              <a:off x="3732480" y="3838320"/>
              <a:ext cx="348480" cy="47484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>
                <a:hueOff val="-7095626"/>
                <a:satOff val="28436"/>
                <a:lumOff val="6163"/>
                <a:alphaOff val="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CustomShape 14"/>
            <p:cNvSpPr/>
            <p:nvPr/>
          </p:nvSpPr>
          <p:spPr>
            <a:xfrm>
              <a:off x="2592000" y="4132080"/>
              <a:ext cx="1257840" cy="1257840"/>
            </a:xfrm>
            <a:prstGeom prst="ellipse">
              <a:avLst/>
            </a:prstGeom>
            <a:solidFill>
              <a:schemeClr val="accent5">
                <a:hueOff val="-7095626"/>
                <a:satOff val="28436"/>
                <a:lumOff val="6163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6560" rIns="16560" tIns="16560" bIns="16560" anchor="ctr"/>
            <a:p>
              <a:pPr algn="ctr">
                <a:lnSpc>
                  <a:spcPct val="90000"/>
                </a:lnSpc>
                <a:spcAft>
                  <a:spcPts val="456"/>
                </a:spcAft>
              </a:pPr>
              <a:r>
                <a:rPr b="1" lang="uk-UA" sz="13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Поважає людську гідність</a:t>
              </a:r>
              <a:endParaRPr b="0" lang="uk-UA" sz="1300" spc="-1" strike="noStrike">
                <a:latin typeface="Arial"/>
              </a:endParaRPr>
            </a:p>
          </p:txBody>
        </p:sp>
        <p:sp>
          <p:nvSpPr>
            <p:cNvPr id="143" name="CustomShape 15"/>
            <p:cNvSpPr/>
            <p:nvPr/>
          </p:nvSpPr>
          <p:spPr>
            <a:xfrm rot="10800000">
              <a:off x="3308040" y="3011760"/>
              <a:ext cx="175320" cy="47484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>
                <a:hueOff val="-8514751"/>
                <a:satOff val="34124"/>
                <a:lumOff val="7395"/>
                <a:alphaOff val="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CustomShape 16"/>
            <p:cNvSpPr/>
            <p:nvPr/>
          </p:nvSpPr>
          <p:spPr>
            <a:xfrm>
              <a:off x="1965600" y="2619720"/>
              <a:ext cx="1257840" cy="1257840"/>
            </a:xfrm>
            <a:prstGeom prst="ellipse">
              <a:avLst/>
            </a:prstGeom>
            <a:solidFill>
              <a:schemeClr val="accent5">
                <a:hueOff val="-8514751"/>
                <a:satOff val="34124"/>
                <a:lumOff val="7395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6560" rIns="16560" tIns="16560" bIns="16560" anchor="ctr"/>
            <a:p>
              <a:pPr algn="ctr">
                <a:lnSpc>
                  <a:spcPct val="90000"/>
                </a:lnSpc>
                <a:spcAft>
                  <a:spcPts val="456"/>
                </a:spcAft>
              </a:pPr>
              <a:r>
                <a:rPr b="1" lang="uk-UA" sz="13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Вміє працювати з ІКТ</a:t>
              </a:r>
              <a:endParaRPr b="0" lang="uk-UA" sz="1300" spc="-1" strike="noStrike">
                <a:latin typeface="Arial"/>
              </a:endParaRPr>
            </a:p>
          </p:txBody>
        </p:sp>
        <p:sp>
          <p:nvSpPr>
            <p:cNvPr id="145" name="CustomShape 17"/>
            <p:cNvSpPr/>
            <p:nvPr/>
          </p:nvSpPr>
          <p:spPr>
            <a:xfrm rot="13500000">
              <a:off x="3731760" y="2184120"/>
              <a:ext cx="348480" cy="47484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accent5">
                <a:hueOff val="-9933876"/>
                <a:satOff val="39811"/>
                <a:lumOff val="8628"/>
                <a:alphaOff val="0"/>
              </a:schemeClr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CustomShape 18"/>
            <p:cNvSpPr/>
            <p:nvPr/>
          </p:nvSpPr>
          <p:spPr>
            <a:xfrm>
              <a:off x="2592000" y="1107360"/>
              <a:ext cx="1257840" cy="1257840"/>
            </a:xfrm>
            <a:prstGeom prst="ellipse">
              <a:avLst/>
            </a:prstGeom>
            <a:solidFill>
              <a:schemeClr val="accent5">
                <a:hueOff val="-9933876"/>
                <a:satOff val="39811"/>
                <a:lumOff val="8628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25560" rIns="25560" tIns="25560" bIns="25560" anchor="ctr"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1" lang="uk-UA" sz="2000" spc="-1" strike="noStrike">
                  <a:solidFill>
                    <a:srgbClr val="ffffff"/>
                  </a:solidFill>
                  <a:latin typeface="Calibri"/>
                  <a:ea typeface="DejaVu Sans"/>
                </a:rPr>
                <a:t>Патріот</a:t>
              </a:r>
              <a:endParaRPr b="0" lang="uk-UA" sz="2000" spc="-1" strike="noStrike">
                <a:latin typeface="Arial"/>
              </a:endParaRPr>
            </a:p>
          </p:txBody>
        </p:sp>
      </p:grpSp>
      <p:grpSp>
        <p:nvGrpSpPr>
          <p:cNvPr id="147" name="Group 19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1010880" y="548640"/>
            <a:ext cx="7384680" cy="70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uk-UA" sz="4000" spc="-1" strike="noStrike">
                <a:solidFill>
                  <a:srgbClr val="ff9855"/>
                </a:solidFill>
                <a:latin typeface="Calibri"/>
                <a:ea typeface="DejaVu Sans"/>
              </a:rPr>
              <a:t>Основні принципи розвитку НВК</a:t>
            </a:r>
            <a:endParaRPr b="0" lang="uk-UA" sz="4000" spc="-1" strike="noStrike">
              <a:latin typeface="Arial"/>
            </a:endParaRPr>
          </a:p>
        </p:txBody>
      </p:sp>
      <p:grpSp>
        <p:nvGrpSpPr>
          <p:cNvPr id="149" name="Group 2"/>
          <p:cNvGrpSpPr/>
          <p:nvPr/>
        </p:nvGrpSpPr>
        <p:grpSpPr>
          <a:xfrm>
            <a:off x="1523880" y="1557720"/>
            <a:ext cx="6432480" cy="4390560"/>
            <a:chOff x="1523880" y="1557720"/>
            <a:chExt cx="6432480" cy="4390560"/>
          </a:xfrm>
        </p:grpSpPr>
        <p:sp>
          <p:nvSpPr>
            <p:cNvPr id="150" name="CustomShape 3"/>
            <p:cNvSpPr/>
            <p:nvPr/>
          </p:nvSpPr>
          <p:spPr>
            <a:xfrm>
              <a:off x="1523880" y="5515920"/>
              <a:ext cx="6431760" cy="432360"/>
            </a:xfrm>
            <a:prstGeom prst="rect">
              <a:avLst/>
            </a:prstGeom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42200" rIns="142200" tIns="142200" bIns="142200" anchor="ctr"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0" lang="uk-UA" sz="2000" spc="-1" strike="noStrike">
                  <a:solidFill>
                    <a:srgbClr val="ff0000"/>
                  </a:solidFill>
                  <a:latin typeface="Calibri"/>
                  <a:ea typeface="DejaVu Sans"/>
                </a:rPr>
                <a:t>Особистісно орієнтований підхід</a:t>
              </a:r>
              <a:endParaRPr b="0" lang="uk-UA" sz="2000" spc="-1" strike="noStrike">
                <a:latin typeface="Arial"/>
              </a:endParaRPr>
            </a:p>
          </p:txBody>
        </p:sp>
        <p:sp>
          <p:nvSpPr>
            <p:cNvPr id="151" name="CustomShape 4"/>
            <p:cNvSpPr/>
            <p:nvPr/>
          </p:nvSpPr>
          <p:spPr>
            <a:xfrm rot="10800000">
              <a:off x="1524600" y="4879080"/>
              <a:ext cx="6431760" cy="66564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5">
                <a:hueOff val="-1655646"/>
                <a:satOff val="6635"/>
                <a:lumOff val="1438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70640" rIns="170640" tIns="170640" bIns="170640" anchor="ctr" rot="10800000"/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r>
                <a:rPr b="0" lang="uk-UA" sz="2400" spc="-1" strike="noStrike">
                  <a:solidFill>
                    <a:srgbClr val="ff0000"/>
                  </a:solidFill>
                  <a:latin typeface="Calibri"/>
                  <a:ea typeface="DejaVu Sans"/>
                </a:rPr>
                <a:t>Модернізації</a:t>
              </a:r>
              <a:endParaRPr b="0" lang="uk-UA" sz="2400" spc="-1" strike="noStrike">
                <a:latin typeface="Arial"/>
              </a:endParaRPr>
            </a:p>
          </p:txBody>
        </p:sp>
        <p:sp>
          <p:nvSpPr>
            <p:cNvPr id="152" name="CustomShape 5"/>
            <p:cNvSpPr/>
            <p:nvPr/>
          </p:nvSpPr>
          <p:spPr>
            <a:xfrm rot="10800000">
              <a:off x="1524600" y="4196880"/>
              <a:ext cx="6431760" cy="66564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5">
                <a:hueOff val="-3311292"/>
                <a:satOff val="13270"/>
                <a:lumOff val="2876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70640" rIns="170640" tIns="170640" bIns="170640" anchor="ctr" rot="10800000"/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r>
                <a:rPr b="0" lang="uk-UA" sz="2400" spc="-1" strike="noStrike">
                  <a:solidFill>
                    <a:srgbClr val="ff0000"/>
                  </a:solidFill>
                  <a:latin typeface="Calibri"/>
                  <a:ea typeface="DejaVu Sans"/>
                </a:rPr>
                <a:t>Науковості</a:t>
              </a:r>
              <a:endParaRPr b="0" lang="uk-UA" sz="2400" spc="-1" strike="noStrike">
                <a:latin typeface="Arial"/>
              </a:endParaRPr>
            </a:p>
          </p:txBody>
        </p:sp>
        <p:sp>
          <p:nvSpPr>
            <p:cNvPr id="153" name="CustomShape 6"/>
            <p:cNvSpPr/>
            <p:nvPr/>
          </p:nvSpPr>
          <p:spPr>
            <a:xfrm rot="10800000">
              <a:off x="1524600" y="3501720"/>
              <a:ext cx="6431760" cy="66564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5">
                <a:hueOff val="-4966938"/>
                <a:satOff val="19906"/>
                <a:lumOff val="4314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70640" rIns="170640" tIns="170640" bIns="170640" anchor="ctr" rot="10800000"/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r>
                <a:rPr b="0" lang="uk-UA" sz="2400" spc="-1" strike="noStrike">
                  <a:solidFill>
                    <a:srgbClr val="ff0000"/>
                  </a:solidFill>
                  <a:latin typeface="Calibri"/>
                  <a:ea typeface="DejaVu Sans"/>
                </a:rPr>
                <a:t>Демократичності</a:t>
              </a:r>
              <a:endParaRPr b="0" lang="uk-UA" sz="2400" spc="-1" strike="noStrike">
                <a:latin typeface="Arial"/>
              </a:endParaRPr>
            </a:p>
          </p:txBody>
        </p:sp>
        <p:sp>
          <p:nvSpPr>
            <p:cNvPr id="154" name="CustomShape 7"/>
            <p:cNvSpPr/>
            <p:nvPr/>
          </p:nvSpPr>
          <p:spPr>
            <a:xfrm rot="10800000">
              <a:off x="1524600" y="2877120"/>
              <a:ext cx="6431760" cy="66564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5">
                <a:hueOff val="-6622584"/>
                <a:satOff val="26541"/>
                <a:lumOff val="5752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70640" rIns="170640" tIns="170640" bIns="170640" anchor="ctr" rot="10800000"/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r>
                <a:rPr b="0" lang="uk-UA" sz="2400" spc="-1" strike="noStrike">
                  <a:solidFill>
                    <a:srgbClr val="ff0000"/>
                  </a:solidFill>
                  <a:latin typeface="Calibri"/>
                  <a:ea typeface="DejaVu Sans"/>
                </a:rPr>
                <a:t>Гуманності </a:t>
              </a:r>
              <a:endParaRPr b="0" lang="uk-UA" sz="2400" spc="-1" strike="noStrike">
                <a:latin typeface="Arial"/>
              </a:endParaRPr>
            </a:p>
          </p:txBody>
        </p:sp>
        <p:sp>
          <p:nvSpPr>
            <p:cNvPr id="155" name="CustomShape 8"/>
            <p:cNvSpPr/>
            <p:nvPr/>
          </p:nvSpPr>
          <p:spPr>
            <a:xfrm rot="10800000">
              <a:off x="1524600" y="2217600"/>
              <a:ext cx="6431760" cy="66564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5">
                <a:hueOff val="-8278230"/>
                <a:satOff val="33176"/>
                <a:lumOff val="719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70640" rIns="170640" tIns="170640" bIns="170640" anchor="ctr" rot="10800000"/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r>
                <a:rPr b="0" lang="uk-UA" sz="2400" spc="-1" strike="noStrike">
                  <a:solidFill>
                    <a:srgbClr val="ff0000"/>
                  </a:solidFill>
                  <a:latin typeface="Calibri"/>
                  <a:ea typeface="DejaVu Sans"/>
                </a:rPr>
                <a:t>Особистісного підходу</a:t>
              </a:r>
              <a:endParaRPr b="0" lang="uk-UA" sz="2400" spc="-1" strike="noStrike">
                <a:latin typeface="Arial"/>
              </a:endParaRPr>
            </a:p>
          </p:txBody>
        </p:sp>
        <p:sp>
          <p:nvSpPr>
            <p:cNvPr id="156" name="CustomShape 9"/>
            <p:cNvSpPr/>
            <p:nvPr/>
          </p:nvSpPr>
          <p:spPr>
            <a:xfrm rot="10800000">
              <a:off x="1524600" y="1557720"/>
              <a:ext cx="6431760" cy="66564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5">
                <a:hueOff val="-9933876"/>
                <a:satOff val="39811"/>
                <a:lumOff val="8628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/>
            <a:fillRef idx="0"/>
            <a:effectRef idx="0"/>
            <a:fontRef idx="minor"/>
          </p:style>
          <p:txBody>
            <a:bodyPr lIns="170640" rIns="170640" tIns="170640" bIns="170640" anchor="ctr" rot="10800000"/>
            <a:p>
              <a:pPr algn="ctr">
                <a:lnSpc>
                  <a:spcPct val="90000"/>
                </a:lnSpc>
                <a:spcAft>
                  <a:spcPts val="839"/>
                </a:spcAft>
              </a:pPr>
              <a:r>
                <a:rPr b="0" lang="uk-UA" sz="2400" spc="-1" strike="noStrike">
                  <a:solidFill>
                    <a:srgbClr val="ff0000"/>
                  </a:solidFill>
                  <a:latin typeface="Calibri"/>
                  <a:ea typeface="DejaVu Sans"/>
                </a:rPr>
                <a:t>Реальності</a:t>
              </a:r>
              <a:endParaRPr b="0" lang="uk-UA" sz="2400" spc="-1" strike="noStrike">
                <a:latin typeface="Arial"/>
              </a:endParaRPr>
            </a:p>
          </p:txBody>
        </p:sp>
      </p:grpSp>
      <p:grpSp>
        <p:nvGrpSpPr>
          <p:cNvPr id="157" name="Group 10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791000" y="764640"/>
            <a:ext cx="5735520" cy="914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uk-UA" sz="5400" spc="-1" strike="noStrike" cap="all">
                <a:solidFill>
                  <a:srgbClr val="7b34d2"/>
                </a:solidFill>
                <a:latin typeface="Calibri"/>
                <a:ea typeface="DejaVu Sans"/>
              </a:rPr>
              <a:t>ЕТАПИ РЕАЛІЗАЦІЇ:</a:t>
            </a:r>
            <a:endParaRPr b="0" lang="uk-UA" sz="5400" spc="-1" strike="noStrike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 rot="20791800">
            <a:off x="966600" y="1882080"/>
            <a:ext cx="4156920" cy="10663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uk-UA" sz="3200" spc="-1" strike="noStrike" cap="all">
                <a:solidFill>
                  <a:srgbClr val="4f81bd"/>
                </a:solidFill>
                <a:latin typeface="Calibri"/>
                <a:ea typeface="DejaVu Sans"/>
              </a:rPr>
              <a:t>І ЕТАП-АНАЛІТИЧНИЙ</a:t>
            </a:r>
            <a:endParaRPr b="0" lang="uk-UA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3200" spc="-1" strike="noStrike" cap="all">
                <a:solidFill>
                  <a:srgbClr val="4f81bd"/>
                </a:solidFill>
                <a:latin typeface="Calibri"/>
                <a:ea typeface="DejaVu Sans"/>
              </a:rPr>
              <a:t>2021-2022Н.Р.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5652000" y="1700640"/>
            <a:ext cx="2879640" cy="11872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Мета</a:t>
            </a:r>
            <a:r>
              <a:rPr b="1" lang="uk-UA" sz="24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: аналіз, корекція освітніх ініціатив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161" name="CustomShape 4"/>
          <p:cNvSpPr/>
          <p:nvPr/>
        </p:nvSpPr>
        <p:spPr>
          <a:xfrm>
            <a:off x="2483640" y="3069000"/>
            <a:ext cx="5400000" cy="26204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Завдання:</a:t>
            </a:r>
            <a:endParaRPr b="0" lang="uk-UA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uk-UA" sz="20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Вивчення нормативно-правової бази.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uk-UA" sz="20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Апробація та корегування напрямків роботи закладу.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uk-UA" sz="20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Підготовка педагогічного колективу до участі в інноваційній діяльності.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uk-UA" sz="20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Розробка цільових програм.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 rot="21385200">
            <a:off x="1236240" y="845640"/>
            <a:ext cx="4874400" cy="10659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uk-UA" sz="3200" spc="-1" strike="noStrike" cap="all">
                <a:solidFill>
                  <a:srgbClr val="4f81bd"/>
                </a:solidFill>
                <a:latin typeface="Calibri"/>
                <a:ea typeface="DejaVu Sans"/>
              </a:rPr>
              <a:t>ІІ етап-концептуальний</a:t>
            </a:r>
            <a:endParaRPr b="0" lang="uk-UA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3200" spc="-1" strike="noStrike" cap="all">
                <a:solidFill>
                  <a:srgbClr val="4f81bd"/>
                </a:solidFill>
                <a:latin typeface="Calibri"/>
                <a:ea typeface="DejaVu Sans"/>
              </a:rPr>
              <a:t>2022-2023 н.р.</a:t>
            </a:r>
            <a:endParaRPr b="0" lang="uk-UA" sz="32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3089880" y="1989000"/>
            <a:ext cx="5306040" cy="821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Мета</a:t>
            </a:r>
            <a:r>
              <a:rPr b="1" lang="uk-UA" sz="24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: впровадження ідей програми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24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 </a:t>
            </a:r>
            <a:r>
              <a:rPr b="1" lang="uk-UA" sz="24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в практику педагогічного колективу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1187640" y="2853000"/>
            <a:ext cx="6120000" cy="29253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uk-UA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Завдання:</a:t>
            </a:r>
            <a:endParaRPr b="0" lang="uk-UA" sz="28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uk-UA" sz="20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Створення методичної бази для роботи за новими програмами.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uk-UA" sz="20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Відстежування результатів уроків із використанням  інноваційних технологій , їх порівняльний аналіз, корекція.</a:t>
            </a:r>
            <a:endParaRPr b="0" lang="uk-UA" sz="2000" spc="-1" strike="noStrike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70c0"/>
              </a:buClr>
              <a:buFont typeface="Wingdings" charset="2"/>
              <a:buChar char=""/>
            </a:pPr>
            <a:r>
              <a:rPr b="0" lang="uk-UA" sz="2000" spc="-1" strike="noStrike">
                <a:solidFill>
                  <a:srgbClr val="0070c0"/>
                </a:solidFill>
                <a:latin typeface="Times New Roman"/>
                <a:ea typeface="DejaVu Sans"/>
              </a:rPr>
              <a:t>Створення сприятливих умов для підвищення педагогічної майстерності  педагогів.</a:t>
            </a:r>
            <a:endParaRPr b="0" lang="uk-UA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000" spc="-1" strike="noStrike"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</TotalTime>
  <Application>LibreOffice/6.0.4.2$Windows_x86 LibreOffice_project/9b0d9b32d5dcda91d2f1a96dc04c645c450872bf</Application>
  <Words>1355</Words>
  <Paragraphs>181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2021-06-03T20:17:25Z</dcterms:created>
  <dc:creator>Пользователь Windows</dc:creator>
  <dc:description/>
  <dc:language>uk-UA</dc:language>
  <cp:lastModifiedBy/>
  <dcterms:modified xsi:type="dcterms:W3CDTF">2022-06-15T14:29:05Z</dcterms:modified>
  <cp:revision>73</cp:revision>
  <dc:subject/>
  <dc:title>Перспективний план розвитку Верхня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28</vt:i4>
  </property>
</Properties>
</file>