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14" r:id="rId2"/>
    <p:sldId id="317" r:id="rId3"/>
    <p:sldId id="336" r:id="rId4"/>
    <p:sldId id="338" r:id="rId5"/>
    <p:sldId id="327" r:id="rId6"/>
    <p:sldId id="339" r:id="rId7"/>
    <p:sldId id="326" r:id="rId8"/>
    <p:sldId id="337" r:id="rId9"/>
    <p:sldId id="325" r:id="rId10"/>
    <p:sldId id="340" r:id="rId11"/>
    <p:sldId id="324" r:id="rId12"/>
    <p:sldId id="323" r:id="rId13"/>
    <p:sldId id="321" r:id="rId14"/>
    <p:sldId id="342" r:id="rId15"/>
    <p:sldId id="322" r:id="rId16"/>
    <p:sldId id="33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C9B"/>
    <a:srgbClr val="FF3300"/>
    <a:srgbClr val="0099CC"/>
    <a:srgbClr val="008000"/>
    <a:srgbClr val="FF6600"/>
    <a:srgbClr val="9933FF"/>
    <a:srgbClr val="0033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8" autoAdjust="0"/>
    <p:restoredTop sz="89928" autoAdjust="0"/>
  </p:normalViewPr>
  <p:slideViewPr>
    <p:cSldViewPr>
      <p:cViewPr varScale="1">
        <p:scale>
          <a:sx n="52" d="100"/>
          <a:sy n="52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5BDD5F2-8AE8-42BD-8651-8DEF942AEF25}" type="datetimeFigureOut">
              <a:rPr lang="ru-RU"/>
              <a:pPr>
                <a:defRPr/>
              </a:pPr>
              <a:t>25.09.2013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67D2BA5-F840-4C49-9E81-FA2F767681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83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2D516E-B2EE-480B-A364-E8CA1C88EF75}" type="slidenum">
              <a:rPr lang="ru-RU" altLang="ru-RU" smtClean="0"/>
              <a:pPr eaLnBrk="1" hangingPunct="1"/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A3254F-ECD2-4D5B-A8DE-A4382B65B1E0}" type="slidenum">
              <a:rPr lang="ru-RU" altLang="ru-RU" smtClean="0"/>
              <a:pPr eaLnBrk="1" hangingPunct="1"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FA0B4-1DCD-4063-BCFD-CDC1C1BDA2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728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A6BE5-D411-43AF-9695-BC9F419F0B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50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E89D7-EEF5-44E6-A955-19EF640D1E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09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1DF5A-A793-43B8-B4F8-0DBB2B9F31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982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FE4F9-89EC-42DE-B747-9996536116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376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1FCCF-4EE3-47BE-A2D2-A6B17FD799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966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3638B-5427-4C33-B0E0-4F35020326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303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04D5F-F00B-4421-82B8-5B0985DA56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953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1D896-AB61-4EC3-AAAF-2B270D079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54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32E69-5A06-49DD-895F-16E5C0B794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878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dirty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516B7-106A-40F4-9FE9-CBBFB4E852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01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D45B45C-C891-4AD0-9C5B-6C3A84A1E2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3" y="1755445"/>
            <a:ext cx="6984775" cy="34778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400" b="1" dirty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Самореалізація особистості</a:t>
            </a:r>
          </a:p>
          <a:p>
            <a:pPr algn="ctr">
              <a:defRPr/>
            </a:pPr>
            <a:r>
              <a:rPr lang="uk-UA" sz="4400" b="1" dirty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основі національних</a:t>
            </a:r>
          </a:p>
          <a:p>
            <a:pPr algn="ctr">
              <a:defRPr/>
            </a:pPr>
            <a:r>
              <a:rPr lang="uk-UA" sz="4400" b="1" dirty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 загальнолюдських цінностей</a:t>
            </a:r>
            <a:endParaRPr lang="ru-RU" sz="4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4287838" y="30273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pic>
        <p:nvPicPr>
          <p:cNvPr id="3076" name="Picture 2" descr="C:\Documents and Settings\Admin\Рабочий стол\Oblogka орнамен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3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"/>
          <p:cNvSpPr/>
          <p:nvPr/>
        </p:nvSpPr>
        <p:spPr>
          <a:xfrm>
            <a:off x="766835" y="5517232"/>
            <a:ext cx="8231349" cy="1077218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Червонопартизанська  ЗОШ</a:t>
            </a:r>
          </a:p>
          <a:p>
            <a:pPr algn="ctr">
              <a:defRPr/>
            </a:pPr>
            <a:r>
              <a:rPr lang="ru-RU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І - ІІІ ступенів</a:t>
            </a:r>
          </a:p>
        </p:txBody>
      </p:sp>
      <p:pic>
        <p:nvPicPr>
          <p:cNvPr id="3078" name="Picture 2" descr="0232127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84584">
            <a:off x="6443663" y="0"/>
            <a:ext cx="14922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" descr="0232127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5723">
            <a:off x="7258050" y="476250"/>
            <a:ext cx="1503363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66835" y="144016"/>
            <a:ext cx="7993274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 досвіду роботи</a:t>
            </a:r>
          </a:p>
          <a:p>
            <a:pPr algn="ctr">
              <a:defRPr/>
            </a:pPr>
            <a:r>
              <a:rPr lang="uk-UA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учнівського самоврядування</a:t>
            </a:r>
            <a:endParaRPr lang="ru-RU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Oblogka орнамен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3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 descr="C:\Users\rEd-parTisaN\Desktop\фото для презентации\IMG_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7325"/>
            <a:ext cx="3049414" cy="262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C:\Users\rEd-parTisaN\Desktop\фото для презентации\DSCF05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04" y="3494184"/>
            <a:ext cx="3336460" cy="274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C:\Users\rEd-parTisaN\Desktop\фото для презентации\фото\масляна агітбригада екологія фото\P31500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23838"/>
            <a:ext cx="3024063" cy="261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C:\Users\rEd-parTisaN\Desktop\фото для презентации\фото\масляна агітбригада екологія фото\P315004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429000"/>
            <a:ext cx="33115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02321279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2951">
            <a:off x="4180737" y="5293519"/>
            <a:ext cx="1503363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Oblogka орнамен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3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" descr="0232127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5723">
            <a:off x="7940222" y="394544"/>
            <a:ext cx="1503363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 descr="0232127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7869">
            <a:off x="6976551" y="491243"/>
            <a:ext cx="14922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8039" y="116632"/>
            <a:ext cx="6767943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Власна модель до формування </a:t>
            </a:r>
          </a:p>
          <a:p>
            <a:pPr algn="ctr">
              <a:defRPr/>
            </a:pPr>
            <a:r>
              <a:rPr lang="ru-RU" sz="32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творчої особистості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85822" y="3508841"/>
            <a:ext cx="2739468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i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Цілеспрямо-</a:t>
            </a:r>
          </a:p>
          <a:p>
            <a:pPr algn="ctr">
              <a:defRPr/>
            </a:pPr>
            <a:r>
              <a:rPr lang="ru-RU" sz="3200" b="1" i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ваність</a:t>
            </a:r>
          </a:p>
        </p:txBody>
      </p:sp>
      <p:sp>
        <p:nvSpPr>
          <p:cNvPr id="6" name="Прямоугольник 5"/>
          <p:cNvSpPr/>
          <p:nvPr/>
        </p:nvSpPr>
        <p:spPr>
          <a:xfrm rot="20228084">
            <a:off x="5765716" y="2347752"/>
            <a:ext cx="295645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i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Моральність</a:t>
            </a:r>
          </a:p>
        </p:txBody>
      </p:sp>
      <p:sp>
        <p:nvSpPr>
          <p:cNvPr id="7" name="Прямоугольник 6"/>
          <p:cNvSpPr/>
          <p:nvPr/>
        </p:nvSpPr>
        <p:spPr>
          <a:xfrm rot="781854">
            <a:off x="345315" y="2664898"/>
            <a:ext cx="342811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i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Самостійність</a:t>
            </a:r>
          </a:p>
        </p:txBody>
      </p:sp>
      <p:sp>
        <p:nvSpPr>
          <p:cNvPr id="8" name="Прямоугольник 7"/>
          <p:cNvSpPr/>
          <p:nvPr/>
        </p:nvSpPr>
        <p:spPr>
          <a:xfrm rot="606581">
            <a:off x="5854376" y="5052297"/>
            <a:ext cx="3002360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i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Пізнавальний</a:t>
            </a:r>
          </a:p>
          <a:p>
            <a:pPr algn="ctr">
              <a:defRPr/>
            </a:pPr>
            <a:r>
              <a:rPr lang="ru-RU" sz="3200" b="1" i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інтерес</a:t>
            </a:r>
          </a:p>
        </p:txBody>
      </p:sp>
      <p:sp>
        <p:nvSpPr>
          <p:cNvPr id="10" name="Прямоугольник 9"/>
          <p:cNvSpPr/>
          <p:nvPr/>
        </p:nvSpPr>
        <p:spPr>
          <a:xfrm rot="20801317">
            <a:off x="916724" y="4850467"/>
            <a:ext cx="2853089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i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Упевненість</a:t>
            </a:r>
          </a:p>
          <a:p>
            <a:pPr algn="ctr">
              <a:defRPr/>
            </a:pPr>
            <a:r>
              <a:rPr lang="ru-RU" sz="3200" b="1" i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 собі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24288" y="3356992"/>
            <a:ext cx="2242344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i="1" dirty="0">
                <a:ln w="11430"/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Праце-</a:t>
            </a:r>
          </a:p>
          <a:p>
            <a:pPr algn="ctr">
              <a:defRPr/>
            </a:pPr>
            <a:r>
              <a:rPr lang="ru-RU" sz="3200" b="1" i="1" dirty="0">
                <a:ln w="11430"/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любність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40219" y="5949280"/>
            <a:ext cx="403405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i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Самокритичність</a:t>
            </a:r>
          </a:p>
        </p:txBody>
      </p:sp>
      <p:pic>
        <p:nvPicPr>
          <p:cNvPr id="8205" name="Рисунок 14" descr="C:\Users\USER\Desktop\анимации\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2968625"/>
            <a:ext cx="53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Рисунок 15" descr="C:\Users\USER\Desktop\анимации\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38" y="3270250"/>
            <a:ext cx="53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Рисунок 16" descr="C:\Users\USER\Desktop\анимации\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4048125"/>
            <a:ext cx="53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Рисунок 17" descr="C:\Users\USER\Desktop\анимации\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38" y="4938713"/>
            <a:ext cx="53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Рисунок 18" descr="C:\Users\USER\Desktop\анимации\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5437188"/>
            <a:ext cx="53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Рисунок 19" descr="C:\Users\USER\Desktop\анимации\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3" y="5013325"/>
            <a:ext cx="53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Рисунок 20" descr="C:\Users\USER\Desktop\анимации\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3" y="4048125"/>
            <a:ext cx="53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Рисунок 21" descr="C:\Users\USER\Desktop\анимации\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284538"/>
            <a:ext cx="53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13906" y="1398739"/>
            <a:ext cx="3979231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i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Розвиток </a:t>
            </a:r>
          </a:p>
          <a:p>
            <a:pPr algn="ctr">
              <a:defRPr/>
            </a:pPr>
            <a:r>
              <a:rPr lang="ru-RU" sz="3200" b="1" i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інтелектуальних </a:t>
            </a:r>
          </a:p>
          <a:p>
            <a:pPr algn="ctr">
              <a:defRPr/>
            </a:pPr>
            <a:r>
              <a:rPr lang="ru-RU" sz="3200" b="1" i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здібностей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Рабочий стол\Oblogka орнамен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3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90249" y="-47898"/>
            <a:ext cx="686335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Організаційні </a:t>
            </a:r>
            <a:r>
              <a:rPr lang="uk-UA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принципи</a:t>
            </a:r>
            <a:endParaRPr lang="uk-UA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396" name="Picture 1" descr="0232127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5723">
            <a:off x="7594600" y="207963"/>
            <a:ext cx="1503363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2" descr="0232127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7869">
            <a:off x="547688" y="755650"/>
            <a:ext cx="14922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Блок-схема: документ 9"/>
          <p:cNvSpPr/>
          <p:nvPr/>
        </p:nvSpPr>
        <p:spPr>
          <a:xfrm>
            <a:off x="3004914" y="1007269"/>
            <a:ext cx="4591422" cy="2110867"/>
          </a:xfrm>
          <a:prstGeom prst="flowChartDocumen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1">
                    <a:lumMod val="25000"/>
                  </a:schemeClr>
                </a:solidFill>
              </a:rPr>
              <a:t>Наступність та змінність активу</a:t>
            </a:r>
            <a:endParaRPr lang="ru-RU" sz="28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21" name="Блок-схема: документ 20"/>
          <p:cNvSpPr/>
          <p:nvPr/>
        </p:nvSpPr>
        <p:spPr>
          <a:xfrm>
            <a:off x="1293813" y="3789040"/>
            <a:ext cx="3422203" cy="2110315"/>
          </a:xfrm>
          <a:prstGeom prst="flowChartDocumen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1">
                    <a:lumMod val="25000"/>
                  </a:schemeClr>
                </a:solidFill>
              </a:rPr>
              <a:t>Принципи одного планування</a:t>
            </a:r>
            <a:endParaRPr lang="ru-RU" sz="28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22" name="Блок-схема: документ 21"/>
          <p:cNvSpPr/>
          <p:nvPr/>
        </p:nvSpPr>
        <p:spPr>
          <a:xfrm>
            <a:off x="5300625" y="3789039"/>
            <a:ext cx="3375831" cy="1872209"/>
          </a:xfrm>
          <a:prstGeom prst="flowChartDocumen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1">
                    <a:lumMod val="25000"/>
                  </a:schemeClr>
                </a:solidFill>
              </a:rPr>
              <a:t>Принципи педагогічної активізації та сприяння</a:t>
            </a:r>
            <a:endParaRPr lang="ru-RU" sz="2400" b="1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\Рабочий стол\Oblogka орнамен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3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1" descr="0232127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5723">
            <a:off x="7519988" y="5341938"/>
            <a:ext cx="1503362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 descr="0232127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7869">
            <a:off x="877672" y="47615"/>
            <a:ext cx="14922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6" descr="C:\Users\USER\Pictures\2011-03-15 Свято Шевченка\Свято Шевченка 2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84313"/>
            <a:ext cx="3086100" cy="2314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11" descr="C:\Users\USER\Desktop\Конкурс\Покрова\PA1401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14970"/>
          <a:stretch>
            <a:fillRect/>
          </a:stretch>
        </p:blipFill>
        <p:spPr bwMode="auto">
          <a:xfrm>
            <a:off x="4859338" y="1774825"/>
            <a:ext cx="3687762" cy="3019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071" y="6965"/>
            <a:ext cx="906292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4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Бачу серцем,</a:t>
            </a:r>
          </a:p>
          <a:p>
            <a:pPr algn="ctr">
              <a:defRPr/>
            </a:pPr>
            <a:r>
              <a:rPr lang="uk-UA" sz="44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споглядаю, мислю образно</a:t>
            </a:r>
            <a:endParaRPr lang="ru-RU" sz="4400" b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1775" y="3284984"/>
            <a:ext cx="440056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254C9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Свято </a:t>
            </a:r>
          </a:p>
          <a:p>
            <a:pPr algn="ctr">
              <a:defRPr/>
            </a:pPr>
            <a:r>
              <a:rPr lang="uk-UA" sz="2400" b="1" dirty="0">
                <a:ln w="1905"/>
                <a:solidFill>
                  <a:srgbClr val="254C9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« Шануймо Великого Кобзаря</a:t>
            </a:r>
            <a:r>
              <a:rPr lang="uk-UA" sz="2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»</a:t>
            </a:r>
            <a:endParaRPr lang="ru-RU" sz="24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6393" name="Рисунок 12" descr="C:\Users\USER\Desktop\Новая папка\PB0900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116388"/>
            <a:ext cx="3108325" cy="2089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2" y="4653135"/>
            <a:ext cx="4145686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solidFill>
                  <a:srgbClr val="254C9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Вистава</a:t>
            </a:r>
          </a:p>
          <a:p>
            <a:pPr algn="ctr">
              <a:defRPr/>
            </a:pPr>
            <a:r>
              <a:rPr lang="ru-RU" sz="2800" b="1" dirty="0">
                <a:ln w="1905"/>
                <a:solidFill>
                  <a:srgbClr val="254C9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« Андріївські вечорниці</a:t>
            </a:r>
            <a:r>
              <a:rPr lang="ru-RU" sz="28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3613" y="5805264"/>
            <a:ext cx="464409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254C9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Інтелектуальна гра</a:t>
            </a:r>
          </a:p>
          <a:p>
            <a:pPr algn="ctr">
              <a:defRPr/>
            </a:pPr>
            <a:r>
              <a:rPr lang="uk-UA" sz="2400" b="1" dirty="0">
                <a:ln w="1905"/>
                <a:solidFill>
                  <a:srgbClr val="254C9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 Знавці українського слова»</a:t>
            </a:r>
            <a:endParaRPr lang="ru-RU" sz="2400" b="1" dirty="0">
              <a:ln w="1905"/>
              <a:solidFill>
                <a:srgbClr val="254C9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79925" y="2967038"/>
            <a:ext cx="1841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397" name="Рисунок 14" descr="C:\Users\USER\Desktop\анимации\g6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424238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Рисунок 15" descr="C:\Users\USER\Desktop\анимации\g6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843588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Рисунок 16" descr="C:\Users\USER\Desktop\анимации\g6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851400"/>
            <a:ext cx="257175" cy="276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12623" y="6488668"/>
            <a:ext cx="184730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Oblogka орнамен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3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" descr="0232127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5723">
            <a:off x="6402388" y="4859338"/>
            <a:ext cx="22336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93912" y="2967335"/>
            <a:ext cx="356187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691680" y="0"/>
            <a:ext cx="6329725" cy="15373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291610"/>
            <a:ext cx="56085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Основні заповіді Парламенту учнівської республіки</a:t>
            </a:r>
            <a:endParaRPr lang="uk-UA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227123" y="1772816"/>
            <a:ext cx="6689764" cy="496855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5074" y="1902797"/>
            <a:ext cx="5257675" cy="49552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Роби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добро!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Поважай усіх,хто поряд;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Допомагай іншим;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Пізнавай себе і світ,роби життя цікавим і яскравим;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Внось у життя школи нове,незвичайне;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Захоплюй творчістю,навчання-діяльністю.</a:t>
            </a:r>
          </a:p>
          <a:p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" descr="0232127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5723">
            <a:off x="7096991" y="4873940"/>
            <a:ext cx="22336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 descr="0232127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5318">
            <a:off x="7096992" y="4859338"/>
            <a:ext cx="22336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 descr="0232127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08886">
            <a:off x="6402388" y="4978693"/>
            <a:ext cx="22336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\Рабочий стол\Oblogka орнамен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3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02083" y="116632"/>
            <a:ext cx="393986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Кодекс </a:t>
            </a:r>
            <a:r>
              <a:rPr lang="uk-UA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учня</a:t>
            </a:r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….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35907" y="892175"/>
            <a:ext cx="7168541" cy="55611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61143" y="1225931"/>
            <a:ext cx="5518067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cap="none" spc="0" dirty="0" smtClean="0">
                <a:ln w="11430"/>
                <a:solidFill>
                  <a:srgbClr val="254C9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Ввічливе</a:t>
            </a:r>
            <a:r>
              <a:rPr lang="ru-RU" sz="2400" b="1" cap="none" spc="0" dirty="0" smtClean="0">
                <a:ln w="11430"/>
                <a:solidFill>
                  <a:srgbClr val="254C9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2400" b="1" cap="none" spc="0" dirty="0" smtClean="0">
                <a:ln w="11430"/>
                <a:solidFill>
                  <a:srgbClr val="254C9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шанобливе</a:t>
            </a:r>
            <a:r>
              <a:rPr lang="ru-RU" sz="2400" b="1" cap="none" spc="0" dirty="0" smtClean="0">
                <a:ln w="11430"/>
                <a:solidFill>
                  <a:srgbClr val="254C9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cap="none" spc="0" dirty="0" smtClean="0">
                <a:ln w="11430"/>
                <a:solidFill>
                  <a:srgbClr val="254C9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400" b="1" cap="none" spc="0" dirty="0" smtClean="0">
                <a:ln w="11430"/>
                <a:solidFill>
                  <a:srgbClr val="254C9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старших.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ln w="11430"/>
                <a:solidFill>
                  <a:srgbClr val="254C9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Суворе дотримання режиму навчального закладу.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cap="none" spc="0" dirty="0" smtClean="0">
                <a:ln w="11430"/>
                <a:solidFill>
                  <a:srgbClr val="254C9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Бережне ставлення до майна школи.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ln w="11430"/>
                <a:solidFill>
                  <a:srgbClr val="254C9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 - етична поведінка в школі,за її межами.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cap="none" spc="0" dirty="0" smtClean="0">
                <a:ln w="11430"/>
                <a:solidFill>
                  <a:srgbClr val="254C9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Стриманість і поміркованість у всьому.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ln w="11430"/>
                <a:solidFill>
                  <a:srgbClr val="254C9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Відповідальне ставлення до взятих зобов'язань.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cap="none" spc="0" dirty="0" smtClean="0">
                <a:ln w="11430"/>
                <a:solidFill>
                  <a:srgbClr val="254C9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Відвідування школи.</a:t>
            </a:r>
            <a:endParaRPr lang="ru-RU" sz="2400" b="1" cap="none" spc="0" dirty="0">
              <a:ln w="11430"/>
              <a:solidFill>
                <a:srgbClr val="254C9B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2" descr="0232127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7869">
            <a:off x="7404591" y="5184367"/>
            <a:ext cx="14922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" descr="0232127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5723">
            <a:off x="1039271" y="256404"/>
            <a:ext cx="1503363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Admin\Рабочий стол\Oblogka орнамен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3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18074" y="6488668"/>
            <a:ext cx="248786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895600" y="2132856"/>
            <a:ext cx="6096000" cy="4191744"/>
          </a:xfrm>
          <a:prstGeom prst="verticalScroll">
            <a:avLst>
              <a:gd name="adj" fmla="val 6380"/>
            </a:avLst>
          </a:prstGeom>
          <a:gradFill rotWithShape="1">
            <a:gsLst>
              <a:gs pos="0">
                <a:schemeClr val="bg1"/>
              </a:gs>
              <a:gs pos="100000">
                <a:srgbClr val="B2FCB2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Char char="¯"/>
            </a:pPr>
            <a:r>
              <a:rPr lang="uk-UA" altLang="ru-RU" sz="2800" b="1" i="1" dirty="0" smtClean="0">
                <a:latin typeface="Times New Roman" pitchFamily="18" charset="0"/>
              </a:rPr>
              <a:t> Творити </a:t>
            </a:r>
            <a:endParaRPr lang="uk-UA" altLang="ru-RU" sz="2800" b="1" i="1" dirty="0"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uk-UA" altLang="ru-RU" sz="2800" dirty="0">
                <a:latin typeface="Times New Roman" pitchFamily="18" charset="0"/>
                <a:sym typeface="Wingdings" pitchFamily="2" charset="2"/>
              </a:rPr>
              <a:t></a:t>
            </a:r>
            <a:r>
              <a:rPr lang="uk-UA" altLang="ru-RU" sz="2800" b="1" dirty="0">
                <a:latin typeface="Times New Roman" pitchFamily="18" charset="0"/>
              </a:rPr>
              <a:t> </a:t>
            </a:r>
            <a:r>
              <a:rPr lang="uk-UA" altLang="ru-RU" sz="2800" b="1" i="1" dirty="0">
                <a:latin typeface="Times New Roman" pitchFamily="18" charset="0"/>
              </a:rPr>
              <a:t>Думати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altLang="ru-RU" sz="2800" dirty="0">
                <a:latin typeface="Times New Roman" pitchFamily="18" charset="0"/>
                <a:sym typeface="Wingdings" pitchFamily="2" charset="2"/>
              </a:rPr>
              <a:t></a:t>
            </a:r>
            <a:r>
              <a:rPr lang="uk-UA" altLang="ru-RU" sz="2800" i="1" dirty="0">
                <a:latin typeface="Times New Roman" pitchFamily="18" charset="0"/>
              </a:rPr>
              <a:t> </a:t>
            </a:r>
            <a:r>
              <a:rPr lang="uk-UA" altLang="ru-RU" sz="2800" b="1" i="1" dirty="0">
                <a:latin typeface="Times New Roman" pitchFamily="18" charset="0"/>
              </a:rPr>
              <a:t>Обговорювати</a:t>
            </a:r>
          </a:p>
          <a:p>
            <a:pPr algn="ctr" eaLnBrk="1" hangingPunct="1">
              <a:buFont typeface="Wingdings" pitchFamily="2" charset="2"/>
              <a:buChar char="¯"/>
            </a:pPr>
            <a:r>
              <a:rPr lang="uk-UA" altLang="ru-RU" sz="2800" b="1" i="1" dirty="0" smtClean="0">
                <a:latin typeface="Times New Roman" pitchFamily="18" charset="0"/>
              </a:rPr>
              <a:t> Сперечатися</a:t>
            </a:r>
            <a:endParaRPr lang="uk-UA" altLang="ru-RU" sz="2800" b="1" i="1" dirty="0"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uk-UA" altLang="ru-RU" sz="2800" dirty="0">
                <a:latin typeface="Times New Roman" pitchFamily="18" charset="0"/>
                <a:sym typeface="Wingdings" pitchFamily="2" charset="2"/>
              </a:rPr>
              <a:t></a:t>
            </a:r>
            <a:r>
              <a:rPr lang="uk-UA" altLang="ru-RU" sz="2800" b="1" dirty="0">
                <a:latin typeface="Times New Roman" pitchFamily="18" charset="0"/>
              </a:rPr>
              <a:t> </a:t>
            </a:r>
            <a:r>
              <a:rPr lang="uk-UA" altLang="ru-RU" sz="2800" b="1" i="1" dirty="0">
                <a:latin typeface="Times New Roman" pitchFamily="18" charset="0"/>
              </a:rPr>
              <a:t>Задавати питання</a:t>
            </a:r>
          </a:p>
          <a:p>
            <a:pPr algn="ctr" eaLnBrk="1" hangingPunct="1">
              <a:buFont typeface="Wingdings" pitchFamily="2" charset="2"/>
              <a:buChar char="¯"/>
            </a:pPr>
            <a:r>
              <a:rPr lang="uk-UA" altLang="ru-RU" sz="2800" b="1" i="1" dirty="0" smtClean="0">
                <a:latin typeface="Times New Roman" pitchFamily="18" charset="0"/>
              </a:rPr>
              <a:t> Розвивати </a:t>
            </a:r>
            <a:r>
              <a:rPr lang="uk-UA" altLang="ru-RU" sz="2800" b="1" i="1" dirty="0">
                <a:latin typeface="Times New Roman" pitchFamily="18" charset="0"/>
              </a:rPr>
              <a:t>свої здібності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altLang="ru-RU" sz="2800" dirty="0">
                <a:latin typeface="Times New Roman" pitchFamily="18" charset="0"/>
                <a:sym typeface="Wingdings" pitchFamily="2" charset="2"/>
              </a:rPr>
              <a:t></a:t>
            </a:r>
            <a:r>
              <a:rPr lang="uk-UA" altLang="ru-RU" sz="2800" b="1" i="1" dirty="0">
                <a:latin typeface="Times New Roman" pitchFamily="18" charset="0"/>
              </a:rPr>
              <a:t> Висловлювати свої думки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altLang="ru-RU" sz="2800" dirty="0">
                <a:latin typeface="Times New Roman" pitchFamily="18" charset="0"/>
                <a:sym typeface="Wingdings" pitchFamily="2" charset="2"/>
              </a:rPr>
              <a:t></a:t>
            </a:r>
            <a:r>
              <a:rPr lang="uk-UA" altLang="ru-RU" sz="2800" dirty="0">
                <a:latin typeface="Times New Roman" pitchFamily="18" charset="0"/>
              </a:rPr>
              <a:t> </a:t>
            </a:r>
            <a:r>
              <a:rPr lang="uk-UA" altLang="ru-RU" sz="2800" b="1" i="1" dirty="0">
                <a:latin typeface="Times New Roman" pitchFamily="18" charset="0"/>
              </a:rPr>
              <a:t>Поводити себе </a:t>
            </a:r>
            <a:r>
              <a:rPr lang="uk-UA" altLang="ru-RU" sz="2800" b="1" i="1" dirty="0" smtClean="0">
                <a:latin typeface="Times New Roman" pitchFamily="18" charset="0"/>
              </a:rPr>
              <a:t>красиво!</a:t>
            </a:r>
            <a:endParaRPr lang="ru-RU" altLang="ru-RU" sz="2800" b="1" i="1" dirty="0">
              <a:latin typeface="Times New Roman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755576" y="116632"/>
            <a:ext cx="3888432" cy="2592288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D4F4D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sz="2400" b="1" i="1" dirty="0" smtClean="0">
                <a:solidFill>
                  <a:srgbClr val="006600"/>
                </a:solidFill>
                <a:latin typeface="Times New Roman" pitchFamily="18" charset="0"/>
              </a:rPr>
              <a:t>Радимо Вам…</a:t>
            </a:r>
            <a:endParaRPr lang="ru-RU" altLang="ru-RU" sz="2400" b="1" i="1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pic>
        <p:nvPicPr>
          <p:cNvPr id="10" name="Picture 2" descr="0232127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7869">
            <a:off x="6742522" y="212749"/>
            <a:ext cx="14922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0232127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0657">
            <a:off x="7711750" y="212749"/>
            <a:ext cx="14922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Oblogka орнамен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3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" descr="0232127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5723">
            <a:off x="4576710" y="4942034"/>
            <a:ext cx="22336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475656" y="166736"/>
            <a:ext cx="7130777" cy="1866079"/>
          </a:xfrm>
          <a:prstGeom prst="round2DiagRect">
            <a:avLst/>
          </a:prstGeom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79713" y="638111"/>
            <a:ext cx="6264695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</a:t>
            </a:r>
            <a:r>
              <a:rPr lang="uk-UA" sz="32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віз нашої учнівської організації</a:t>
            </a:r>
            <a:endParaRPr lang="ru-RU" sz="32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0263" y="2967335"/>
            <a:ext cx="8523487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«</a:t>
            </a:r>
            <a:r>
              <a:rPr lang="uk-UA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Критикуєш – пропонуй ,</a:t>
            </a:r>
          </a:p>
          <a:p>
            <a:pPr algn="ctr">
              <a:defRPr/>
            </a:pPr>
            <a:r>
              <a:rPr lang="uk-UA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пропонуєш - виконуй»</a:t>
            </a:r>
            <a:endParaRPr lang="uk-UA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1" descr="0232127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78527">
            <a:off x="3255471" y="4827168"/>
            <a:ext cx="2196735" cy="178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Oblogka орнамен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3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" descr="0232127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75822">
            <a:off x="7527645" y="3145631"/>
            <a:ext cx="1503362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390406" y="243680"/>
            <a:ext cx="7130777" cy="1866079"/>
          </a:xfrm>
          <a:prstGeom prst="round2DiagRect">
            <a:avLst/>
          </a:prstGeom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638111"/>
            <a:ext cx="6525107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Мета  та завдання Президентської республіки:</a:t>
            </a:r>
            <a:endParaRPr lang="uk-UA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1265238" y="2579688"/>
            <a:ext cx="977900" cy="48418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1265238" y="3944938"/>
            <a:ext cx="977900" cy="48418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1265238" y="5164138"/>
            <a:ext cx="977900" cy="48418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1195388" y="6181725"/>
            <a:ext cx="977900" cy="482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14544" y="2352102"/>
            <a:ext cx="5391284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uk-UA" sz="28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допомогти відчути себе </a:t>
            </a:r>
          </a:p>
          <a:p>
            <a:pPr>
              <a:defRPr/>
            </a:pPr>
            <a:r>
              <a:rPr lang="uk-UA" sz="28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громадянином України;</a:t>
            </a:r>
            <a:endParaRPr lang="ru-RU" sz="2800" b="1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14544" y="3731663"/>
            <a:ext cx="5018643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uk-UA" sz="28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любити культуру  свого </a:t>
            </a:r>
          </a:p>
          <a:p>
            <a:pPr>
              <a:defRPr/>
            </a:pPr>
            <a:r>
              <a:rPr lang="uk-UA" sz="28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народу, його традиції;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436315" y="4945467"/>
            <a:ext cx="5843011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uk-UA" sz="28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виховувати духовну </a:t>
            </a:r>
          </a:p>
          <a:p>
            <a:pPr>
              <a:defRPr/>
            </a:pPr>
            <a:r>
              <a:rPr lang="uk-UA" sz="28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культуру і самоповагу до себе ;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243215" y="6191997"/>
            <a:ext cx="5244193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28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формувати моральні якості.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5" grpId="0" animBg="1"/>
      <p:bldP spid="16" grpId="0" animBg="1"/>
      <p:bldP spid="17" grpId="0" animBg="1"/>
      <p:bldP spid="12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Oblogka орнамен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3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" descr="0232127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76835">
            <a:off x="7880350" y="5197475"/>
            <a:ext cx="1503363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 descr="C:\Users\rEd-parTisaN\Desktop\фото для презентации\P50300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220663"/>
            <a:ext cx="3175000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 descr="C:\Users\rEd-parTisaN\Desktop\фото для презентации\P42501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8913"/>
            <a:ext cx="317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 descr="C:\Users\rEd-parTisaN\Desktop\фото для презентации\IMG_20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03562"/>
            <a:ext cx="2591519" cy="327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 descr="C:\Users\rEd-parTisaN\Desktop\фото для презентации\фото\Свято Шевченка 2013\P306000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133724"/>
            <a:ext cx="3240088" cy="31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Oblogka орнамен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3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" descr="0232127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5723">
            <a:off x="-116542" y="244793"/>
            <a:ext cx="1503363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0232127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7869">
            <a:off x="7570081" y="2949982"/>
            <a:ext cx="14922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Рисунок 18" descr="C:\Users\USER\Desktop\анимации\g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3" y="3873500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Рисунок 19" descr="C:\Users\USER\Desktop\анимации\g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2503488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Рисунок 20" descr="C:\Users\USER\Desktop\анимации\g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999038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Рисунок 21" descr="C:\Users\USER\Desktop\анимации\g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8" y="5884863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02252" y="5729480"/>
            <a:ext cx="7169848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Забезпечення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інноваційного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характеру</a:t>
            </a:r>
          </a:p>
          <a:p>
            <a:pPr>
              <a:defRPr/>
            </a:pPr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виховної діяльності</a:t>
            </a:r>
            <a:r>
              <a:rPr lang="uk-U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6541" y="3672855"/>
            <a:ext cx="7425559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Сприяти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всебічній реалізації</a:t>
            </a:r>
          </a:p>
          <a:p>
            <a:pPr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природного  творчого потенціалу учнів.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0517" y="4798805"/>
            <a:ext cx="7391319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Моделювання та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организація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ситуацій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</a:p>
          <a:p>
            <a:pPr>
              <a:defRPr/>
            </a:pPr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які гарантують успіх.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82504" y="2301999"/>
            <a:ext cx="7769050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Виховання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особистості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здатн</a:t>
            </a:r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</a:t>
            </a:r>
          </a:p>
          <a:p>
            <a:pPr>
              <a:defRPr/>
            </a:pPr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самоосвіти, самореалізації, самопізнання.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529155" y="194769"/>
            <a:ext cx="7130777" cy="1866079"/>
          </a:xfrm>
          <a:prstGeom prst="round2DiagRect">
            <a:avLst/>
          </a:prstGeom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998876" y="326396"/>
            <a:ext cx="6520888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Шляхи впровадження </a:t>
            </a:r>
          </a:p>
          <a:p>
            <a:pPr algn="ctr">
              <a:defRPr/>
            </a:pPr>
            <a:r>
              <a:rPr lang="uk-UA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проблеми</a:t>
            </a:r>
            <a:r>
              <a:rPr lang="uk-UA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Oblogka орнамен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3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" descr="0232127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5723">
            <a:off x="8037513" y="26988"/>
            <a:ext cx="1503362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 descr="0232127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7869">
            <a:off x="4219575" y="5249863"/>
            <a:ext cx="14922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 descr="C:\Users\rEd-parTisaN\Desktop\фото для презентации\фото\фото козаки\IMG_217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188913"/>
            <a:ext cx="3008313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 descr="C:\Users\rEd-parTisaN\Desktop\фото для презентации\фото\Агіт пожар суботник\P416002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2250"/>
            <a:ext cx="3219450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" descr="C:\Users\rEd-parTisaN\Desktop\фото для презентации\фото\Агіт пожар суботник\P412000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3360738"/>
            <a:ext cx="3106738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5" descr="C:\Users\rEd-parTisaN\Desktop\фото для презентации\фото\Покрова 2011\PA14014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8" y="3360738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Oblogka орнамен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3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ашивка 3"/>
          <p:cNvSpPr/>
          <p:nvPr/>
        </p:nvSpPr>
        <p:spPr>
          <a:xfrm rot="5400000">
            <a:off x="2907507" y="1726406"/>
            <a:ext cx="774700" cy="471487"/>
          </a:xfrm>
          <a:prstGeom prst="chevron">
            <a:avLst/>
          </a:prstGeom>
          <a:solidFill>
            <a:srgbClr val="FF993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7902" y="2357331"/>
            <a:ext cx="4203860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Забезпечує умови </a:t>
            </a:r>
          </a:p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розвитку творчої </a:t>
            </a:r>
          </a:p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особистості дитини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2348880"/>
            <a:ext cx="3944996" cy="181588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Передбачає урізноманітнення</a:t>
            </a:r>
          </a:p>
          <a:p>
            <a:pPr algn="ctr">
              <a:defRPr/>
            </a:pPr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навчальної діяльності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1094" y="4622913"/>
            <a:ext cx="4357475" cy="181588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Робить можливим</a:t>
            </a:r>
          </a:p>
          <a:p>
            <a:pPr algn="ctr">
              <a:defRPr/>
            </a:pPr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оригінальний підхід</a:t>
            </a:r>
          </a:p>
          <a:p>
            <a:pPr algn="ctr">
              <a:defRPr/>
            </a:pPr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побудови структури</a:t>
            </a:r>
          </a:p>
          <a:p>
            <a:pPr algn="ctr">
              <a:defRPr/>
            </a:pPr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сучасного уроку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53159" y="4940222"/>
            <a:ext cx="4248715" cy="181588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Забезпечує </a:t>
            </a:r>
          </a:p>
          <a:p>
            <a:pPr algn="ctr">
              <a:defRPr/>
            </a:pPr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особистісно-орієнтовану</a:t>
            </a:r>
          </a:p>
          <a:p>
            <a:pPr algn="ctr">
              <a:defRPr/>
            </a:pPr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модель навчання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55" name="Рисунок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334" y="1367999"/>
            <a:ext cx="4937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6156" name="Рисунок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76" y="3864073"/>
            <a:ext cx="4937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6157" name="Рисунок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357" y="4107137"/>
            <a:ext cx="4937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6158" name="Рисунок 14" descr="C:\Users\USER\Desktop\анимации\76 СТР. С.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50273">
            <a:off x="3067051" y="1849437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Рисунок 15" descr="C:\Users\USER\Desktop\анимации\76 СТР. С.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49619">
            <a:off x="6727614" y="4313513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Рисунок 16" descr="C:\Users\USER\Desktop\анимации\76 СТР. С.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22555">
            <a:off x="3121981" y="4140198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Рисунок 17" descr="C:\Users\USER\Desktop\анимации\76 СТР. С.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27885">
            <a:off x="7122590" y="1574375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1187770" y="22785"/>
            <a:ext cx="7130777" cy="1318046"/>
          </a:xfrm>
          <a:prstGeom prst="round2DiagRect">
            <a:avLst/>
          </a:prstGeom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Очікувані результати:</a:t>
            </a:r>
            <a:endParaRPr lang="ru-RU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0" decel="100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800" decel="100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800" decel="100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Oblogka орнамен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3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" descr="0232127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5723">
            <a:off x="7787375" y="5642948"/>
            <a:ext cx="146050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23733" y="666154"/>
            <a:ext cx="4896543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59831" y="3784723"/>
            <a:ext cx="2952327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5126" name="Рисунок 8" descr="C:\Users\rEd-parTisaN\Desktop\Шкільні заходи\8 Березня 2013\_DSC03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250825"/>
            <a:ext cx="2966914" cy="221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Рисунок 9" descr="C:\Users\rEd-parTisaN\Desktop\Шкільні заходи\8 Березня 2013\_DSC03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58750"/>
            <a:ext cx="36004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3" descr="C:\Users\rEd-parTisaN\Desktop\фото для презентации\IMG_189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1" y="3573016"/>
            <a:ext cx="3079626" cy="249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4" descr="C:\Users\rEd-parTisaN\Desktop\фото для презентации\IMG_577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3497280"/>
            <a:ext cx="3173412" cy="249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Oblogka орнамен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3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" descr="0232127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5723">
            <a:off x="7591425" y="177800"/>
            <a:ext cx="1503363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 descr="0232127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7869">
            <a:off x="6738938" y="119063"/>
            <a:ext cx="14922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Багетная рамка 2"/>
          <p:cNvSpPr/>
          <p:nvPr/>
        </p:nvSpPr>
        <p:spPr>
          <a:xfrm>
            <a:off x="338273" y="169256"/>
            <a:ext cx="8604274" cy="1042416"/>
          </a:xfrm>
          <a:prstGeom prst="bevel">
            <a:avLst/>
          </a:prstGeom>
          <a:solidFill>
            <a:schemeClr val="accent5">
              <a:lumMod val="75000"/>
            </a:schemeClr>
          </a:solidFill>
          <a:ln>
            <a:solidFill>
              <a:srgbClr val="00B050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2522" y="116632"/>
            <a:ext cx="6338979" cy="132343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err="1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Форми</a:t>
            </a:r>
            <a:r>
              <a:rPr lang="ru-RU" sz="4000" b="1" dirty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 </a:t>
            </a:r>
            <a:r>
              <a:rPr lang="ru-RU" sz="4000" b="1" dirty="0" err="1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методи</a:t>
            </a:r>
            <a:r>
              <a:rPr lang="ru-RU" sz="40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роботи</a:t>
            </a:r>
            <a:r>
              <a:rPr lang="ru-RU" sz="40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40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34457" y="1987888"/>
            <a:ext cx="6138540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Різноманітні творчі завдання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34548" y="1058041"/>
            <a:ext cx="7405938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Урахування </a:t>
            </a:r>
            <a:r>
              <a:rPr lang="uk-UA" sz="28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вікових особливостей учнів</a:t>
            </a:r>
            <a:endParaRPr lang="ru-RU" sz="2800" b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85319" y="3118268"/>
            <a:ext cx="6964279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Поступове </a:t>
            </a:r>
            <a:r>
              <a:rPr lang="uk-UA" sz="28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ускладнення форм роботи</a:t>
            </a:r>
            <a:endParaRPr lang="ru-RU" sz="2800" b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85319" y="6041558"/>
            <a:ext cx="6020495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Розвиток </a:t>
            </a:r>
            <a:r>
              <a:rPr lang="uk-UA" sz="28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критичного мислення</a:t>
            </a:r>
            <a:endParaRPr lang="ru-RU" sz="2800" b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69762" y="4191858"/>
            <a:ext cx="417941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Диференційний </a:t>
            </a:r>
            <a:r>
              <a:rPr lang="uk-UA" sz="28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підхід</a:t>
            </a:r>
            <a:endParaRPr lang="ru-RU" sz="2800" b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34548" y="5046596"/>
            <a:ext cx="7334187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Використання </a:t>
            </a:r>
            <a:r>
              <a:rPr lang="uk-UA" sz="28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комп’ютерних технологій</a:t>
            </a:r>
            <a:endParaRPr lang="ru-RU" sz="2800" b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Штриховая стрелка вправо 1"/>
          <p:cNvSpPr/>
          <p:nvPr/>
        </p:nvSpPr>
        <p:spPr>
          <a:xfrm>
            <a:off x="1058460" y="1106713"/>
            <a:ext cx="705228" cy="484632"/>
          </a:xfrm>
          <a:prstGeom prst="stripedRightArrow">
            <a:avLst/>
          </a:prstGeom>
          <a:solidFill>
            <a:srgbClr val="FF9933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6" name="Штриховая стрелка вправо 35"/>
          <p:cNvSpPr/>
          <p:nvPr/>
        </p:nvSpPr>
        <p:spPr>
          <a:xfrm>
            <a:off x="1130237" y="2073609"/>
            <a:ext cx="631373" cy="484632"/>
          </a:xfrm>
          <a:prstGeom prst="stripedRightArrow">
            <a:avLst/>
          </a:prstGeom>
          <a:solidFill>
            <a:srgbClr val="FF9933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" name="Штриховая стрелка вправо 36"/>
          <p:cNvSpPr/>
          <p:nvPr/>
        </p:nvSpPr>
        <p:spPr>
          <a:xfrm>
            <a:off x="1058953" y="6021288"/>
            <a:ext cx="665387" cy="484632"/>
          </a:xfrm>
          <a:prstGeom prst="stripedRightArrow">
            <a:avLst/>
          </a:prstGeom>
          <a:solidFill>
            <a:srgbClr val="FF9933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8" name="Штриховая стрелка вправо 37"/>
          <p:cNvSpPr/>
          <p:nvPr/>
        </p:nvSpPr>
        <p:spPr>
          <a:xfrm>
            <a:off x="1078380" y="5085184"/>
            <a:ext cx="705228" cy="484632"/>
          </a:xfrm>
          <a:prstGeom prst="stripedRightArrow">
            <a:avLst/>
          </a:prstGeom>
          <a:solidFill>
            <a:srgbClr val="FF9933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9" name="Штриховая стрелка вправо 38"/>
          <p:cNvSpPr/>
          <p:nvPr/>
        </p:nvSpPr>
        <p:spPr>
          <a:xfrm>
            <a:off x="1123031" y="4230446"/>
            <a:ext cx="638579" cy="484632"/>
          </a:xfrm>
          <a:prstGeom prst="stripedRightArrow">
            <a:avLst/>
          </a:prstGeom>
          <a:solidFill>
            <a:srgbClr val="FF9933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0" name="Штриховая стрелка вправо 39"/>
          <p:cNvSpPr/>
          <p:nvPr/>
        </p:nvSpPr>
        <p:spPr>
          <a:xfrm>
            <a:off x="1134851" y="3121804"/>
            <a:ext cx="665387" cy="484632"/>
          </a:xfrm>
          <a:prstGeom prst="stripedRightArrow">
            <a:avLst/>
          </a:prstGeom>
          <a:solidFill>
            <a:srgbClr val="FF9933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2097</TotalTime>
  <Words>339</Words>
  <Application>Microsoft Office PowerPoint</Application>
  <PresentationFormat>Экран (4:3)</PresentationFormat>
  <Paragraphs>107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1_Оформление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 мене в сім'ї великій, В сім'ї вольній, новій, Не забудьте пом'янути Незлим тихим словом.</dc:title>
  <dc:creator>User</dc:creator>
  <cp:lastModifiedBy>1</cp:lastModifiedBy>
  <cp:revision>181</cp:revision>
  <dcterms:created xsi:type="dcterms:W3CDTF">2009-03-14T13:09:47Z</dcterms:created>
  <dcterms:modified xsi:type="dcterms:W3CDTF">2013-09-25T06:03:14Z</dcterms:modified>
</cp:coreProperties>
</file>