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61" r:id="rId6"/>
    <p:sldId id="268" r:id="rId7"/>
    <p:sldId id="269" r:id="rId8"/>
    <p:sldId id="270" r:id="rId9"/>
    <p:sldId id="271" r:id="rId10"/>
    <p:sldId id="259" r:id="rId11"/>
    <p:sldId id="272" r:id="rId12"/>
    <p:sldId id="273" r:id="rId13"/>
    <p:sldId id="274" r:id="rId14"/>
    <p:sldId id="260" r:id="rId15"/>
    <p:sldId id="257" r:id="rId16"/>
    <p:sldId id="267" r:id="rId17"/>
    <p:sldId id="263" r:id="rId18"/>
    <p:sldId id="266" r:id="rId19"/>
    <p:sldId id="275" r:id="rId20"/>
    <p:sldId id="26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33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0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95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FFD4F-3424-4661-A88F-F56B0E8CAF2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23564"/>
      </p:ext>
    </p:extLst>
  </p:cSld>
  <p:clrMapOvr>
    <a:masterClrMapping/>
  </p:clrMapOvr>
  <p:transition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3E4FC-0E06-4617-B499-5EE39F09288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61752"/>
      </p:ext>
    </p:extLst>
  </p:cSld>
  <p:clrMapOvr>
    <a:masterClrMapping/>
  </p:clrMapOvr>
  <p:transition advClick="0" advTm="1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DE91D-7D6D-445F-B3FE-C896A12C8F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20275"/>
      </p:ext>
    </p:extLst>
  </p:cSld>
  <p:clrMapOvr>
    <a:masterClrMapping/>
  </p:clrMapOvr>
  <p:transition advClick="0" advTm="12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E11BD-62A8-4674-AC1E-02520172383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85606"/>
      </p:ext>
    </p:extLst>
  </p:cSld>
  <p:clrMapOvr>
    <a:masterClrMapping/>
  </p:clrMapOvr>
  <p:transition advClick="0" advTm="12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FBEA2-639E-4EB1-9A28-61CA2BBCE34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67407"/>
      </p:ext>
    </p:extLst>
  </p:cSld>
  <p:clrMapOvr>
    <a:masterClrMapping/>
  </p:clrMapOvr>
  <p:transition advClick="0" advTm="12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C2A85-4FFD-44AC-B88F-B9B228A801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21835"/>
      </p:ext>
    </p:extLst>
  </p:cSld>
  <p:clrMapOvr>
    <a:masterClrMapping/>
  </p:clrMapOvr>
  <p:transition advClick="0" advTm="12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9359A-E723-42C6-A239-6E76449602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17181"/>
      </p:ext>
    </p:extLst>
  </p:cSld>
  <p:clrMapOvr>
    <a:masterClrMapping/>
  </p:clrMapOvr>
  <p:transition advClick="0" advTm="12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C7B96-B737-49F7-8B6C-BB17C8E218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80120"/>
      </p:ext>
    </p:extLst>
  </p:cSld>
  <p:clrMapOvr>
    <a:masterClrMapping/>
  </p:clrMapOvr>
  <p:transition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0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3474C-7401-445F-AC47-B165B0B59BF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94843"/>
      </p:ext>
    </p:extLst>
  </p:cSld>
  <p:clrMapOvr>
    <a:masterClrMapping/>
  </p:clrMapOvr>
  <p:transition advClick="0" advTm="12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59BD7-8471-4DDE-BCFF-C177E4E69BE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3770"/>
      </p:ext>
    </p:extLst>
  </p:cSld>
  <p:clrMapOvr>
    <a:masterClrMapping/>
  </p:clrMapOvr>
  <p:transition advClick="0" advTm="12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F40E0-E007-41E7-AE02-B164F4E46F1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58434"/>
      </p:ext>
    </p:extLst>
  </p:cSld>
  <p:clrMapOvr>
    <a:masterClrMapping/>
  </p:clrMapOvr>
  <p:transition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48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77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1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6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06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889C6-4152-4697-9DB1-027AD646671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5F711-E7F6-4E10-B165-5015EB20D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1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1195B0-3487-4F6A-B6F1-4B7DF622D401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2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6" grpId="1"/>
      <p:bldP spid="1027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27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віти біля школи\квіти\depositphotos_10948242-Floral-backgroun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6"/>
            <a:ext cx="9744076" cy="780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503" y="2800868"/>
            <a:ext cx="90090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Парад </a:t>
            </a:r>
            <a:r>
              <a:rPr lang="uk-UA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квітів біля школи</a:t>
            </a:r>
            <a:endParaRPr lang="ru-RU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04664"/>
            <a:ext cx="87777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Відділ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освіти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олоді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та спорту Нижньосірогозької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районної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державної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адміністрації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Херсонської області</a:t>
            </a: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Червонопартизанська ЗОШ І-ІІІ ступенів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862945"/>
            <a:ext cx="70326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Всеукраїнська</a:t>
            </a:r>
            <a:r>
              <a:rPr lang="ru-RU" sz="2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трудова</a:t>
            </a:r>
            <a:r>
              <a:rPr lang="ru-RU" sz="2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акція</a:t>
            </a:r>
            <a:endParaRPr lang="ru-RU" sz="2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9634" y="5013176"/>
            <a:ext cx="5256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smtClean="0"/>
              <a:t>Керівники акції</a:t>
            </a:r>
            <a:r>
              <a:rPr lang="uk-UA" sz="2400" b="1" dirty="0" smtClean="0"/>
              <a:t>:</a:t>
            </a:r>
          </a:p>
          <a:p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Грисенко Н.С., учитель біології</a:t>
            </a:r>
          </a:p>
          <a:p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Червонопартизанської ЗОШ- ІІІ </a:t>
            </a:r>
            <a:r>
              <a:rPr lang="uk-UA" sz="2400" b="1" dirty="0" err="1" smtClean="0">
                <a:solidFill>
                  <a:schemeClr val="accent1">
                    <a:lumMod val="50000"/>
                  </a:schemeClr>
                </a:solidFill>
              </a:rPr>
              <a:t>ст</a:t>
            </a:r>
            <a:endParaRPr lang="uk-UA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Компанієць О.Є., бібліотекар школи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72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66" y="417078"/>
            <a:ext cx="4295751" cy="3230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1" y="3430080"/>
            <a:ext cx="4387339" cy="3311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315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47447"/>
            <a:ext cx="3024336" cy="3694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2877">
            <a:off x="3275856" y="2438666"/>
            <a:ext cx="3078586" cy="264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84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09" y="383456"/>
            <a:ext cx="4322763" cy="2640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91" y="3284984"/>
            <a:ext cx="5922681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683568" y="2572657"/>
            <a:ext cx="6840810" cy="15116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Зерно, </a:t>
            </a:r>
            <a:r>
              <a:rPr lang="ru-RU" sz="3600" b="1" kern="10" dirty="0" err="1"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посаджене</a:t>
            </a:r>
            <a:r>
              <a:rPr lang="ru-RU" sz="3600" b="1" kern="10" dirty="0"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у  землю,</a:t>
            </a:r>
          </a:p>
          <a:p>
            <a:r>
              <a:rPr lang="ru-RU" sz="3600" b="1" kern="10" dirty="0"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Красою  </a:t>
            </a:r>
            <a:r>
              <a:rPr lang="ru-RU" sz="3600" b="1" kern="10" dirty="0" err="1"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проростає</a:t>
            </a:r>
            <a:r>
              <a:rPr lang="ru-RU" sz="3600" b="1" kern="10" dirty="0"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1716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4991113" cy="3969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4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69435" y="889843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400" b="1" dirty="0" smtClean="0">
                <a:solidFill>
                  <a:srgbClr val="1F497D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endParaRPr lang="uk-UA" sz="2800" b="1" dirty="0">
              <a:solidFill>
                <a:srgbClr val="7030A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10" descr="Фото0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1"/>
          <a:stretch/>
        </p:blipFill>
        <p:spPr bwMode="auto">
          <a:xfrm>
            <a:off x="0" y="0"/>
            <a:ext cx="9144000" cy="683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266665" y="692696"/>
            <a:ext cx="8713093" cy="335773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3600" b="1" kern="10" dirty="0" smtClean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36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8800" b="1" kern="10" dirty="0" smtClean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Доглянуте  шкільне  подвір'я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88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</a:t>
            </a:r>
            <a:r>
              <a:rPr lang="uk-UA" sz="8800" b="1" kern="10" dirty="0" smtClean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крізь  квітами  буяє...</a:t>
            </a:r>
          </a:p>
        </p:txBody>
      </p:sp>
    </p:spTree>
    <p:extLst>
      <p:ext uri="{BB962C8B-B14F-4D97-AF65-F5344CB8AC3E}">
        <p14:creationId xmlns:p14="http://schemas.microsoft.com/office/powerpoint/2010/main" val="3385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віти біля школи\квіти\florecita_rosa_1800x1600_by_isavampie-d5xu5g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MG_2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5610"/>
            <a:ext cx="379076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5" descr="PICT003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 bwMode="auto">
          <a:xfrm>
            <a:off x="4181605" y="405610"/>
            <a:ext cx="4635633" cy="3239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61" y="4077072"/>
            <a:ext cx="202406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9" descr="P90216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82" y="3212977"/>
            <a:ext cx="4408811" cy="3309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991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Кристина\Desktop\100GEDSC\GEDC1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585174" cy="343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6409"/>
            <a:ext cx="4621213" cy="3756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15" y="4221088"/>
            <a:ext cx="202406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47523"/>
            <a:ext cx="4922961" cy="401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віти біля школи\квіти\florecita_rosa_1800x1600_by_isavampie-d5xu5g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7" y="6896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69435" y="889843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400" b="1" dirty="0" smtClean="0">
                <a:solidFill>
                  <a:srgbClr val="1F497D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endParaRPr lang="uk-UA" sz="2800" b="1" dirty="0">
              <a:solidFill>
                <a:srgbClr val="7030A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Содержимое 4" descr="Photo-0030аимрьшф+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46208"/>
            <a:ext cx="4033632" cy="3024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9" descr="к15"/>
          <p:cNvPicPr>
            <a:picLocks noChangeAspect="1" noChangeArrowheads="1"/>
          </p:cNvPicPr>
          <p:nvPr/>
        </p:nvPicPr>
        <p:blipFill rotWithShape="1">
          <a:blip r:embed="rId4" cstate="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2" r="25188"/>
          <a:stretch/>
        </p:blipFill>
        <p:spPr bwMode="auto">
          <a:xfrm>
            <a:off x="4211960" y="764704"/>
            <a:ext cx="4631525" cy="3221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" name="Picture 21" descr="P90216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91" y="3212976"/>
            <a:ext cx="4032778" cy="3143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887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35689" r="17064" b="10503"/>
          <a:stretch/>
        </p:blipFill>
        <p:spPr bwMode="auto">
          <a:xfrm rot="20912795">
            <a:off x="431940" y="583355"/>
            <a:ext cx="4975800" cy="2742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Краснопартизан\Desktop\ima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7998" b="3609"/>
          <a:stretch/>
        </p:blipFill>
        <p:spPr bwMode="auto">
          <a:xfrm rot="5400000">
            <a:off x="5032749" y="808011"/>
            <a:ext cx="3850012" cy="318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Краснопартизан\Desktop\image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87" y="3429000"/>
            <a:ext cx="4054771" cy="304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754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" y="-118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90" y="548680"/>
            <a:ext cx="3459436" cy="259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6088" y="716429"/>
            <a:ext cx="3459781" cy="2595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3" y="823921"/>
            <a:ext cx="2592288" cy="3454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80" y="3660654"/>
            <a:ext cx="3929293" cy="2947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7168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468313" y="1125538"/>
            <a:ext cx="8351837" cy="4464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Як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багато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різнобарвних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квітів</a:t>
            </a:r>
            <a:endParaRPr lang="ru-RU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6000">
                    <a:srgbClr val="E81766"/>
                  </a:gs>
                  <a:gs pos="13500">
                    <a:srgbClr val="EE3F17"/>
                  </a:gs>
                  <a:gs pos="24000">
                    <a:srgbClr val="FFFF00"/>
                  </a:gs>
                  <a:gs pos="32499">
                    <a:srgbClr val="1A8D48"/>
                  </a:gs>
                  <a:gs pos="39500">
                    <a:srgbClr val="0819FB"/>
                  </a:gs>
                  <a:gs pos="50000">
                    <a:srgbClr val="A603AB"/>
                  </a:gs>
                  <a:gs pos="60501">
                    <a:srgbClr val="0819FB"/>
                  </a:gs>
                  <a:gs pos="67501">
                    <a:srgbClr val="1A8D48"/>
                  </a:gs>
                  <a:gs pos="76000">
                    <a:srgbClr val="FFFF00"/>
                  </a:gs>
                  <a:gs pos="86500">
                    <a:srgbClr val="EE3F17"/>
                  </a:gs>
                  <a:gs pos="94000">
                    <a:srgbClr val="E81766"/>
                  </a:gs>
                  <a:gs pos="100000">
                    <a:srgbClr val="A603AB"/>
                  </a:gs>
                </a:gsLst>
                <a:lin ang="18900000" scaled="1"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Розцвітає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на 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подвір'ї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шкільнім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Їх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так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люблять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всі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люди  на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світі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І  батьки, і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діти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, й 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вчителі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500">
                      <a:srgbClr val="EE3F17"/>
                    </a:gs>
                    <a:gs pos="24000">
                      <a:srgbClr val="FFFF00"/>
                    </a:gs>
                    <a:gs pos="32499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1">
                      <a:srgbClr val="1A8D48"/>
                    </a:gs>
                    <a:gs pos="76000">
                      <a:srgbClr val="FFFF00"/>
                    </a:gs>
                    <a:gs pos="86500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...    </a:t>
            </a:r>
          </a:p>
        </p:txBody>
      </p:sp>
    </p:spTree>
    <p:extLst>
      <p:ext uri="{BB962C8B-B14F-4D97-AF65-F5344CB8AC3E}">
        <p14:creationId xmlns:p14="http://schemas.microsoft.com/office/powerpoint/2010/main" val="149699591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5" descr="Фото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468313" y="1052513"/>
            <a:ext cx="7921625" cy="3240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Любіть  квіти,  любі  діти,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Гру  барвистих  кольорів.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Це  краса  наших  подвір'їв,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Наших  шкіл  і  всіх  дворів...</a:t>
            </a:r>
          </a:p>
        </p:txBody>
      </p:sp>
      <p:pic>
        <p:nvPicPr>
          <p:cNvPr id="9" name="Picture 5" descr="ba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5457">
            <a:off x="1143186" y="5040941"/>
            <a:ext cx="1152911" cy="161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8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7205 -0.59473 C 0.86476 -0.58501 0.85833 -0.5753 0.8507 -0.56628 C 0.84514 -0.56026 0.84184 -0.5517 0.83507 -0.54708 C 0.82795 -0.54222 0.8191 -0.53921 0.81146 -0.53621 C 0.80382 -0.5295 0.79323 -0.52556 0.78438 -0.52302 C 0.77431 -0.51585 0.76441 -0.51516 0.75295 -0.51377 C 0.69636 -0.51469 0.63993 -0.51446 0.58333 -0.51677 C 0.57847 -0.51724 0.57118 -0.53274 0.56615 -0.53482 C 0.56563 -0.53621 0.56528 -0.53829 0.56424 -0.53921 C 0.56215 -0.54153 0.55747 -0.54546 0.55747 -0.54523 C 0.5566 -0.54708 0.55625 -0.5487 0.55521 -0.55008 C 0.55313 -0.5524 0.54844 -0.55564 0.54844 -0.55541 C 0.54583 -0.56281 0.54427 -0.56581 0.53837 -0.5635 C 0.52865 -0.56836 0.51945 -0.56975 0.5092 -0.57067 C 0.5 -0.57553 0.49045 -0.58016 0.4809 -0.58409 C 0.4724 -0.59172 0.46406 -0.59288 0.45417 -0.59797 C 0.44514 -0.6137 0.43715 -0.61254 0.42379 -0.61879 C 0.40643 -0.64169 0.41997 -0.62781 0.37205 -0.62619 C 0.36511 -0.61902 0.36476 -0.61879 0.35521 -0.6174 C 0.34931 -0.61416 0.34479 -0.60977 0.33837 -0.60815 C 0.33386 -0.60398 0.32917 -0.60236 0.32379 -0.60074 C 0.31649 -0.59473 0.30868 -0.58802 0.30018 -0.58571 C 0.29688 -0.58363 0.29323 -0.58247 0.29011 -0.57969 C 0.28611 -0.57646 0.28333 -0.57067 0.28004 -0.56628 C 0.275 -0.55957 0.26962 -0.55402 0.26528 -0.54708 C 0.26337 -0.53621 0.26024 -0.52556 0.25643 -0.51539 C 0.25486 -0.51122 0.25104 -0.5096 0.24844 -0.5066 C 0.24549 -0.49318 0.25 -0.51053 0.24393 -0.49873 C 0.23611 -0.48393 0.24809 -0.49757 0.23733 -0.48717 C 0.23195 -0.46889 0.23646 -0.47421 0.22604 -0.4675 C 0.22222 -0.45964 0.21441 -0.45709 0.20799 -0.45571 C 0.20278 -0.44853 0.19792 -0.44645 0.19115 -0.44368 C 0.17639 -0.43003 0.15643 -0.44067 0.13958 -0.44506 C 0.13611 -0.45177 0.13195 -0.45247 0.12604 -0.45386 C 0.12188 -0.46241 0.11337 -0.47213 0.10695 -0.47791 C 0.10625 -0.4793 0.10573 -0.48115 0.10469 -0.48254 C 0.10261 -0.48462 0.09792 -0.48832 0.09792 -0.48809 C 0.04774 -0.48763 0.03438 -0.48994 -0.00208 -0.48115 C -0.00573 -0.47791 -0.00851 -0.47352 -0.01215 -0.47074 C -0.01875 -0.45894 -0.02864 -0.45108 -0.03472 -0.43928 C -0.03663 -0.43049 -0.03871 -0.42286 -0.04028 -0.41361 C -0.03976 -0.38215 -0.05434 -0.33704 -0.03472 -0.31923 C -0.02882 -0.30697 -0.02917 -0.29101 -0.02344 -0.27898 C -0.01684 -0.26533 -0.00417 -0.25955 0.00695 -0.25631 C 0.01875 -0.25307 0.02726 -0.24914 0.04063 -0.24613 C 0.04965 -0.24382 0.05521 -0.24382 0.06302 -0.23826 C 0.07934 -0.23942 0.09601 -0.24011 0.1125 -0.24127 C 0.11406 -0.24173 0.11545 -0.24243 0.11702 -0.24312 C 0.12222 -0.24405 0.12761 -0.24474 0.13281 -0.24613 C 0.13768 -0.24729 0.1474 -0.25029 0.1474 -0.25006 C 0.15313 -0.25446 0.15851 -0.25908 0.16302 -0.26533 C 0.16823 -0.2725 0.16771 -0.27528 0.17552 -0.27759 C 0.18021 -0.28383 0.18472 -0.28522 0.19115 -0.28777 C 0.19497 -0.2954 0.19219 -0.29101 0.20018 -0.29818 C 0.20122 -0.2991 0.20347 -0.30118 0.20347 -0.30095 C 0.20573 -0.30095 0.20799 -0.30095 0.21024 -0.2998 C 0.21736 -0.29679 0.2184 -0.28707 0.22604 -0.28476 C 0.22934 -0.28036 0.23351 -0.27689 0.23611 -0.27134 C 0.23768 -0.26834 0.24063 -0.26255 0.24063 -0.26232 C 0.23524 -0.24474 0.23802 -0.25191 0.23281 -0.24011 C 0.2309 -0.22947 0.22969 -0.22531 0.22379 -0.21768 C 0.22188 -0.20819 0.22136 -0.20634 0.21476 -0.20102 C 0.2132 -0.19269 0.20868 -0.18922 0.20573 -0.18136 C 0.20469 -0.17396 0.20278 -0.16771 0.20018 -0.16054 C 0.19983 -0.15846 0.20018 -0.15615 0.19896 -0.15476 C 0.19774 -0.15268 0.19514 -0.15337 0.1934 -0.15175 C 0.17952 -0.13926 0.19827 -0.15059 0.18333 -0.1425 C 0.18108 -0.12954 0.17952 -0.127 0.16979 -0.1233 C 0.16649 -0.12191 0.15972 -0.12029 0.15972 -0.12006 C 0.14827 -0.11243 0.16268 -0.12168 0.14965 -0.11566 C 0.14323 -0.11312 0.13733 -0.10896 0.13056 -0.10664 C 0.12396 -0.09785 0.10695 -0.09184 0.09792 -0.08559 C 0.09688 -0.08328 0.09618 -0.08027 0.09462 -0.07842 C 0.09306 -0.07634 0.0908 -0.07634 0.08889 -0.07518 C 0.08125 -0.07079 0.07361 -0.06963 0.06649 -0.06339 C 0.06563 -0.05922 0.06597 -0.05483 0.06424 -0.05113 C 0.06233 -0.04766 0.0592 -0.04604 0.05747 -0.04234 C 0.05521 -0.03771 0.05365 -0.03262 0.0507 -0.02892 C 0.04965 -0.02753 0.04827 -0.02614 0.0474 -0.02452 C 0.04375 -0.01782 0.04271 -0.00903 0.03958 -0.00185 C 0.03524 0.02475 0.03594 0.05921 0.0474 0.0835 C 0.05104 0.10478 0.05712 0.12283 0.07413 0.12792 C 0.09045 0.13879 0.11354 0.13786 0.13056 0.13879 C 0.1507 0.13809 0.17101 0.13833 0.19115 0.13555 C 0.19306 0.13555 0.19375 0.13254 0.19566 0.13116 C 0.20087 0.12792 0.2092 0.12514 0.21476 0.12398 C 0.22361 0.1182 0.2342 0.11357 0.24393 0.11057 C 0.25 0.1064 0.25747 0.10293 0.26424 0.10131 C 0.27083 0.08327 0.27535 0.06338 0.28333 0.0458 C 0.28472 0.04279 0.28733 0.04117 0.28889 0.0384 C 0.28993 0.03678 0.29045 0.03469 0.29115 0.03238 C 0.29393 0.01619 0.29167 0.0229 0.29688 0.0111 C 0.29913 -0.00509 0.30695 -0.03516 0.31476 -0.04812 C 0.31979 -0.0849 0.31337 -0.07333 0.32483 -0.08883 C 0.32552 -0.09369 0.32761 -0.09762 0.3283 -0.10202 C 0.3316 -0.1233 0.32518 -0.11196 0.33507 -0.12469 C 0.33872 -0.15198 0.33472 -0.13093 0.34393 -0.15915 C 0.3474 -0.16956 0.34531 -0.17858 0.35191 -0.1876 C 0.35417 -0.19524 0.35521 -0.20542 0.35972 -0.21143 C 0.36111 -0.21351 0.36285 -0.21398 0.36424 -0.21583 C 0.36788 -0.22092 0.36997 -0.22554 0.37431 -0.22971 C 0.37986 -0.24035 0.38715 -0.24243 0.39566 -0.24752 C 0.40938 -0.25584 0.39566 -0.2496 0.40469 -0.2533 C 0.41476 -0.25029 0.4224 -0.24104 0.42587 -0.22809 C 0.42639 -0.14921 0.42587 -0.07033 0.42708 0.00856 C 0.42708 0.02475 0.4283 0.04649 0.43368 0.06107 C 0.43542 0.07009 0.4382 0.07911 0.44063 0.08813 C 0.44271 0.09623 0.44375 0.10478 0.44722 0.11196 C 0.44913 0.11959 0.4533 0.12398 0.45747 0.12954 C 0.53056 0.12653 0.50469 0.13116 0.54288 0.11797 C 0.55712 0.11265 0.55139 0.11658 0.56615 0.11357 C 0.57518 0.11196 0.59219 0.10733 0.59219 0.10756 C 0.60018 0.10224 0.59583 0.10502 0.60799 0.09831 C 0.6099 0.09761 0.61372 0.0953 0.61372 0.09553 C 0.61511 0.09091 0.61719 0.08674 0.61823 0.08212 C 0.61875 0.07934 0.61823 0.07656 0.61927 0.07425 C 0.62049 0.07147 0.62292 0.07055 0.62483 0.06824 C 0.62518 0.06245 0.62448 0.05621 0.62604 0.05066 C 0.62691 0.04765 0.6309 0.04765 0.6316 0.04441 C 0.63768 0.02035 0.63386 0.01503 0.64063 -0.00324 C 0.64219 -0.01296 0.64514 -0.02105 0.6474 -0.03054 C 0.65 -0.04118 0.65261 -0.05321 0.65643 -0.06339 C 0.65764 -0.07264 0.66059 -0.0812 0.66302 -0.09045 C 0.66649 -0.1034 0.66858 -0.11682 0.67327 -0.12908 C 0.67587 -0.14712 0.67153 -0.12515 0.68004 -0.1425 C 0.68108 -0.14481 0.68004 -0.14805 0.68108 -0.15036 C 0.68229 -0.15268 0.6849 -0.1536 0.68663 -0.15615 C 0.69149 -0.16239 0.6908 -0.16563 0.69688 -0.17095 C 0.70087 -0.17465 0.72101 -0.18252 0.72708 -0.18437 C 0.73837 -0.192 0.72413 -0.18321 0.73733 -0.18922 C 0.74792 -0.19385 0.73559 -0.18992 0.74618 -0.19663 C 0.75504 -0.20218 0.76615 -0.20542 0.77552 -0.20842 C 0.79149 -0.20819 0.82205 -0.22022 0.83733 -0.20102 C 0.83941 -0.19547 0.84219 -0.19038 0.84393 -0.18437 C 0.84462 -0.18228 0.84445 -0.17951 0.84514 -0.17696 C 0.84566 -0.17511 0.8467 -0.17326 0.8474 -0.17095 C 0.84896 -0.16147 0.85191 -0.15268 0.85521 -0.14412 C 0.85712 -0.13232 0.8599 -0.1233 0.86094 -0.11104 C 0.8592 -0.07194 0.85469 -0.0347 0.8507 0.00393 C 0.84653 0.04603 0.84167 0.09252 0.82708 0.13116 C 0.82535 0.1448 0.82049 0.15961 0.81597 0.17164 C 0.81528 0.17603 0.81441 0.18089 0.81372 0.18528 C 0.8132 0.18806 0.8099 0.18713 0.80799 0.18829 C 0.80313 0.19014 0.79844 0.19269 0.7934 0.19407 C 0.78663 0.1987 0.77917 0.19963 0.77205 0.2031 C 0.76302 0.2024 0.75399 0.20171 0.74514 0.20009 C 0.7375 0.1987 0.72691 0.18968 0.71823 0.1869 C 0.71181 0.18135 0.70434 0.17834 0.69688 0.17603 C 0.68941 0.17117 0.68125 0.1684 0.67327 0.16562 C 0.66476 0.15498 0.65399 0.15151 0.64288 0.14781 C 0.63889 0.13995 0.63629 0.13624 0.62934 0.13416 C 0.61788 0.12676 0.63229 0.13555 0.61927 0.12954 C 0.60799 0.12514 0.59705 0.1182 0.58559 0.11357 C 0.56424 0.10525 0.5842 0.11519 0.56979 0.10733 C 0.56111 0.09553 0.56042 0.09229 0.54948 0.08952 C 0.5467 0.08443 0.54236 0.08096 0.53958 0.0761 C 0.53698 0.07147 0.53611 0.06569 0.53386 0.06107 C 0.53316 0.05852 0.53004 0.04094 0.52934 0.03978 C 0.52813 0.03793 0.52552 0.03793 0.52344 0.03678 C 0.51702 0.02822 0.51042 0.0229 0.50139 0.02058 C 0.49219 0.01411 0.47986 0.0111 0.46979 0.00856 C 0.46059 -0.00347 0.44844 -0.00324 0.43611 -0.00486 C 0.42361 -0.0118 0.41285 -0.01805 0.39913 -0.01967 C 0.38073 -0.02938 0.3599 -0.03193 0.34063 -0.03632 C 0.33663 -0.03748 0.33247 -0.03748 0.3283 -0.03771 C 0.31962 -0.03933 0.30243 -0.04372 0.30243 -0.04349 C 0.29219 -0.05066 0.27986 -0.05367 0.26875 -0.05737 C 0.26545 -0.05807 0.25868 -0.06038 0.25868 -0.06015 C 0.22708 -0.05968 0.19566 -0.06038 0.16424 -0.05899 C 0.15903 -0.05876 0.1533 -0.04974 0.1474 -0.04812 C 0.1434 -0.04511 0.14167 -0.04072 0.13837 -0.03632 C 0.13333 -0.02984 0.12778 -0.02383 0.12257 -0.01689 C 0.12101 -0.01041 0.11771 -0.01018 0.11372 -0.00625 C 0.11111 -0.00116 0.10781 0.00138 0.10469 0.00555 C 0.09896 0.01341 0.10399 0.00948 0.09792 0.01619 C 0.09549 0.0185 0.09236 0.02058 0.09011 0.02359 C 0.08768 0.02683 0.08577 0.03076 0.08333 0.034 C 0.07257 0.04834 0.08854 0.02267 0.07639 0.0414 C 0.07292 0.04695 0.06945 0.05482 0.06511 0.05968 C 0.05938 0.06662 0.05903 0.06361 0.05417 0.06986 C 0.05278 0.07194 0.05208 0.07425 0.0507 0.0761 C 0.04583 0.08142 0.04618 0.07633 0.04618 0.0805 " pathEditMode="relative" rAng="0" ptsTypes="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19" y="37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віти біля школи\квіти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20688"/>
            <a:ext cx="756084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400" b="1" dirty="0">
                <a:solidFill>
                  <a:srgbClr val="1F497D">
                    <a:lumMod val="50000"/>
                  </a:srgbClr>
                </a:solidFill>
                <a:latin typeface="Times New Roman"/>
                <a:ea typeface="Times New Roman"/>
              </a:rPr>
              <a:t>Мета  акції</a:t>
            </a:r>
          </a:p>
          <a:p>
            <a:pPr lvl="0" algn="just"/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</a:p>
          <a:p>
            <a:pPr lvl="0" algn="ctr"/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	</a:t>
            </a:r>
            <a:r>
              <a:rPr lang="uk-UA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Головною метою акції є формування екологічної культури особистості та відповідальності за збереження природного середовища перед майбутніми поколіннями, активізація пізнавальної, творчої, просвітницької та трудової діяльності учнівської молоді, покращення зовнішнього озеленення навчальних закладів.</a:t>
            </a:r>
          </a:p>
        </p:txBody>
      </p:sp>
      <p:pic>
        <p:nvPicPr>
          <p:cNvPr id="5" name="Picture 14" descr="ba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723">
            <a:off x="537470" y="4912594"/>
            <a:ext cx="14859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2656"/>
            <a:ext cx="163988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81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71 0.20264 C 0.25469 0.20264 0.28178 0.23872 0.28178 0.28267 C 0.28178 0.33449 0.25174 0.35323 0.23369 0.36109 L 0.20973 0.36919 C 0.19167 0.37728 0.16164 0.39718 0.16164 0.4557 C 0.16164 0.49317 0.18872 0.53574 0.22171 0.53574 C 0.25469 0.53574 0.28178 0.49317 0.28178 0.4557 C 0.28178 0.39718 0.25174 0.37728 0.23369 0.36919 L 0.20973 0.36109 C 0.19167 0.35323 0.16164 0.33449 0.16164 0.28267 C 0.16164 0.23872 0.18872 0.20264 0.22171 0.20264 Z " pathEditMode="relative" rAng="0" ptsTypes="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віти біля школи\квіти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53" y="14199"/>
            <a:ext cx="921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Завдання акції:</a:t>
            </a:r>
          </a:p>
          <a:p>
            <a:pPr lvl="0" algn="ctr"/>
            <a:endParaRPr lang="uk-UA" sz="28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    • </a:t>
            </a:r>
            <a:r>
              <a:rPr lang="uk-UA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активізація роботи загальноосвітніх закладів по благоустрою та покращення стану їх зовнішнього озеленення; </a:t>
            </a:r>
          </a:p>
          <a:p>
            <a:pPr lvl="0" algn="just"/>
            <a:r>
              <a:rPr lang="uk-UA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    • </a:t>
            </a:r>
            <a:r>
              <a:rPr lang="uk-UA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спрямування зусиль навчальних закладів на спільні практичні дії по оздоровленню навколишнього середовища та благоустрою прилеглої території;</a:t>
            </a:r>
          </a:p>
          <a:p>
            <a:pPr lvl="0" algn="just"/>
            <a:r>
              <a:rPr lang="uk-UA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   • </a:t>
            </a:r>
            <a:r>
              <a:rPr lang="uk-UA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розвиток в учнів почуття дбайливого господаря закладу, в якому вони навчаються;</a:t>
            </a:r>
          </a:p>
          <a:p>
            <a:pPr lvl="0" algn="just"/>
            <a:r>
              <a:rPr lang="uk-UA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   • </a:t>
            </a:r>
            <a:r>
              <a:rPr lang="uk-UA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залучення учнівської молоді до озеленення та впорядкуванню території навчальних закладів та закладів соціальної сфери;</a:t>
            </a:r>
          </a:p>
          <a:p>
            <a:pPr lvl="0" algn="just"/>
            <a:r>
              <a:rPr lang="uk-UA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    • </a:t>
            </a:r>
            <a:r>
              <a:rPr lang="uk-UA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залучення дітей та підлітків до розробки проектів озеленення навчальних закладів та практичне впровадження цих проектів.</a:t>
            </a:r>
          </a:p>
          <a:p>
            <a:pPr lvl="0" algn="just"/>
            <a:r>
              <a:rPr lang="uk-UA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2059">
            <a:off x="1475656" y="5229200"/>
            <a:ext cx="163988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90553">
            <a:off x="6987954" y="63797"/>
            <a:ext cx="1656184" cy="142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90553">
            <a:off x="6987953" y="63797"/>
            <a:ext cx="1656184" cy="142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226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аснопартизан\Desktop\квіти біля школи\квіт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88" y="0"/>
            <a:ext cx="9185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410" y="109081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Етапи реалізації акції</a:t>
            </a:r>
            <a:endParaRPr lang="uk-UA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 algn="ctr"/>
            <a:endParaRPr lang="uk-UA" sz="2800" b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sp>
        <p:nvSpPr>
          <p:cNvPr id="7" name="desk1"/>
          <p:cNvSpPr>
            <a:spLocks noEditPoints="1" noChangeArrowheads="1"/>
          </p:cNvSpPr>
          <p:nvPr/>
        </p:nvSpPr>
        <p:spPr bwMode="auto">
          <a:xfrm>
            <a:off x="364841" y="764704"/>
            <a:ext cx="4227577" cy="2448271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6AB94"/>
              </a:gs>
              <a:gs pos="17000">
                <a:srgbClr val="D4DEFF"/>
              </a:gs>
              <a:gs pos="47000">
                <a:srgbClr val="D4DEFF"/>
              </a:gs>
              <a:gs pos="100000">
                <a:srgbClr val="8488C4"/>
              </a:gs>
            </a:gsLst>
            <a:path path="rect">
              <a:fillToRect l="50000" t="50000" r="50000" b="50000"/>
            </a:path>
          </a:gradFill>
          <a:ln w="38100" cmpd="dbl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Підготовка</a:t>
            </a:r>
            <a:r>
              <a:rPr kumimoji="0" lang="uk-UA" sz="2000" b="1" i="0" u="none" strike="noStrike" kern="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ділянки,планування території, проведення інвентаризації існуючих насаджень з урахуванням складу,віку, розмірів й стану розміщення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esk1"/>
          <p:cNvSpPr>
            <a:spLocks noEditPoints="1" noChangeArrowheads="1"/>
          </p:cNvSpPr>
          <p:nvPr/>
        </p:nvSpPr>
        <p:spPr bwMode="auto">
          <a:xfrm>
            <a:off x="4901351" y="3706762"/>
            <a:ext cx="3934732" cy="181047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6AB94"/>
              </a:gs>
              <a:gs pos="17000">
                <a:srgbClr val="D4DEFF"/>
              </a:gs>
              <a:gs pos="47000">
                <a:srgbClr val="D4DEFF"/>
              </a:gs>
              <a:gs pos="100000">
                <a:srgbClr val="8488C4"/>
              </a:gs>
            </a:gsLst>
            <a:path path="rect">
              <a:fillToRect l="50000" t="50000" r="50000" b="50000"/>
            </a:path>
          </a:gradFill>
          <a:ln w="38100" cmpd="dbl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kern="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Практичне втілення створеного проекту озеленення навчального закладу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esk1"/>
          <p:cNvSpPr>
            <a:spLocks noEditPoints="1" noChangeArrowheads="1"/>
          </p:cNvSpPr>
          <p:nvPr/>
        </p:nvSpPr>
        <p:spPr bwMode="auto">
          <a:xfrm>
            <a:off x="502401" y="3429000"/>
            <a:ext cx="4227577" cy="208823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6AB94"/>
              </a:gs>
              <a:gs pos="17000">
                <a:srgbClr val="D4DEFF"/>
              </a:gs>
              <a:gs pos="47000">
                <a:srgbClr val="D4DEFF"/>
              </a:gs>
              <a:gs pos="100000">
                <a:srgbClr val="8488C4"/>
              </a:gs>
            </a:gsLst>
            <a:path path="rect">
              <a:fillToRect l="50000" t="50000" r="50000" b="50000"/>
            </a:path>
          </a:gradFill>
          <a:ln w="38100" cmpd="dbl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Вивчення нових видів і сортів декоративних рослин, створення проекту озеленення навчального закладу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esk1"/>
          <p:cNvSpPr>
            <a:spLocks noEditPoints="1" noChangeArrowheads="1"/>
          </p:cNvSpPr>
          <p:nvPr/>
        </p:nvSpPr>
        <p:spPr bwMode="auto">
          <a:xfrm>
            <a:off x="4754928" y="764704"/>
            <a:ext cx="4227577" cy="216024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6AB94"/>
              </a:gs>
              <a:gs pos="17000">
                <a:srgbClr val="D4DEFF"/>
              </a:gs>
              <a:gs pos="47000">
                <a:srgbClr val="D4DEFF"/>
              </a:gs>
              <a:gs pos="100000">
                <a:srgbClr val="8488C4"/>
              </a:gs>
            </a:gsLst>
            <a:path path="rect">
              <a:fillToRect l="50000" t="50000" r="50000" b="50000"/>
            </a:path>
          </a:gradFill>
          <a:ln w="38100" cmpd="dbl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Збагачення видового складу </a:t>
            </a:r>
            <a:r>
              <a:rPr kumimoji="0" lang="uk-UA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квітково</a:t>
            </a: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декоративних рослин на дорученій ділянці і підготовка території до закладки проекту, озеленення закладу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13082"/>
            <a:ext cx="2782241" cy="239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6329" y="5949280"/>
            <a:ext cx="8469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Термін: </a:t>
            </a:r>
            <a:r>
              <a:rPr lang="uk-UA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березень – жовтень 2017 року </a:t>
            </a:r>
            <a:endParaRPr lang="uk-UA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97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2059">
            <a:off x="1475656" y="5229200"/>
            <a:ext cx="163988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90553">
            <a:off x="6987954" y="63797"/>
            <a:ext cx="1656184" cy="142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ser\Desktop\квіти біля школи\квіти\florecita_rosa_1800x1600_by_isavampie-d5xu5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7" y="6896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3404" y="1288751"/>
            <a:ext cx="2924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Група «Дослідники»</a:t>
            </a:r>
            <a:endParaRPr lang="uk-UA" sz="2400" b="1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395536" y="1519583"/>
            <a:ext cx="3816424" cy="1857375"/>
          </a:xfrm>
          <a:prstGeom prst="horizontalScroll">
            <a:avLst>
              <a:gd name="adj" fmla="val 17500"/>
            </a:avLst>
          </a:prstGeom>
          <a:solidFill>
            <a:srgbClr val="99CC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 w="1143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Збір інформації про квіти, підбір видового складу</a:t>
            </a:r>
            <a:endParaRPr kumimoji="0" lang="uk-UA" sz="1800" b="1" i="0" u="none" strike="noStrike" kern="0" cap="none" spc="0" normalizeH="0" baseline="0" noProof="0" dirty="0">
              <a:ln w="11430"/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4642529" y="2132856"/>
            <a:ext cx="3792211" cy="1857375"/>
          </a:xfrm>
          <a:prstGeom prst="horizontalScroll">
            <a:avLst>
              <a:gd name="adj" fmla="val 17500"/>
            </a:avLst>
          </a:prstGeom>
          <a:solidFill>
            <a:srgbClr val="99CC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 w="1143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Планування квітника, створення квіткових композицій</a:t>
            </a:r>
            <a:endParaRPr kumimoji="0" lang="uk-UA" sz="1800" b="1" i="0" u="none" strike="noStrike" kern="0" cap="none" spc="0" normalizeH="0" baseline="0" noProof="0" dirty="0">
              <a:ln w="11430"/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860032" y="4509120"/>
            <a:ext cx="3144962" cy="1857375"/>
          </a:xfrm>
          <a:prstGeom prst="horizontalScroll">
            <a:avLst>
              <a:gd name="adj" fmla="val 17500"/>
            </a:avLst>
          </a:prstGeom>
          <a:solidFill>
            <a:srgbClr val="99CC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 w="1143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Посадка квітів та догляд за шкільною ділянкою</a:t>
            </a:r>
            <a:endParaRPr kumimoji="0" lang="uk-UA" sz="1800" b="1" i="0" u="none" strike="noStrike" kern="0" cap="none" spc="0" normalizeH="0" baseline="0" noProof="0" dirty="0">
              <a:ln w="11430"/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3728" y="128191"/>
            <a:ext cx="45464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Робота в групах</a:t>
            </a:r>
            <a:endParaRPr lang="uk-UA" sz="4400" b="1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56253" y="1519583"/>
            <a:ext cx="2818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2400" b="1" i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Група «Дизайнери»</a:t>
            </a:r>
            <a:endParaRPr lang="uk-UA" sz="2400" b="1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69371" y="4221088"/>
            <a:ext cx="2911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Група </a:t>
            </a:r>
            <a:r>
              <a:rPr lang="uk-UA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«Квітникарі»</a:t>
            </a:r>
            <a:endParaRPr lang="uk-UA" sz="2400" b="1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95245">
            <a:off x="6335232" y="181851"/>
            <a:ext cx="2119230" cy="182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5107">
            <a:off x="2409297" y="4048630"/>
            <a:ext cx="1562671" cy="164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34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46815" y="116632"/>
            <a:ext cx="465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Актуальність акції</a:t>
            </a:r>
            <a:endParaRPr lang="uk-UA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лнце 5"/>
          <p:cNvSpPr/>
          <p:nvPr/>
        </p:nvSpPr>
        <p:spPr>
          <a:xfrm>
            <a:off x="3059832" y="1988840"/>
            <a:ext cx="3529506" cy="2376264"/>
          </a:xfrm>
          <a:prstGeom prst="sun">
            <a:avLst>
              <a:gd name="adj" fmla="val 15827"/>
            </a:avLst>
          </a:prstGeom>
          <a:solidFill>
            <a:srgbClr val="99CC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Квіти – це…</a:t>
            </a:r>
            <a:endParaRPr kumimoji="0" lang="uk-UA" sz="3200" b="1" i="0" u="none" strike="noStrike" kern="0" cap="none" spc="0" normalizeH="0" baseline="0" noProof="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Document"/>
          <p:cNvSpPr>
            <a:spLocks noEditPoints="1" noChangeArrowheads="1"/>
          </p:cNvSpPr>
          <p:nvPr/>
        </p:nvSpPr>
        <p:spPr bwMode="auto">
          <a:xfrm>
            <a:off x="3276413" y="980728"/>
            <a:ext cx="3096344" cy="719869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Творіння людських рук і розуму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cument"/>
          <p:cNvSpPr>
            <a:spLocks noEditPoints="1" noChangeArrowheads="1"/>
          </p:cNvSpPr>
          <p:nvPr/>
        </p:nvSpPr>
        <p:spPr bwMode="auto">
          <a:xfrm>
            <a:off x="6804248" y="2967675"/>
            <a:ext cx="1995463" cy="644951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натхнення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cument"/>
          <p:cNvSpPr>
            <a:spLocks noEditPoints="1" noChangeArrowheads="1"/>
          </p:cNvSpPr>
          <p:nvPr/>
        </p:nvSpPr>
        <p:spPr bwMode="auto">
          <a:xfrm>
            <a:off x="808927" y="1745437"/>
            <a:ext cx="2436444" cy="77672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Піднесення настрою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cument"/>
          <p:cNvSpPr>
            <a:spLocks noEditPoints="1" noChangeArrowheads="1"/>
          </p:cNvSpPr>
          <p:nvPr/>
        </p:nvSpPr>
        <p:spPr bwMode="auto">
          <a:xfrm>
            <a:off x="920783" y="4013744"/>
            <a:ext cx="2304343" cy="657394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захоплення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ocument"/>
          <p:cNvSpPr>
            <a:spLocks noEditPoints="1" noChangeArrowheads="1"/>
          </p:cNvSpPr>
          <p:nvPr/>
        </p:nvSpPr>
        <p:spPr bwMode="auto">
          <a:xfrm>
            <a:off x="3459876" y="4693801"/>
            <a:ext cx="2912881" cy="100769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Улюблені супутники людини з давніх </a:t>
            </a:r>
            <a:r>
              <a:rPr kumimoji="0" lang="uk-UA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давен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cument"/>
          <p:cNvSpPr>
            <a:spLocks noEditPoints="1" noChangeArrowheads="1"/>
          </p:cNvSpPr>
          <p:nvPr/>
        </p:nvSpPr>
        <p:spPr bwMode="auto">
          <a:xfrm>
            <a:off x="6156176" y="1844824"/>
            <a:ext cx="2643535" cy="72008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Окраса нашого життя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cument"/>
          <p:cNvSpPr>
            <a:spLocks noEditPoints="1" noChangeArrowheads="1"/>
          </p:cNvSpPr>
          <p:nvPr/>
        </p:nvSpPr>
        <p:spPr bwMode="auto">
          <a:xfrm>
            <a:off x="6470374" y="4036407"/>
            <a:ext cx="2520280" cy="612068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Честь і шана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cument"/>
          <p:cNvSpPr>
            <a:spLocks noEditPoints="1" noChangeArrowheads="1"/>
          </p:cNvSpPr>
          <p:nvPr/>
        </p:nvSpPr>
        <p:spPr bwMode="auto">
          <a:xfrm>
            <a:off x="683568" y="2967675"/>
            <a:ext cx="2232248" cy="585386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творчість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Очікувані результати</a:t>
            </a:r>
            <a:endParaRPr lang="uk-UA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7-конечная звезда 4"/>
          <p:cNvSpPr/>
          <p:nvPr/>
        </p:nvSpPr>
        <p:spPr>
          <a:xfrm rot="366166">
            <a:off x="0" y="377280"/>
            <a:ext cx="2498576" cy="2376264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7030A0"/>
                </a:solidFill>
              </a:rPr>
              <a:t>Озеленення школи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" name="7-конечная звезда 5"/>
          <p:cNvSpPr/>
          <p:nvPr/>
        </p:nvSpPr>
        <p:spPr>
          <a:xfrm rot="399591">
            <a:off x="2285674" y="1112914"/>
            <a:ext cx="2397833" cy="2144633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7030A0"/>
                </a:solidFill>
              </a:rPr>
              <a:t>Розвиток творчих здібностей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7-конечная звезда 6"/>
          <p:cNvSpPr/>
          <p:nvPr/>
        </p:nvSpPr>
        <p:spPr>
          <a:xfrm rot="21078816">
            <a:off x="4544397" y="1211211"/>
            <a:ext cx="2545570" cy="2244442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7030A0"/>
                </a:solidFill>
              </a:rPr>
              <a:t>Створення квіткової зони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7-конечная звезда 7"/>
          <p:cNvSpPr/>
          <p:nvPr/>
        </p:nvSpPr>
        <p:spPr>
          <a:xfrm rot="21168329">
            <a:off x="6842582" y="320201"/>
            <a:ext cx="2232248" cy="2088232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7030A0"/>
                </a:solidFill>
              </a:rPr>
              <a:t>Ціннісне ставлення до природи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 rot="20413307">
            <a:off x="251520" y="3564631"/>
            <a:ext cx="2736304" cy="235416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7030A0"/>
              </a:solidFill>
            </a:endParaRPr>
          </a:p>
          <a:p>
            <a:pPr algn="ctr"/>
            <a:r>
              <a:rPr lang="uk-UA" b="1" dirty="0" smtClean="0">
                <a:solidFill>
                  <a:srgbClr val="7030A0"/>
                </a:solidFill>
              </a:rPr>
              <a:t>Залучення учнів до естетичного оформлення квітника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3203848" y="3573015"/>
            <a:ext cx="2880319" cy="2426169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7030A0"/>
              </a:solidFill>
            </a:endParaRPr>
          </a:p>
          <a:p>
            <a:pPr algn="ctr"/>
            <a:endParaRPr lang="uk-UA" b="1" dirty="0">
              <a:solidFill>
                <a:srgbClr val="7030A0"/>
              </a:solidFill>
            </a:endParaRPr>
          </a:p>
          <a:p>
            <a:pPr algn="ctr"/>
            <a:r>
              <a:rPr lang="uk-UA" b="1" dirty="0" smtClean="0">
                <a:solidFill>
                  <a:srgbClr val="7030A0"/>
                </a:solidFill>
              </a:rPr>
              <a:t>Розширення екологічного </a:t>
            </a:r>
            <a:r>
              <a:rPr lang="uk-UA" b="1" dirty="0" err="1" smtClean="0">
                <a:solidFill>
                  <a:srgbClr val="7030A0"/>
                </a:solidFill>
              </a:rPr>
              <a:t>загальнокуль-</a:t>
            </a:r>
            <a:endParaRPr lang="uk-UA" b="1" dirty="0" smtClean="0">
              <a:solidFill>
                <a:srgbClr val="7030A0"/>
              </a:solidFill>
            </a:endParaRPr>
          </a:p>
          <a:p>
            <a:pPr algn="ctr"/>
            <a:r>
              <a:rPr lang="uk-UA" b="1" dirty="0" err="1" smtClean="0">
                <a:solidFill>
                  <a:srgbClr val="7030A0"/>
                </a:solidFill>
              </a:rPr>
              <a:t>турного</a:t>
            </a:r>
            <a:r>
              <a:rPr lang="uk-UA" b="1" dirty="0" smtClean="0">
                <a:solidFill>
                  <a:srgbClr val="7030A0"/>
                </a:solidFill>
              </a:rPr>
              <a:t> світогляду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 rot="600775">
            <a:off x="6257090" y="3284984"/>
            <a:ext cx="2376264" cy="2304256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7030A0"/>
              </a:solidFill>
            </a:endParaRPr>
          </a:p>
          <a:p>
            <a:pPr algn="ctr"/>
            <a:r>
              <a:rPr lang="uk-UA" b="1" dirty="0" smtClean="0">
                <a:solidFill>
                  <a:srgbClr val="7030A0"/>
                </a:solidFill>
              </a:rPr>
              <a:t>Практичні вміння та навики догляду за рослинами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49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квіти біля школи\квіти\look.com.ua-149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1331640" y="260648"/>
            <a:ext cx="6912768" cy="14401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kern="10" dirty="0" smtClean="0"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Красу  шкільного  подвір'я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kern="10" dirty="0" smtClean="0"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творять  дбайливі  дитячі  руки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kern="10" dirty="0" smtClean="0"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 ранньої весни до осені...</a:t>
            </a:r>
          </a:p>
        </p:txBody>
      </p:sp>
      <p:pic>
        <p:nvPicPr>
          <p:cNvPr id="7" name="Рисунок 6" descr="C:\Users\User\Desktop\ФОТО\137NIKON\DSCN00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" y="2492896"/>
            <a:ext cx="4355976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4710925" cy="35116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2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368</Words>
  <Application>Microsoft Office PowerPoint</Application>
  <PresentationFormat>Экран (4:3)</PresentationFormat>
  <Paragraphs>76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Краснопартизан</cp:lastModifiedBy>
  <cp:revision>44</cp:revision>
  <dcterms:created xsi:type="dcterms:W3CDTF">2017-10-18T11:24:49Z</dcterms:created>
  <dcterms:modified xsi:type="dcterms:W3CDTF">2017-10-24T05:29:21Z</dcterms:modified>
</cp:coreProperties>
</file>