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err="1">
                <a:solidFill>
                  <a:schemeClr val="tx1"/>
                </a:solidFill>
              </a:rPr>
              <a:t>Гра</a:t>
            </a:r>
            <a:r>
              <a:rPr lang="ru-RU" sz="4400" dirty="0">
                <a:solidFill>
                  <a:schemeClr val="tx1"/>
                </a:solidFill>
              </a:rPr>
              <a:t> «</a:t>
            </a:r>
            <a:r>
              <a:rPr lang="ru-RU" sz="4400" dirty="0" err="1">
                <a:solidFill>
                  <a:schemeClr val="tx1"/>
                </a:solidFill>
              </a:rPr>
              <a:t>Малюнок</a:t>
            </a:r>
            <a:r>
              <a:rPr lang="ru-RU" sz="4400" dirty="0">
                <a:solidFill>
                  <a:schemeClr val="tx1"/>
                </a:solidFill>
              </a:rPr>
              <a:t> за правилом» 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на уроках математики з </a:t>
            </a:r>
            <a:r>
              <a:rPr lang="ru-RU" sz="4400" dirty="0" err="1">
                <a:solidFill>
                  <a:schemeClr val="tx1"/>
                </a:solidFill>
              </a:rPr>
              <a:t>використанням</a:t>
            </a:r>
            <a:r>
              <a:rPr lang="ru-RU" sz="4400" dirty="0">
                <a:solidFill>
                  <a:schemeClr val="tx1"/>
                </a:solidFill>
              </a:rPr>
              <a:t> 6 </a:t>
            </a:r>
            <a:r>
              <a:rPr lang="ru-RU" sz="4400" dirty="0" err="1">
                <a:solidFill>
                  <a:schemeClr val="tx1"/>
                </a:solidFill>
              </a:rPr>
              <a:t>цеглинок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41" y="4050836"/>
            <a:ext cx="6466073" cy="25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0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08" y="372258"/>
            <a:ext cx="8596668" cy="1320800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tx1"/>
                </a:solidFill>
              </a:rPr>
              <a:t>Гра «Малюнок за правилом»    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                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Покажи наступну фігуру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748566" y="3266633"/>
            <a:ext cx="399269" cy="362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Овал 25"/>
          <p:cNvSpPr/>
          <p:nvPr/>
        </p:nvSpPr>
        <p:spPr>
          <a:xfrm>
            <a:off x="10459215" y="5397862"/>
            <a:ext cx="399269" cy="3627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Овал 26"/>
          <p:cNvSpPr/>
          <p:nvPr/>
        </p:nvSpPr>
        <p:spPr>
          <a:xfrm>
            <a:off x="8768077" y="5397863"/>
            <a:ext cx="399269" cy="3627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Овал 27"/>
          <p:cNvSpPr/>
          <p:nvPr/>
        </p:nvSpPr>
        <p:spPr>
          <a:xfrm>
            <a:off x="10459215" y="4324850"/>
            <a:ext cx="399269" cy="362795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Овал 28"/>
          <p:cNvSpPr/>
          <p:nvPr/>
        </p:nvSpPr>
        <p:spPr>
          <a:xfrm>
            <a:off x="8768077" y="4332290"/>
            <a:ext cx="399269" cy="36279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Овал 29"/>
          <p:cNvSpPr/>
          <p:nvPr/>
        </p:nvSpPr>
        <p:spPr>
          <a:xfrm>
            <a:off x="10459216" y="3266633"/>
            <a:ext cx="399269" cy="362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Овал 30"/>
          <p:cNvSpPr/>
          <p:nvPr/>
        </p:nvSpPr>
        <p:spPr>
          <a:xfrm>
            <a:off x="294162" y="3123871"/>
            <a:ext cx="1127760" cy="1011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Овал 31"/>
          <p:cNvSpPr/>
          <p:nvPr/>
        </p:nvSpPr>
        <p:spPr>
          <a:xfrm>
            <a:off x="1792370" y="3102707"/>
            <a:ext cx="1127760" cy="10111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Овал 32"/>
          <p:cNvSpPr/>
          <p:nvPr/>
        </p:nvSpPr>
        <p:spPr>
          <a:xfrm>
            <a:off x="3287152" y="3123870"/>
            <a:ext cx="1127760" cy="101111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Овал 33"/>
          <p:cNvSpPr/>
          <p:nvPr/>
        </p:nvSpPr>
        <p:spPr>
          <a:xfrm>
            <a:off x="6276716" y="3123868"/>
            <a:ext cx="1127760" cy="10111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Овал 34"/>
          <p:cNvSpPr/>
          <p:nvPr/>
        </p:nvSpPr>
        <p:spPr>
          <a:xfrm>
            <a:off x="4781934" y="3123869"/>
            <a:ext cx="1127760" cy="1011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tx1"/>
                </a:solidFill>
              </a:rPr>
              <a:t>Яка наступна фігура?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8638" y="3111062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Овал 3"/>
          <p:cNvSpPr/>
          <p:nvPr/>
        </p:nvSpPr>
        <p:spPr>
          <a:xfrm>
            <a:off x="1606913" y="3101455"/>
            <a:ext cx="1127760" cy="10111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955188" y="3151504"/>
            <a:ext cx="1127760" cy="10111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212953" y="3198608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392717" y="3198609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6572481" y="3170971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748566" y="3266633"/>
            <a:ext cx="399269" cy="362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10459215" y="5397862"/>
            <a:ext cx="399269" cy="3627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8768077" y="5397863"/>
            <a:ext cx="399269" cy="36279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Овал 17"/>
          <p:cNvSpPr/>
          <p:nvPr/>
        </p:nvSpPr>
        <p:spPr>
          <a:xfrm>
            <a:off x="10459215" y="4324850"/>
            <a:ext cx="399269" cy="362795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Овал 18"/>
          <p:cNvSpPr/>
          <p:nvPr/>
        </p:nvSpPr>
        <p:spPr>
          <a:xfrm>
            <a:off x="8768077" y="4332290"/>
            <a:ext cx="399269" cy="36279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Овал 19"/>
          <p:cNvSpPr/>
          <p:nvPr/>
        </p:nvSpPr>
        <p:spPr>
          <a:xfrm>
            <a:off x="10459216" y="3266633"/>
            <a:ext cx="399269" cy="3627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Яка наступна фігура?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8851" y="2982280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748566" y="3266633"/>
            <a:ext cx="399269" cy="3627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0459215" y="5397862"/>
            <a:ext cx="399269" cy="3627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4205208" y="3212951"/>
            <a:ext cx="1027611" cy="9169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484574" y="3212951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5473372" y="3118745"/>
            <a:ext cx="1127760" cy="101111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Овал 17"/>
          <p:cNvSpPr/>
          <p:nvPr/>
        </p:nvSpPr>
        <p:spPr>
          <a:xfrm>
            <a:off x="1734809" y="3212951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734543" y="3118745"/>
            <a:ext cx="1042211" cy="101111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06692" y="3126377"/>
            <a:ext cx="1007959" cy="10034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10493607" y="3283538"/>
            <a:ext cx="311614" cy="296603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8796859" y="4330249"/>
            <a:ext cx="302682" cy="29940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>
            <a:off x="8796859" y="5463690"/>
            <a:ext cx="302682" cy="299401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0493607" y="4333047"/>
            <a:ext cx="311614" cy="296603"/>
          </a:xfrm>
          <a:prstGeom prst="triangle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Яка наступна фігура?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59215" y="5397862"/>
            <a:ext cx="399269" cy="3627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768077" y="5397863"/>
            <a:ext cx="399269" cy="36279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10459215" y="4324850"/>
            <a:ext cx="399269" cy="362795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8768077" y="4332290"/>
            <a:ext cx="399269" cy="36279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5629606" y="3214606"/>
            <a:ext cx="1127760" cy="1011113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3016367" y="3242090"/>
            <a:ext cx="1127760" cy="1011113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319093" y="3242089"/>
            <a:ext cx="1127760" cy="101111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346465" y="3214606"/>
            <a:ext cx="1007959" cy="1003481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1688029" y="3222239"/>
            <a:ext cx="1007959" cy="1003481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0517176" y="3291178"/>
            <a:ext cx="311614" cy="296603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8811904" y="3284934"/>
            <a:ext cx="311614" cy="296603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Яка наступна фігура?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443709" y="5326843"/>
            <a:ext cx="508045" cy="49240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660730" y="5270017"/>
            <a:ext cx="706849" cy="6385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8631299" y="4205566"/>
            <a:ext cx="620659" cy="61216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0326869" y="3164382"/>
            <a:ext cx="624885" cy="59731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541735" y="3313737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3543866" y="3278234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6563208" y="3241353"/>
            <a:ext cx="1127760" cy="101111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5118885" y="3335559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2074362" y="3360839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0857" y="3629428"/>
            <a:ext cx="478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140823" y="4066954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169441" y="3746909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конечная звезда 22"/>
          <p:cNvSpPr/>
          <p:nvPr/>
        </p:nvSpPr>
        <p:spPr>
          <a:xfrm>
            <a:off x="874580" y="406003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конечная звезда 23"/>
          <p:cNvSpPr/>
          <p:nvPr/>
        </p:nvSpPr>
        <p:spPr>
          <a:xfrm>
            <a:off x="874580" y="3746909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конечная звезда 24"/>
          <p:cNvSpPr/>
          <p:nvPr/>
        </p:nvSpPr>
        <p:spPr>
          <a:xfrm>
            <a:off x="1150166" y="343077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конечная звезда 25"/>
          <p:cNvSpPr/>
          <p:nvPr/>
        </p:nvSpPr>
        <p:spPr>
          <a:xfrm>
            <a:off x="874580" y="343077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конечная звезда 26"/>
          <p:cNvSpPr/>
          <p:nvPr/>
        </p:nvSpPr>
        <p:spPr>
          <a:xfrm>
            <a:off x="2693716" y="3865207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330354" y="3853260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796497" y="343077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конечная звезда 29"/>
          <p:cNvSpPr/>
          <p:nvPr/>
        </p:nvSpPr>
        <p:spPr>
          <a:xfrm>
            <a:off x="2483664" y="3452668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конечная звезда 30"/>
          <p:cNvSpPr/>
          <p:nvPr/>
        </p:nvSpPr>
        <p:spPr>
          <a:xfrm>
            <a:off x="2188712" y="3448030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конечная звезда 31"/>
          <p:cNvSpPr/>
          <p:nvPr/>
        </p:nvSpPr>
        <p:spPr>
          <a:xfrm>
            <a:off x="4220416" y="3903763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конечная звезда 32"/>
          <p:cNvSpPr/>
          <p:nvPr/>
        </p:nvSpPr>
        <p:spPr>
          <a:xfrm>
            <a:off x="3778523" y="3890436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конечная звезда 33"/>
          <p:cNvSpPr/>
          <p:nvPr/>
        </p:nvSpPr>
        <p:spPr>
          <a:xfrm>
            <a:off x="4240820" y="3518179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конечная звезда 34"/>
          <p:cNvSpPr/>
          <p:nvPr/>
        </p:nvSpPr>
        <p:spPr>
          <a:xfrm>
            <a:off x="3782877" y="3520571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конечная звезда 35"/>
          <p:cNvSpPr/>
          <p:nvPr/>
        </p:nvSpPr>
        <p:spPr>
          <a:xfrm>
            <a:off x="5528187" y="3849240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815839" y="3474315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конечная звезда 37"/>
          <p:cNvSpPr/>
          <p:nvPr/>
        </p:nvSpPr>
        <p:spPr>
          <a:xfrm>
            <a:off x="5264077" y="3474315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конечная звезда 38"/>
          <p:cNvSpPr/>
          <p:nvPr/>
        </p:nvSpPr>
        <p:spPr>
          <a:xfrm>
            <a:off x="7227086" y="3611685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конечная звезда 39"/>
          <p:cNvSpPr/>
          <p:nvPr/>
        </p:nvSpPr>
        <p:spPr>
          <a:xfrm>
            <a:off x="6820278" y="3614306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Прямоугольник 44"/>
          <p:cNvSpPr/>
          <p:nvPr/>
        </p:nvSpPr>
        <p:spPr>
          <a:xfrm>
            <a:off x="10350438" y="4238466"/>
            <a:ext cx="616822" cy="535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5-конечная звезда 51"/>
          <p:cNvSpPr/>
          <p:nvPr/>
        </p:nvSpPr>
        <p:spPr>
          <a:xfrm>
            <a:off x="10681232" y="3319981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конечная звезда 52"/>
          <p:cNvSpPr/>
          <p:nvPr/>
        </p:nvSpPr>
        <p:spPr>
          <a:xfrm>
            <a:off x="10343249" y="3330245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конечная звезда 54"/>
          <p:cNvSpPr/>
          <p:nvPr/>
        </p:nvSpPr>
        <p:spPr>
          <a:xfrm>
            <a:off x="10562471" y="5455262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конечная звезда 55"/>
          <p:cNvSpPr/>
          <p:nvPr/>
        </p:nvSpPr>
        <p:spPr>
          <a:xfrm>
            <a:off x="10697732" y="4332290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-конечная звезда 56"/>
          <p:cNvSpPr/>
          <p:nvPr/>
        </p:nvSpPr>
        <p:spPr>
          <a:xfrm>
            <a:off x="10388327" y="4332290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4573" y="3160374"/>
            <a:ext cx="634039" cy="554784"/>
          </a:xfrm>
          <a:prstGeom prst="rect">
            <a:avLst/>
          </a:prstGeom>
        </p:spPr>
      </p:pic>
      <p:sp>
        <p:nvSpPr>
          <p:cNvPr id="54" name="5-конечная звезда 53"/>
          <p:cNvSpPr/>
          <p:nvPr/>
        </p:nvSpPr>
        <p:spPr>
          <a:xfrm>
            <a:off x="8776331" y="3323930"/>
            <a:ext cx="270522" cy="235569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конечная звезда 60"/>
          <p:cNvSpPr/>
          <p:nvPr/>
        </p:nvSpPr>
        <p:spPr>
          <a:xfrm>
            <a:off x="9046429" y="535533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5-конечная звезда 61"/>
          <p:cNvSpPr/>
          <p:nvPr/>
        </p:nvSpPr>
        <p:spPr>
          <a:xfrm>
            <a:off x="8749077" y="5371162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5-конечная звезда 63"/>
          <p:cNvSpPr/>
          <p:nvPr/>
        </p:nvSpPr>
        <p:spPr>
          <a:xfrm>
            <a:off x="8928368" y="5629016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5-конечная звезда 64"/>
          <p:cNvSpPr/>
          <p:nvPr/>
        </p:nvSpPr>
        <p:spPr>
          <a:xfrm>
            <a:off x="8823865" y="4397391"/>
            <a:ext cx="209006" cy="21771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Яка наступна фігура?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7681" y="2988524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11657" y="3079796"/>
            <a:ext cx="1007959" cy="1003481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606827" y="3045566"/>
            <a:ext cx="1007959" cy="1003481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899285" y="3045567"/>
            <a:ext cx="1007959" cy="1003481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1610033" y="3139551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4269683" y="3139551"/>
            <a:ext cx="1027611" cy="916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Улыбающееся лицо 20"/>
          <p:cNvSpPr/>
          <p:nvPr/>
        </p:nvSpPr>
        <p:spPr>
          <a:xfrm>
            <a:off x="6155848" y="3734434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Улыбающееся лицо 21"/>
          <p:cNvSpPr/>
          <p:nvPr/>
        </p:nvSpPr>
        <p:spPr>
          <a:xfrm>
            <a:off x="5794612" y="3730096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Улыбающееся лицо 22"/>
          <p:cNvSpPr/>
          <p:nvPr/>
        </p:nvSpPr>
        <p:spPr>
          <a:xfrm>
            <a:off x="5958406" y="3388330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Улыбающееся лицо 23"/>
          <p:cNvSpPr/>
          <p:nvPr/>
        </p:nvSpPr>
        <p:spPr>
          <a:xfrm>
            <a:off x="3276668" y="3730097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Улыбающееся лицо 24"/>
          <p:cNvSpPr/>
          <p:nvPr/>
        </p:nvSpPr>
        <p:spPr>
          <a:xfrm>
            <a:off x="3257014" y="3353177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Улыбающееся лицо 25"/>
          <p:cNvSpPr/>
          <p:nvPr/>
        </p:nvSpPr>
        <p:spPr>
          <a:xfrm>
            <a:off x="756719" y="3592197"/>
            <a:ext cx="304800" cy="275801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Сердце 26"/>
          <p:cNvSpPr/>
          <p:nvPr/>
        </p:nvSpPr>
        <p:spPr>
          <a:xfrm>
            <a:off x="4841837" y="3649091"/>
            <a:ext cx="374468" cy="338469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Сердце 27"/>
          <p:cNvSpPr/>
          <p:nvPr/>
        </p:nvSpPr>
        <p:spPr>
          <a:xfrm>
            <a:off x="4364294" y="3310622"/>
            <a:ext cx="374468" cy="338469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Сердце 28"/>
          <p:cNvSpPr/>
          <p:nvPr/>
        </p:nvSpPr>
        <p:spPr>
          <a:xfrm>
            <a:off x="1980658" y="3433235"/>
            <a:ext cx="374468" cy="338469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8660782" y="3191934"/>
            <a:ext cx="550512" cy="492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>
            <a:off x="10397727" y="4260199"/>
            <a:ext cx="550512" cy="492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10361980" y="3112576"/>
            <a:ext cx="679413" cy="647565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Сердце 35"/>
          <p:cNvSpPr/>
          <p:nvPr/>
        </p:nvSpPr>
        <p:spPr>
          <a:xfrm>
            <a:off x="10574471" y="4542122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Сердце 36"/>
          <p:cNvSpPr/>
          <p:nvPr/>
        </p:nvSpPr>
        <p:spPr>
          <a:xfrm>
            <a:off x="10705197" y="4295631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Сердце 37"/>
          <p:cNvSpPr/>
          <p:nvPr/>
        </p:nvSpPr>
        <p:spPr>
          <a:xfrm>
            <a:off x="10411869" y="4295631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Прямоугольник 42"/>
          <p:cNvSpPr/>
          <p:nvPr/>
        </p:nvSpPr>
        <p:spPr>
          <a:xfrm>
            <a:off x="10402840" y="5322303"/>
            <a:ext cx="550512" cy="492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Сердце 43"/>
          <p:cNvSpPr/>
          <p:nvPr/>
        </p:nvSpPr>
        <p:spPr>
          <a:xfrm>
            <a:off x="10689049" y="5605998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Сердце 44"/>
          <p:cNvSpPr/>
          <p:nvPr/>
        </p:nvSpPr>
        <p:spPr>
          <a:xfrm>
            <a:off x="10423574" y="5593880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Сердце 45"/>
          <p:cNvSpPr/>
          <p:nvPr/>
        </p:nvSpPr>
        <p:spPr>
          <a:xfrm>
            <a:off x="10705197" y="5353135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Сердце 46"/>
          <p:cNvSpPr/>
          <p:nvPr/>
        </p:nvSpPr>
        <p:spPr>
          <a:xfrm>
            <a:off x="10403854" y="5357880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Сердце 47"/>
          <p:cNvSpPr/>
          <p:nvPr/>
        </p:nvSpPr>
        <p:spPr>
          <a:xfrm>
            <a:off x="8805312" y="3334235"/>
            <a:ext cx="261452" cy="231120"/>
          </a:xfrm>
          <a:prstGeom prst="hear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8632373" y="5282215"/>
            <a:ext cx="679413" cy="647565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8571886" y="4198693"/>
            <a:ext cx="679413" cy="647565"/>
          </a:xfrm>
          <a:prstGeom prst="triangl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Улыбающееся лицо 50"/>
          <p:cNvSpPr/>
          <p:nvPr/>
        </p:nvSpPr>
        <p:spPr>
          <a:xfrm>
            <a:off x="8847897" y="5727793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Улыбающееся лицо 51"/>
          <p:cNvSpPr/>
          <p:nvPr/>
        </p:nvSpPr>
        <p:spPr>
          <a:xfrm>
            <a:off x="8847897" y="5477185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Улыбающееся лицо 52"/>
          <p:cNvSpPr/>
          <p:nvPr/>
        </p:nvSpPr>
        <p:spPr>
          <a:xfrm>
            <a:off x="10719385" y="3515112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Улыбающееся лицо 53"/>
          <p:cNvSpPr/>
          <p:nvPr/>
        </p:nvSpPr>
        <p:spPr>
          <a:xfrm>
            <a:off x="10469147" y="3517630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Улыбающееся лицо 54"/>
          <p:cNvSpPr/>
          <p:nvPr/>
        </p:nvSpPr>
        <p:spPr>
          <a:xfrm>
            <a:off x="10587559" y="3276935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Улыбающееся лицо 55"/>
          <p:cNvSpPr/>
          <p:nvPr/>
        </p:nvSpPr>
        <p:spPr>
          <a:xfrm>
            <a:off x="8786978" y="4522475"/>
            <a:ext cx="248364" cy="2141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57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Яка наступна фігура?</a:t>
            </a:r>
            <a:endParaRPr lang="en-US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09759" y="3172426"/>
            <a:ext cx="1007959" cy="1003481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668884" y="3172425"/>
            <a:ext cx="1007959" cy="1003481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026041" y="3172424"/>
            <a:ext cx="1007959" cy="1003481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952413" y="3241101"/>
            <a:ext cx="1021668" cy="9169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28009" y="3273419"/>
            <a:ext cx="1027611" cy="9169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07681" y="2988525"/>
            <a:ext cx="1559996" cy="901911"/>
          </a:xfrm>
          <a:prstGeom prst="rect">
            <a:avLst/>
          </a:prstGeom>
          <a:gradFill rotWithShape="1">
            <a:gsLst>
              <a:gs pos="0">
                <a:srgbClr val="C32D2E">
                  <a:tint val="92000"/>
                  <a:satMod val="170000"/>
                </a:srgbClr>
              </a:gs>
              <a:gs pos="15000">
                <a:srgbClr val="C32D2E">
                  <a:tint val="92000"/>
                  <a:shade val="99000"/>
                  <a:satMod val="170000"/>
                </a:srgbClr>
              </a:gs>
              <a:gs pos="62000">
                <a:srgbClr val="C32D2E">
                  <a:tint val="96000"/>
                  <a:shade val="80000"/>
                  <a:satMod val="170000"/>
                </a:srgbClr>
              </a:gs>
              <a:gs pos="97000">
                <a:srgbClr val="C32D2E">
                  <a:tint val="98000"/>
                  <a:shade val="63000"/>
                  <a:satMod val="170000"/>
                </a:srgbClr>
              </a:gs>
              <a:gs pos="100000">
                <a:srgbClr val="C32D2E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C32D2E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C32D2E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55509" y="4049048"/>
            <a:ext cx="1512168" cy="914400"/>
          </a:xfrm>
          <a:prstGeom prst="rect">
            <a:avLst/>
          </a:prstGeom>
          <a:gradFill rotWithShape="1">
            <a:gsLst>
              <a:gs pos="0">
                <a:srgbClr val="84AA33">
                  <a:tint val="92000"/>
                  <a:satMod val="170000"/>
                </a:srgbClr>
              </a:gs>
              <a:gs pos="15000">
                <a:srgbClr val="84AA33">
                  <a:tint val="92000"/>
                  <a:shade val="99000"/>
                  <a:satMod val="170000"/>
                </a:srgbClr>
              </a:gs>
              <a:gs pos="62000">
                <a:srgbClr val="84AA33">
                  <a:tint val="96000"/>
                  <a:shade val="80000"/>
                  <a:satMod val="170000"/>
                </a:srgbClr>
              </a:gs>
              <a:gs pos="97000">
                <a:srgbClr val="84AA33">
                  <a:tint val="98000"/>
                  <a:shade val="63000"/>
                  <a:satMod val="170000"/>
                </a:srgbClr>
              </a:gs>
              <a:gs pos="100000">
                <a:srgbClr val="84AA33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84AA33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84AA33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08853" y="4049048"/>
            <a:ext cx="1499996" cy="914400"/>
          </a:xfrm>
          <a:prstGeom prst="rect">
            <a:avLst/>
          </a:prstGeom>
          <a:solidFill>
            <a:srgbClr val="F16517"/>
          </a:solidFill>
          <a:ln w="25400" cap="flat" cmpd="sng" algn="ctr">
            <a:solidFill>
              <a:srgbClr val="FEB80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08853" y="5122061"/>
            <a:ext cx="1584175" cy="914400"/>
          </a:xfrm>
          <a:prstGeom prst="rect">
            <a:avLst/>
          </a:prstGeom>
          <a:gradFill rotWithShape="1">
            <a:gsLst>
              <a:gs pos="0">
                <a:srgbClr val="475A8D">
                  <a:tint val="92000"/>
                  <a:satMod val="170000"/>
                </a:srgbClr>
              </a:gs>
              <a:gs pos="15000">
                <a:srgbClr val="475A8D">
                  <a:tint val="92000"/>
                  <a:shade val="99000"/>
                  <a:satMod val="170000"/>
                </a:srgbClr>
              </a:gs>
              <a:gs pos="62000">
                <a:srgbClr val="475A8D">
                  <a:tint val="96000"/>
                  <a:shade val="80000"/>
                  <a:satMod val="170000"/>
                </a:srgbClr>
              </a:gs>
              <a:gs pos="97000">
                <a:srgbClr val="475A8D">
                  <a:tint val="98000"/>
                  <a:shade val="63000"/>
                  <a:satMod val="170000"/>
                </a:srgbClr>
              </a:gs>
              <a:gs pos="100000">
                <a:srgbClr val="475A8D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475A8D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475A8D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79954" y="5122061"/>
            <a:ext cx="1512168" cy="91440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EB80A"/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08853" y="2982281"/>
            <a:ext cx="1499996" cy="914400"/>
          </a:xfrm>
          <a:prstGeom prst="rect">
            <a:avLst/>
          </a:prstGeom>
          <a:gradFill rotWithShape="1">
            <a:gsLst>
              <a:gs pos="0">
                <a:srgbClr val="3891A7">
                  <a:tint val="92000"/>
                  <a:satMod val="170000"/>
                </a:srgbClr>
              </a:gs>
              <a:gs pos="15000">
                <a:srgbClr val="3891A7">
                  <a:tint val="92000"/>
                  <a:shade val="99000"/>
                  <a:satMod val="170000"/>
                </a:srgbClr>
              </a:gs>
              <a:gs pos="62000">
                <a:srgbClr val="3891A7">
                  <a:tint val="96000"/>
                  <a:shade val="80000"/>
                  <a:satMod val="170000"/>
                </a:srgbClr>
              </a:gs>
              <a:gs pos="97000">
                <a:srgbClr val="3891A7">
                  <a:tint val="98000"/>
                  <a:shade val="63000"/>
                  <a:satMod val="170000"/>
                </a:srgbClr>
              </a:gs>
              <a:gs pos="100000">
                <a:srgbClr val="3891A7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3891A7">
                <a:shade val="80000"/>
              </a:srgb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0" name="Облако 19"/>
          <p:cNvSpPr/>
          <p:nvPr/>
        </p:nvSpPr>
        <p:spPr>
          <a:xfrm>
            <a:off x="6421010" y="3559246"/>
            <a:ext cx="463664" cy="316411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Облако 20"/>
          <p:cNvSpPr/>
          <p:nvPr/>
        </p:nvSpPr>
        <p:spPr>
          <a:xfrm>
            <a:off x="5231415" y="3573666"/>
            <a:ext cx="463664" cy="316411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Облако 21"/>
          <p:cNvSpPr/>
          <p:nvPr/>
        </p:nvSpPr>
        <p:spPr>
          <a:xfrm>
            <a:off x="4412821" y="3224122"/>
            <a:ext cx="463664" cy="316411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Облако 22"/>
          <p:cNvSpPr/>
          <p:nvPr/>
        </p:nvSpPr>
        <p:spPr>
          <a:xfrm>
            <a:off x="1734873" y="3242992"/>
            <a:ext cx="463664" cy="316411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Облако 23"/>
          <p:cNvSpPr/>
          <p:nvPr/>
        </p:nvSpPr>
        <p:spPr>
          <a:xfrm>
            <a:off x="699106" y="3674164"/>
            <a:ext cx="463664" cy="316411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Прямоугольник 24"/>
          <p:cNvSpPr/>
          <p:nvPr/>
        </p:nvSpPr>
        <p:spPr>
          <a:xfrm>
            <a:off x="10493628" y="3259551"/>
            <a:ext cx="414623" cy="34756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ямоугольник 25"/>
          <p:cNvSpPr/>
          <p:nvPr/>
        </p:nvSpPr>
        <p:spPr>
          <a:xfrm>
            <a:off x="8702236" y="3277901"/>
            <a:ext cx="414623" cy="34756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Прямоугольник 26"/>
          <p:cNvSpPr/>
          <p:nvPr/>
        </p:nvSpPr>
        <p:spPr>
          <a:xfrm>
            <a:off x="10517176" y="5397863"/>
            <a:ext cx="414623" cy="34756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Облако 28"/>
          <p:cNvSpPr/>
          <p:nvPr/>
        </p:nvSpPr>
        <p:spPr>
          <a:xfrm>
            <a:off x="9167345" y="4341463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Облако 29"/>
          <p:cNvSpPr/>
          <p:nvPr/>
        </p:nvSpPr>
        <p:spPr>
          <a:xfrm>
            <a:off x="8356766" y="5459856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Облако 30"/>
          <p:cNvSpPr/>
          <p:nvPr/>
        </p:nvSpPr>
        <p:spPr>
          <a:xfrm>
            <a:off x="10550882" y="3328210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Облако 31"/>
          <p:cNvSpPr/>
          <p:nvPr/>
        </p:nvSpPr>
        <p:spPr>
          <a:xfrm>
            <a:off x="10106640" y="5467820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Облако 32"/>
          <p:cNvSpPr/>
          <p:nvPr/>
        </p:nvSpPr>
        <p:spPr>
          <a:xfrm>
            <a:off x="9167346" y="3359600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10483377" y="4260734"/>
            <a:ext cx="482218" cy="457535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8747102" y="5341922"/>
            <a:ext cx="456389" cy="459447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8702236" y="4260734"/>
            <a:ext cx="487251" cy="457535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Облако 27"/>
          <p:cNvSpPr/>
          <p:nvPr/>
        </p:nvSpPr>
        <p:spPr>
          <a:xfrm>
            <a:off x="10527334" y="4460868"/>
            <a:ext cx="347209" cy="238810"/>
          </a:xfrm>
          <a:prstGeom prst="clou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3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011680"/>
            <a:ext cx="7762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dirty="0"/>
              <a:t>Дякую за увагу </a:t>
            </a:r>
            <a:r>
              <a:rPr lang="uk-UA" sz="8000" dirty="0">
                <a:sym typeface="Wingdings" panose="05000000000000000000" pitchFamily="2" charset="2"/>
              </a:rPr>
              <a:t>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338799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47</Words>
  <Application>Microsoft Office PowerPoint</Application>
  <PresentationFormat>Широкий екран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Аспект</vt:lpstr>
      <vt:lpstr>Гра «Малюнок за правилом»  на уроках математики з використанням 6 цеглинок</vt:lpstr>
      <vt:lpstr>Гра «Малюнок за правилом»                      Покажи наступну фігуру</vt:lpstr>
      <vt:lpstr>Яка наступна фігура?</vt:lpstr>
      <vt:lpstr>Яка наступна фігура?</vt:lpstr>
      <vt:lpstr>Яка наступна фігура?</vt:lpstr>
      <vt:lpstr>Яка наступна фігура?</vt:lpstr>
      <vt:lpstr>Яка наступна фігура?</vt:lpstr>
      <vt:lpstr>Яка наступна фігура?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 «Малюнок за правилом»  на уроках математики з використанням 6 цеглинок</dc:title>
  <dc:creator>Sasha Sasha</dc:creator>
  <cp:lastModifiedBy>Ирина Капущак</cp:lastModifiedBy>
  <cp:revision>7</cp:revision>
  <dcterms:created xsi:type="dcterms:W3CDTF">2019-02-17T07:55:19Z</dcterms:created>
  <dcterms:modified xsi:type="dcterms:W3CDTF">2019-12-16T19:31:01Z</dcterms:modified>
</cp:coreProperties>
</file>