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2" r:id="rId4"/>
    <p:sldId id="261" r:id="rId5"/>
    <p:sldId id="260" r:id="rId6"/>
    <p:sldId id="259" r:id="rId7"/>
    <p:sldId id="263" r:id="rId8"/>
    <p:sldId id="264" r:id="rId9"/>
    <p:sldId id="258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presProps" Target="presProps.xml" /><Relationship Id="rId5" Type="http://schemas.openxmlformats.org/officeDocument/2006/relationships/slide" Target="slides/slide4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12/16/2019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12/16/2019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6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sz="4400" dirty="0" err="1">
                <a:solidFill>
                  <a:schemeClr val="tx1"/>
                </a:solidFill>
              </a:rPr>
              <a:t>Гра</a:t>
            </a:r>
            <a:r>
              <a:rPr lang="ru-RU" sz="4400" dirty="0">
                <a:solidFill>
                  <a:schemeClr val="tx1"/>
                </a:solidFill>
              </a:rPr>
              <a:t> «</a:t>
            </a:r>
            <a:r>
              <a:rPr lang="ru-RU" sz="4400" dirty="0" err="1">
                <a:solidFill>
                  <a:schemeClr val="tx1"/>
                </a:solidFill>
              </a:rPr>
              <a:t>Малюнок</a:t>
            </a:r>
            <a:r>
              <a:rPr lang="ru-RU" sz="4400" dirty="0">
                <a:solidFill>
                  <a:schemeClr val="tx1"/>
                </a:solidFill>
              </a:rPr>
              <a:t> за правилом» </a:t>
            </a:r>
            <a:br>
              <a:rPr lang="ru-RU" sz="4400" dirty="0">
                <a:solidFill>
                  <a:schemeClr val="tx1"/>
                </a:solidFill>
              </a:rPr>
            </a:br>
            <a:r>
              <a:rPr lang="ru-RU" sz="4400" dirty="0">
                <a:solidFill>
                  <a:schemeClr val="tx1"/>
                </a:solidFill>
              </a:rPr>
              <a:t>на уроках математики з </a:t>
            </a:r>
            <a:r>
              <a:rPr lang="ru-RU" sz="4400" dirty="0" err="1">
                <a:solidFill>
                  <a:schemeClr val="tx1"/>
                </a:solidFill>
              </a:rPr>
              <a:t>використанням</a:t>
            </a:r>
            <a:r>
              <a:rPr lang="ru-RU" sz="4400" dirty="0">
                <a:solidFill>
                  <a:schemeClr val="tx1"/>
                </a:solidFill>
              </a:rPr>
              <a:t> 6 </a:t>
            </a:r>
            <a:r>
              <a:rPr lang="ru-RU" sz="4400" dirty="0" err="1">
                <a:solidFill>
                  <a:schemeClr val="tx1"/>
                </a:solidFill>
              </a:rPr>
              <a:t>цеглинок</a:t>
            </a:r>
            <a:endParaRPr lang="en-US" sz="4400" dirty="0">
              <a:solidFill>
                <a:schemeClr val="tx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441" y="4050836"/>
            <a:ext cx="6466073" cy="2571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9309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4408" y="372258"/>
            <a:ext cx="8596668" cy="1320800"/>
          </a:xfrm>
        </p:spPr>
        <p:txBody>
          <a:bodyPr>
            <a:noAutofit/>
          </a:bodyPr>
          <a:lstStyle/>
          <a:p>
            <a:r>
              <a:rPr lang="uk-UA" sz="4800" dirty="0">
                <a:solidFill>
                  <a:schemeClr val="tx1"/>
                </a:solidFill>
              </a:rPr>
              <a:t>Гра «Малюнок за правилом»    </a:t>
            </a:r>
            <a:br>
              <a:rPr lang="uk-UA" dirty="0">
                <a:solidFill>
                  <a:schemeClr val="tx1"/>
                </a:solidFill>
              </a:rPr>
            </a:br>
            <a:r>
              <a:rPr lang="uk-UA" dirty="0">
                <a:solidFill>
                  <a:schemeClr val="tx1"/>
                </a:solidFill>
              </a:rPr>
              <a:t>                </a:t>
            </a:r>
            <a:br>
              <a:rPr lang="uk-UA" dirty="0">
                <a:solidFill>
                  <a:schemeClr val="tx1"/>
                </a:solidFill>
              </a:rPr>
            </a:br>
            <a:r>
              <a:rPr lang="uk-UA" dirty="0">
                <a:solidFill>
                  <a:schemeClr val="tx1"/>
                </a:solidFill>
              </a:rPr>
              <a:t>Покажи наступну фігуру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107681" y="2988525"/>
            <a:ext cx="1559996" cy="901911"/>
          </a:xfrm>
          <a:prstGeom prst="rect">
            <a:avLst/>
          </a:prstGeom>
          <a:gradFill rotWithShape="1">
            <a:gsLst>
              <a:gs pos="0">
                <a:srgbClr val="C32D2E">
                  <a:tint val="92000"/>
                  <a:satMod val="170000"/>
                </a:srgbClr>
              </a:gs>
              <a:gs pos="15000">
                <a:srgbClr val="C32D2E">
                  <a:tint val="92000"/>
                  <a:shade val="99000"/>
                  <a:satMod val="170000"/>
                </a:srgbClr>
              </a:gs>
              <a:gs pos="62000">
                <a:srgbClr val="C32D2E">
                  <a:tint val="96000"/>
                  <a:shade val="80000"/>
                  <a:satMod val="170000"/>
                </a:srgbClr>
              </a:gs>
              <a:gs pos="97000">
                <a:srgbClr val="C32D2E">
                  <a:tint val="98000"/>
                  <a:shade val="63000"/>
                  <a:satMod val="170000"/>
                </a:srgbClr>
              </a:gs>
              <a:gs pos="100000">
                <a:srgbClr val="C32D2E">
                  <a:shade val="62000"/>
                  <a:satMod val="170000"/>
                </a:srgbClr>
              </a:gs>
            </a:gsLst>
            <a:path path="circle">
              <a:fillToRect l="50000" t="50000" r="50000" b="50000"/>
            </a:path>
          </a:gradFill>
          <a:ln w="9525" cap="flat" cmpd="sng" algn="ctr">
            <a:solidFill>
              <a:srgbClr val="C32D2E"/>
            </a:solidFill>
            <a:prstDash val="solid"/>
          </a:ln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rgbClr val="C32D2E">
                <a:shade val="80000"/>
              </a:srgbClr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 </a:t>
            </a:r>
            <a:endParaRPr kumimoji="0" lang="ru-RU" sz="2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155509" y="4049048"/>
            <a:ext cx="1512168" cy="914400"/>
          </a:xfrm>
          <a:prstGeom prst="rect">
            <a:avLst/>
          </a:prstGeom>
          <a:gradFill rotWithShape="1">
            <a:gsLst>
              <a:gs pos="0">
                <a:srgbClr val="84AA33">
                  <a:tint val="92000"/>
                  <a:satMod val="170000"/>
                </a:srgbClr>
              </a:gs>
              <a:gs pos="15000">
                <a:srgbClr val="84AA33">
                  <a:tint val="92000"/>
                  <a:shade val="99000"/>
                  <a:satMod val="170000"/>
                </a:srgbClr>
              </a:gs>
              <a:gs pos="62000">
                <a:srgbClr val="84AA33">
                  <a:tint val="96000"/>
                  <a:shade val="80000"/>
                  <a:satMod val="170000"/>
                </a:srgbClr>
              </a:gs>
              <a:gs pos="97000">
                <a:srgbClr val="84AA33">
                  <a:tint val="98000"/>
                  <a:shade val="63000"/>
                  <a:satMod val="170000"/>
                </a:srgbClr>
              </a:gs>
              <a:gs pos="100000">
                <a:srgbClr val="84AA33">
                  <a:shade val="62000"/>
                  <a:satMod val="170000"/>
                </a:srgbClr>
              </a:gs>
            </a:gsLst>
            <a:path path="circle">
              <a:fillToRect l="50000" t="50000" r="50000" b="50000"/>
            </a:path>
          </a:gradFill>
          <a:ln w="9525" cap="flat" cmpd="sng" algn="ctr">
            <a:solidFill>
              <a:srgbClr val="84AA33"/>
            </a:solidFill>
            <a:prstDash val="solid"/>
          </a:ln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rgbClr val="84AA33">
                <a:shade val="80000"/>
              </a:srgbClr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908853" y="4049048"/>
            <a:ext cx="1499996" cy="914400"/>
          </a:xfrm>
          <a:prstGeom prst="rect">
            <a:avLst/>
          </a:prstGeom>
          <a:solidFill>
            <a:srgbClr val="F16517"/>
          </a:solidFill>
          <a:ln w="25400" cap="flat" cmpd="sng" algn="ctr">
            <a:solidFill>
              <a:srgbClr val="FEB80A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908853" y="5122061"/>
            <a:ext cx="1584175" cy="914400"/>
          </a:xfrm>
          <a:prstGeom prst="rect">
            <a:avLst/>
          </a:prstGeom>
          <a:gradFill rotWithShape="1">
            <a:gsLst>
              <a:gs pos="0">
                <a:srgbClr val="475A8D">
                  <a:tint val="92000"/>
                  <a:satMod val="170000"/>
                </a:srgbClr>
              </a:gs>
              <a:gs pos="15000">
                <a:srgbClr val="475A8D">
                  <a:tint val="92000"/>
                  <a:shade val="99000"/>
                  <a:satMod val="170000"/>
                </a:srgbClr>
              </a:gs>
              <a:gs pos="62000">
                <a:srgbClr val="475A8D">
                  <a:tint val="96000"/>
                  <a:shade val="80000"/>
                  <a:satMod val="170000"/>
                </a:srgbClr>
              </a:gs>
              <a:gs pos="97000">
                <a:srgbClr val="475A8D">
                  <a:tint val="98000"/>
                  <a:shade val="63000"/>
                  <a:satMod val="170000"/>
                </a:srgbClr>
              </a:gs>
              <a:gs pos="100000">
                <a:srgbClr val="475A8D">
                  <a:shade val="62000"/>
                  <a:satMod val="170000"/>
                </a:srgbClr>
              </a:gs>
            </a:gsLst>
            <a:path path="circle">
              <a:fillToRect l="50000" t="50000" r="50000" b="50000"/>
            </a:path>
          </a:gradFill>
          <a:ln w="9525" cap="flat" cmpd="sng" algn="ctr">
            <a:solidFill>
              <a:srgbClr val="475A8D"/>
            </a:solidFill>
            <a:prstDash val="solid"/>
          </a:ln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rgbClr val="475A8D">
                <a:shade val="80000"/>
              </a:srgbClr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179954" y="5122061"/>
            <a:ext cx="1512168" cy="914400"/>
          </a:xfrm>
          <a:prstGeom prst="rect">
            <a:avLst/>
          </a:prstGeom>
          <a:gradFill rotWithShape="1">
            <a:gsLst>
              <a:gs pos="0">
                <a:srgbClr val="FEB80A">
                  <a:tint val="92000"/>
                  <a:satMod val="170000"/>
                </a:srgbClr>
              </a:gs>
              <a:gs pos="15000">
                <a:srgbClr val="FEB80A">
                  <a:tint val="92000"/>
                  <a:shade val="99000"/>
                  <a:satMod val="170000"/>
                </a:srgbClr>
              </a:gs>
              <a:gs pos="62000">
                <a:srgbClr val="FEB80A">
                  <a:tint val="96000"/>
                  <a:shade val="80000"/>
                  <a:satMod val="170000"/>
                </a:srgbClr>
              </a:gs>
              <a:gs pos="97000">
                <a:srgbClr val="FEB80A">
                  <a:tint val="98000"/>
                  <a:shade val="63000"/>
                  <a:satMod val="170000"/>
                </a:srgbClr>
              </a:gs>
              <a:gs pos="100000">
                <a:srgbClr val="FEB80A">
                  <a:shade val="62000"/>
                  <a:satMod val="170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</a:ln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rgbClr val="FEB80A"/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908853" y="2982281"/>
            <a:ext cx="1499996" cy="914400"/>
          </a:xfrm>
          <a:prstGeom prst="rect">
            <a:avLst/>
          </a:prstGeom>
          <a:gradFill rotWithShape="1">
            <a:gsLst>
              <a:gs pos="0">
                <a:srgbClr val="3891A7">
                  <a:tint val="92000"/>
                  <a:satMod val="170000"/>
                </a:srgbClr>
              </a:gs>
              <a:gs pos="15000">
                <a:srgbClr val="3891A7">
                  <a:tint val="92000"/>
                  <a:shade val="99000"/>
                  <a:satMod val="170000"/>
                </a:srgbClr>
              </a:gs>
              <a:gs pos="62000">
                <a:srgbClr val="3891A7">
                  <a:tint val="96000"/>
                  <a:shade val="80000"/>
                  <a:satMod val="170000"/>
                </a:srgbClr>
              </a:gs>
              <a:gs pos="97000">
                <a:srgbClr val="3891A7">
                  <a:tint val="98000"/>
                  <a:shade val="63000"/>
                  <a:satMod val="170000"/>
                </a:srgbClr>
              </a:gs>
              <a:gs pos="100000">
                <a:srgbClr val="3891A7">
                  <a:shade val="62000"/>
                  <a:satMod val="170000"/>
                </a:srgbClr>
              </a:gs>
            </a:gsLst>
            <a:path path="circle">
              <a:fillToRect l="50000" t="50000" r="50000" b="50000"/>
            </a:path>
          </a:gradFill>
          <a:ln w="9525" cap="flat" cmpd="sng" algn="ctr">
            <a:solidFill>
              <a:srgbClr val="3891A7"/>
            </a:solidFill>
            <a:prstDash val="solid"/>
          </a:ln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rgbClr val="3891A7">
                <a:shade val="80000"/>
              </a:srgbClr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8748566" y="3266633"/>
            <a:ext cx="399269" cy="36279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Овал 25"/>
          <p:cNvSpPr/>
          <p:nvPr/>
        </p:nvSpPr>
        <p:spPr>
          <a:xfrm>
            <a:off x="10459215" y="5397862"/>
            <a:ext cx="399269" cy="362795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Овал 26"/>
          <p:cNvSpPr/>
          <p:nvPr/>
        </p:nvSpPr>
        <p:spPr>
          <a:xfrm>
            <a:off x="8768077" y="5397863"/>
            <a:ext cx="399269" cy="362795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Овал 27"/>
          <p:cNvSpPr/>
          <p:nvPr/>
        </p:nvSpPr>
        <p:spPr>
          <a:xfrm>
            <a:off x="10459215" y="4324850"/>
            <a:ext cx="399269" cy="362795"/>
          </a:xfrm>
          <a:prstGeom prst="ellipse">
            <a:avLst/>
          </a:prstGeom>
          <a:solidFill>
            <a:srgbClr val="FF3399"/>
          </a:solidFill>
          <a:ln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Овал 28"/>
          <p:cNvSpPr/>
          <p:nvPr/>
        </p:nvSpPr>
        <p:spPr>
          <a:xfrm>
            <a:off x="8768077" y="4332290"/>
            <a:ext cx="399269" cy="362795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Овал 29"/>
          <p:cNvSpPr/>
          <p:nvPr/>
        </p:nvSpPr>
        <p:spPr>
          <a:xfrm>
            <a:off x="10459216" y="3266633"/>
            <a:ext cx="399269" cy="36279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Овал 30"/>
          <p:cNvSpPr/>
          <p:nvPr/>
        </p:nvSpPr>
        <p:spPr>
          <a:xfrm>
            <a:off x="294162" y="3123871"/>
            <a:ext cx="1127760" cy="10111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Овал 31"/>
          <p:cNvSpPr/>
          <p:nvPr/>
        </p:nvSpPr>
        <p:spPr>
          <a:xfrm>
            <a:off x="1792370" y="3102707"/>
            <a:ext cx="1127760" cy="101111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Овал 32"/>
          <p:cNvSpPr/>
          <p:nvPr/>
        </p:nvSpPr>
        <p:spPr>
          <a:xfrm>
            <a:off x="3287152" y="3123870"/>
            <a:ext cx="1127760" cy="1011113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Овал 33"/>
          <p:cNvSpPr/>
          <p:nvPr/>
        </p:nvSpPr>
        <p:spPr>
          <a:xfrm>
            <a:off x="6276716" y="3123868"/>
            <a:ext cx="1127760" cy="101111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Овал 34"/>
          <p:cNvSpPr/>
          <p:nvPr/>
        </p:nvSpPr>
        <p:spPr>
          <a:xfrm>
            <a:off x="4781934" y="3123869"/>
            <a:ext cx="1127760" cy="10111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128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dirty="0">
                <a:solidFill>
                  <a:schemeClr val="tx1"/>
                </a:solidFill>
              </a:rPr>
              <a:t>Яка наступна фігура?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258638" y="3111062"/>
            <a:ext cx="1127760" cy="1011113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Овал 3"/>
          <p:cNvSpPr/>
          <p:nvPr/>
        </p:nvSpPr>
        <p:spPr>
          <a:xfrm>
            <a:off x="1606913" y="3101455"/>
            <a:ext cx="1127760" cy="101111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Овал 4"/>
          <p:cNvSpPr/>
          <p:nvPr/>
        </p:nvSpPr>
        <p:spPr>
          <a:xfrm>
            <a:off x="2955188" y="3151504"/>
            <a:ext cx="1127760" cy="101111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4212953" y="3198608"/>
            <a:ext cx="1027611" cy="9169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5392717" y="3198609"/>
            <a:ext cx="1027611" cy="9169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Овал 7"/>
          <p:cNvSpPr/>
          <p:nvPr/>
        </p:nvSpPr>
        <p:spPr>
          <a:xfrm>
            <a:off x="6572481" y="3170971"/>
            <a:ext cx="1127760" cy="1011113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8107681" y="2988525"/>
            <a:ext cx="1559996" cy="901911"/>
          </a:xfrm>
          <a:prstGeom prst="rect">
            <a:avLst/>
          </a:prstGeom>
          <a:gradFill rotWithShape="1">
            <a:gsLst>
              <a:gs pos="0">
                <a:srgbClr val="C32D2E">
                  <a:tint val="92000"/>
                  <a:satMod val="170000"/>
                </a:srgbClr>
              </a:gs>
              <a:gs pos="15000">
                <a:srgbClr val="C32D2E">
                  <a:tint val="92000"/>
                  <a:shade val="99000"/>
                  <a:satMod val="170000"/>
                </a:srgbClr>
              </a:gs>
              <a:gs pos="62000">
                <a:srgbClr val="C32D2E">
                  <a:tint val="96000"/>
                  <a:shade val="80000"/>
                  <a:satMod val="170000"/>
                </a:srgbClr>
              </a:gs>
              <a:gs pos="97000">
                <a:srgbClr val="C32D2E">
                  <a:tint val="98000"/>
                  <a:shade val="63000"/>
                  <a:satMod val="170000"/>
                </a:srgbClr>
              </a:gs>
              <a:gs pos="100000">
                <a:srgbClr val="C32D2E">
                  <a:shade val="62000"/>
                  <a:satMod val="170000"/>
                </a:srgbClr>
              </a:gs>
            </a:gsLst>
            <a:path path="circle">
              <a:fillToRect l="50000" t="50000" r="50000" b="50000"/>
            </a:path>
          </a:gradFill>
          <a:ln w="9525" cap="flat" cmpd="sng" algn="ctr">
            <a:solidFill>
              <a:srgbClr val="C32D2E"/>
            </a:solidFill>
            <a:prstDash val="solid"/>
          </a:ln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rgbClr val="C32D2E">
                <a:shade val="80000"/>
              </a:srgbClr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 </a:t>
            </a:r>
            <a:endParaRPr kumimoji="0" lang="ru-RU" sz="2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155509" y="4049048"/>
            <a:ext cx="1512168" cy="914400"/>
          </a:xfrm>
          <a:prstGeom prst="rect">
            <a:avLst/>
          </a:prstGeom>
          <a:gradFill rotWithShape="1">
            <a:gsLst>
              <a:gs pos="0">
                <a:srgbClr val="84AA33">
                  <a:tint val="92000"/>
                  <a:satMod val="170000"/>
                </a:srgbClr>
              </a:gs>
              <a:gs pos="15000">
                <a:srgbClr val="84AA33">
                  <a:tint val="92000"/>
                  <a:shade val="99000"/>
                  <a:satMod val="170000"/>
                </a:srgbClr>
              </a:gs>
              <a:gs pos="62000">
                <a:srgbClr val="84AA33">
                  <a:tint val="96000"/>
                  <a:shade val="80000"/>
                  <a:satMod val="170000"/>
                </a:srgbClr>
              </a:gs>
              <a:gs pos="97000">
                <a:srgbClr val="84AA33">
                  <a:tint val="98000"/>
                  <a:shade val="63000"/>
                  <a:satMod val="170000"/>
                </a:srgbClr>
              </a:gs>
              <a:gs pos="100000">
                <a:srgbClr val="84AA33">
                  <a:shade val="62000"/>
                  <a:satMod val="170000"/>
                </a:srgbClr>
              </a:gs>
            </a:gsLst>
            <a:path path="circle">
              <a:fillToRect l="50000" t="50000" r="50000" b="50000"/>
            </a:path>
          </a:gradFill>
          <a:ln w="9525" cap="flat" cmpd="sng" algn="ctr">
            <a:solidFill>
              <a:srgbClr val="84AA33"/>
            </a:solidFill>
            <a:prstDash val="solid"/>
          </a:ln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rgbClr val="84AA33">
                <a:shade val="80000"/>
              </a:srgbClr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9908853" y="4049048"/>
            <a:ext cx="1499996" cy="914400"/>
          </a:xfrm>
          <a:prstGeom prst="rect">
            <a:avLst/>
          </a:prstGeom>
          <a:solidFill>
            <a:srgbClr val="F16517"/>
          </a:solidFill>
          <a:ln w="25400" cap="flat" cmpd="sng" algn="ctr">
            <a:solidFill>
              <a:srgbClr val="FEB80A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9908853" y="5122061"/>
            <a:ext cx="1584175" cy="914400"/>
          </a:xfrm>
          <a:prstGeom prst="rect">
            <a:avLst/>
          </a:prstGeom>
          <a:gradFill rotWithShape="1">
            <a:gsLst>
              <a:gs pos="0">
                <a:srgbClr val="475A8D">
                  <a:tint val="92000"/>
                  <a:satMod val="170000"/>
                </a:srgbClr>
              </a:gs>
              <a:gs pos="15000">
                <a:srgbClr val="475A8D">
                  <a:tint val="92000"/>
                  <a:shade val="99000"/>
                  <a:satMod val="170000"/>
                </a:srgbClr>
              </a:gs>
              <a:gs pos="62000">
                <a:srgbClr val="475A8D">
                  <a:tint val="96000"/>
                  <a:shade val="80000"/>
                  <a:satMod val="170000"/>
                </a:srgbClr>
              </a:gs>
              <a:gs pos="97000">
                <a:srgbClr val="475A8D">
                  <a:tint val="98000"/>
                  <a:shade val="63000"/>
                  <a:satMod val="170000"/>
                </a:srgbClr>
              </a:gs>
              <a:gs pos="100000">
                <a:srgbClr val="475A8D">
                  <a:shade val="62000"/>
                  <a:satMod val="170000"/>
                </a:srgbClr>
              </a:gs>
            </a:gsLst>
            <a:path path="circle">
              <a:fillToRect l="50000" t="50000" r="50000" b="50000"/>
            </a:path>
          </a:gradFill>
          <a:ln w="9525" cap="flat" cmpd="sng" algn="ctr">
            <a:solidFill>
              <a:srgbClr val="475A8D"/>
            </a:solidFill>
            <a:prstDash val="solid"/>
          </a:ln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rgbClr val="475A8D">
                <a:shade val="80000"/>
              </a:srgbClr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179954" y="5122061"/>
            <a:ext cx="1512168" cy="914400"/>
          </a:xfrm>
          <a:prstGeom prst="rect">
            <a:avLst/>
          </a:prstGeom>
          <a:gradFill rotWithShape="1">
            <a:gsLst>
              <a:gs pos="0">
                <a:srgbClr val="FEB80A">
                  <a:tint val="92000"/>
                  <a:satMod val="170000"/>
                </a:srgbClr>
              </a:gs>
              <a:gs pos="15000">
                <a:srgbClr val="FEB80A">
                  <a:tint val="92000"/>
                  <a:shade val="99000"/>
                  <a:satMod val="170000"/>
                </a:srgbClr>
              </a:gs>
              <a:gs pos="62000">
                <a:srgbClr val="FEB80A">
                  <a:tint val="96000"/>
                  <a:shade val="80000"/>
                  <a:satMod val="170000"/>
                </a:srgbClr>
              </a:gs>
              <a:gs pos="97000">
                <a:srgbClr val="FEB80A">
                  <a:tint val="98000"/>
                  <a:shade val="63000"/>
                  <a:satMod val="170000"/>
                </a:srgbClr>
              </a:gs>
              <a:gs pos="100000">
                <a:srgbClr val="FEB80A">
                  <a:shade val="62000"/>
                  <a:satMod val="170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</a:ln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rgbClr val="FEB80A"/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9908853" y="2982281"/>
            <a:ext cx="1499996" cy="914400"/>
          </a:xfrm>
          <a:prstGeom prst="rect">
            <a:avLst/>
          </a:prstGeom>
          <a:gradFill rotWithShape="1">
            <a:gsLst>
              <a:gs pos="0">
                <a:srgbClr val="3891A7">
                  <a:tint val="92000"/>
                  <a:satMod val="170000"/>
                </a:srgbClr>
              </a:gs>
              <a:gs pos="15000">
                <a:srgbClr val="3891A7">
                  <a:tint val="92000"/>
                  <a:shade val="99000"/>
                  <a:satMod val="170000"/>
                </a:srgbClr>
              </a:gs>
              <a:gs pos="62000">
                <a:srgbClr val="3891A7">
                  <a:tint val="96000"/>
                  <a:shade val="80000"/>
                  <a:satMod val="170000"/>
                </a:srgbClr>
              </a:gs>
              <a:gs pos="97000">
                <a:srgbClr val="3891A7">
                  <a:tint val="98000"/>
                  <a:shade val="63000"/>
                  <a:satMod val="170000"/>
                </a:srgbClr>
              </a:gs>
              <a:gs pos="100000">
                <a:srgbClr val="3891A7">
                  <a:shade val="62000"/>
                  <a:satMod val="170000"/>
                </a:srgbClr>
              </a:gs>
            </a:gsLst>
            <a:path path="circle">
              <a:fillToRect l="50000" t="50000" r="50000" b="50000"/>
            </a:path>
          </a:gradFill>
          <a:ln w="9525" cap="flat" cmpd="sng" algn="ctr">
            <a:solidFill>
              <a:srgbClr val="3891A7"/>
            </a:solidFill>
            <a:prstDash val="solid"/>
          </a:ln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rgbClr val="3891A7">
                <a:shade val="80000"/>
              </a:srgbClr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8748566" y="3266633"/>
            <a:ext cx="399269" cy="36279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Овал 15"/>
          <p:cNvSpPr/>
          <p:nvPr/>
        </p:nvSpPr>
        <p:spPr>
          <a:xfrm>
            <a:off x="10459215" y="5397862"/>
            <a:ext cx="399269" cy="362795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Овал 16"/>
          <p:cNvSpPr/>
          <p:nvPr/>
        </p:nvSpPr>
        <p:spPr>
          <a:xfrm>
            <a:off x="8768077" y="5397863"/>
            <a:ext cx="399269" cy="362795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Овал 17"/>
          <p:cNvSpPr/>
          <p:nvPr/>
        </p:nvSpPr>
        <p:spPr>
          <a:xfrm>
            <a:off x="10459215" y="4324850"/>
            <a:ext cx="399269" cy="362795"/>
          </a:xfrm>
          <a:prstGeom prst="ellipse">
            <a:avLst/>
          </a:prstGeom>
          <a:solidFill>
            <a:srgbClr val="FF3399"/>
          </a:solidFill>
          <a:ln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Овал 18"/>
          <p:cNvSpPr/>
          <p:nvPr/>
        </p:nvSpPr>
        <p:spPr>
          <a:xfrm>
            <a:off x="8768077" y="4332290"/>
            <a:ext cx="399269" cy="362795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Овал 19"/>
          <p:cNvSpPr/>
          <p:nvPr/>
        </p:nvSpPr>
        <p:spPr>
          <a:xfrm>
            <a:off x="10459216" y="3266633"/>
            <a:ext cx="399269" cy="36279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793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chemeClr val="tx1"/>
                </a:solidFill>
              </a:rPr>
              <a:t>Яка наступна фігура?</a:t>
            </a:r>
            <a:endParaRPr lang="en-US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107681" y="2988525"/>
            <a:ext cx="1559996" cy="901911"/>
          </a:xfrm>
          <a:prstGeom prst="rect">
            <a:avLst/>
          </a:prstGeom>
          <a:gradFill rotWithShape="1">
            <a:gsLst>
              <a:gs pos="0">
                <a:srgbClr val="C32D2E">
                  <a:tint val="92000"/>
                  <a:satMod val="170000"/>
                </a:srgbClr>
              </a:gs>
              <a:gs pos="15000">
                <a:srgbClr val="C32D2E">
                  <a:tint val="92000"/>
                  <a:shade val="99000"/>
                  <a:satMod val="170000"/>
                </a:srgbClr>
              </a:gs>
              <a:gs pos="62000">
                <a:srgbClr val="C32D2E">
                  <a:tint val="96000"/>
                  <a:shade val="80000"/>
                  <a:satMod val="170000"/>
                </a:srgbClr>
              </a:gs>
              <a:gs pos="97000">
                <a:srgbClr val="C32D2E">
                  <a:tint val="98000"/>
                  <a:shade val="63000"/>
                  <a:satMod val="170000"/>
                </a:srgbClr>
              </a:gs>
              <a:gs pos="100000">
                <a:srgbClr val="C32D2E">
                  <a:shade val="62000"/>
                  <a:satMod val="170000"/>
                </a:srgbClr>
              </a:gs>
            </a:gsLst>
            <a:path path="circle">
              <a:fillToRect l="50000" t="50000" r="50000" b="50000"/>
            </a:path>
          </a:gradFill>
          <a:ln w="9525" cap="flat" cmpd="sng" algn="ctr">
            <a:solidFill>
              <a:srgbClr val="C32D2E"/>
            </a:solidFill>
            <a:prstDash val="solid"/>
          </a:ln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rgbClr val="C32D2E">
                <a:shade val="80000"/>
              </a:srgbClr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 </a:t>
            </a:r>
            <a:endParaRPr kumimoji="0" lang="ru-RU" sz="2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155509" y="4049048"/>
            <a:ext cx="1512168" cy="914400"/>
          </a:xfrm>
          <a:prstGeom prst="rect">
            <a:avLst/>
          </a:prstGeom>
          <a:gradFill rotWithShape="1">
            <a:gsLst>
              <a:gs pos="0">
                <a:srgbClr val="84AA33">
                  <a:tint val="92000"/>
                  <a:satMod val="170000"/>
                </a:srgbClr>
              </a:gs>
              <a:gs pos="15000">
                <a:srgbClr val="84AA33">
                  <a:tint val="92000"/>
                  <a:shade val="99000"/>
                  <a:satMod val="170000"/>
                </a:srgbClr>
              </a:gs>
              <a:gs pos="62000">
                <a:srgbClr val="84AA33">
                  <a:tint val="96000"/>
                  <a:shade val="80000"/>
                  <a:satMod val="170000"/>
                </a:srgbClr>
              </a:gs>
              <a:gs pos="97000">
                <a:srgbClr val="84AA33">
                  <a:tint val="98000"/>
                  <a:shade val="63000"/>
                  <a:satMod val="170000"/>
                </a:srgbClr>
              </a:gs>
              <a:gs pos="100000">
                <a:srgbClr val="84AA33">
                  <a:shade val="62000"/>
                  <a:satMod val="170000"/>
                </a:srgbClr>
              </a:gs>
            </a:gsLst>
            <a:path path="circle">
              <a:fillToRect l="50000" t="50000" r="50000" b="50000"/>
            </a:path>
          </a:gradFill>
          <a:ln w="9525" cap="flat" cmpd="sng" algn="ctr">
            <a:solidFill>
              <a:srgbClr val="84AA33"/>
            </a:solidFill>
            <a:prstDash val="solid"/>
          </a:ln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rgbClr val="84AA33">
                <a:shade val="80000"/>
              </a:srgbClr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908853" y="4049048"/>
            <a:ext cx="1499996" cy="914400"/>
          </a:xfrm>
          <a:prstGeom prst="rect">
            <a:avLst/>
          </a:prstGeom>
          <a:solidFill>
            <a:srgbClr val="F16517"/>
          </a:solidFill>
          <a:ln w="25400" cap="flat" cmpd="sng" algn="ctr">
            <a:solidFill>
              <a:srgbClr val="FEB80A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908853" y="5122061"/>
            <a:ext cx="1584175" cy="914400"/>
          </a:xfrm>
          <a:prstGeom prst="rect">
            <a:avLst/>
          </a:prstGeom>
          <a:gradFill rotWithShape="1">
            <a:gsLst>
              <a:gs pos="0">
                <a:srgbClr val="475A8D">
                  <a:tint val="92000"/>
                  <a:satMod val="170000"/>
                </a:srgbClr>
              </a:gs>
              <a:gs pos="15000">
                <a:srgbClr val="475A8D">
                  <a:tint val="92000"/>
                  <a:shade val="99000"/>
                  <a:satMod val="170000"/>
                </a:srgbClr>
              </a:gs>
              <a:gs pos="62000">
                <a:srgbClr val="475A8D">
                  <a:tint val="96000"/>
                  <a:shade val="80000"/>
                  <a:satMod val="170000"/>
                </a:srgbClr>
              </a:gs>
              <a:gs pos="97000">
                <a:srgbClr val="475A8D">
                  <a:tint val="98000"/>
                  <a:shade val="63000"/>
                  <a:satMod val="170000"/>
                </a:srgbClr>
              </a:gs>
              <a:gs pos="100000">
                <a:srgbClr val="475A8D">
                  <a:shade val="62000"/>
                  <a:satMod val="170000"/>
                </a:srgbClr>
              </a:gs>
            </a:gsLst>
            <a:path path="circle">
              <a:fillToRect l="50000" t="50000" r="50000" b="50000"/>
            </a:path>
          </a:gradFill>
          <a:ln w="9525" cap="flat" cmpd="sng" algn="ctr">
            <a:solidFill>
              <a:srgbClr val="475A8D"/>
            </a:solidFill>
            <a:prstDash val="solid"/>
          </a:ln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rgbClr val="475A8D">
                <a:shade val="80000"/>
              </a:srgbClr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179954" y="5122061"/>
            <a:ext cx="1512168" cy="914400"/>
          </a:xfrm>
          <a:prstGeom prst="rect">
            <a:avLst/>
          </a:prstGeom>
          <a:gradFill rotWithShape="1">
            <a:gsLst>
              <a:gs pos="0">
                <a:srgbClr val="FEB80A">
                  <a:tint val="92000"/>
                  <a:satMod val="170000"/>
                </a:srgbClr>
              </a:gs>
              <a:gs pos="15000">
                <a:srgbClr val="FEB80A">
                  <a:tint val="92000"/>
                  <a:shade val="99000"/>
                  <a:satMod val="170000"/>
                </a:srgbClr>
              </a:gs>
              <a:gs pos="62000">
                <a:srgbClr val="FEB80A">
                  <a:tint val="96000"/>
                  <a:shade val="80000"/>
                  <a:satMod val="170000"/>
                </a:srgbClr>
              </a:gs>
              <a:gs pos="97000">
                <a:srgbClr val="FEB80A">
                  <a:tint val="98000"/>
                  <a:shade val="63000"/>
                  <a:satMod val="170000"/>
                </a:srgbClr>
              </a:gs>
              <a:gs pos="100000">
                <a:srgbClr val="FEB80A">
                  <a:shade val="62000"/>
                  <a:satMod val="170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</a:ln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rgbClr val="FEB80A"/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908851" y="2982280"/>
            <a:ext cx="1499996" cy="914400"/>
          </a:xfrm>
          <a:prstGeom prst="rect">
            <a:avLst/>
          </a:prstGeom>
          <a:gradFill rotWithShape="1">
            <a:gsLst>
              <a:gs pos="0">
                <a:srgbClr val="3891A7">
                  <a:tint val="92000"/>
                  <a:satMod val="170000"/>
                </a:srgbClr>
              </a:gs>
              <a:gs pos="15000">
                <a:srgbClr val="3891A7">
                  <a:tint val="92000"/>
                  <a:shade val="99000"/>
                  <a:satMod val="170000"/>
                </a:srgbClr>
              </a:gs>
              <a:gs pos="62000">
                <a:srgbClr val="3891A7">
                  <a:tint val="96000"/>
                  <a:shade val="80000"/>
                  <a:satMod val="170000"/>
                </a:srgbClr>
              </a:gs>
              <a:gs pos="97000">
                <a:srgbClr val="3891A7">
                  <a:tint val="98000"/>
                  <a:shade val="63000"/>
                  <a:satMod val="170000"/>
                </a:srgbClr>
              </a:gs>
              <a:gs pos="100000">
                <a:srgbClr val="3891A7">
                  <a:shade val="62000"/>
                  <a:satMod val="170000"/>
                </a:srgbClr>
              </a:gs>
            </a:gsLst>
            <a:path path="circle">
              <a:fillToRect l="50000" t="50000" r="50000" b="50000"/>
            </a:path>
          </a:gradFill>
          <a:ln w="9525" cap="flat" cmpd="sng" algn="ctr">
            <a:solidFill>
              <a:srgbClr val="3891A7"/>
            </a:solidFill>
            <a:prstDash val="solid"/>
          </a:ln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rgbClr val="3891A7">
                <a:shade val="80000"/>
              </a:srgbClr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8748566" y="3266633"/>
            <a:ext cx="399269" cy="36279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Овал 9"/>
          <p:cNvSpPr/>
          <p:nvPr/>
        </p:nvSpPr>
        <p:spPr>
          <a:xfrm>
            <a:off x="10459215" y="5397862"/>
            <a:ext cx="399269" cy="362795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Прямоугольник 14"/>
          <p:cNvSpPr/>
          <p:nvPr/>
        </p:nvSpPr>
        <p:spPr>
          <a:xfrm>
            <a:off x="4205208" y="3212951"/>
            <a:ext cx="1027611" cy="91690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Прямоугольник 15"/>
          <p:cNvSpPr/>
          <p:nvPr/>
        </p:nvSpPr>
        <p:spPr>
          <a:xfrm>
            <a:off x="484574" y="3212951"/>
            <a:ext cx="1027611" cy="9169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Овал 16"/>
          <p:cNvSpPr/>
          <p:nvPr/>
        </p:nvSpPr>
        <p:spPr>
          <a:xfrm>
            <a:off x="5473372" y="3118745"/>
            <a:ext cx="1127760" cy="1011113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Овал 17"/>
          <p:cNvSpPr/>
          <p:nvPr/>
        </p:nvSpPr>
        <p:spPr>
          <a:xfrm>
            <a:off x="1734809" y="3212951"/>
            <a:ext cx="1127760" cy="1011113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Равнобедренный треугольник 18"/>
          <p:cNvSpPr/>
          <p:nvPr/>
        </p:nvSpPr>
        <p:spPr>
          <a:xfrm>
            <a:off x="6734543" y="3118745"/>
            <a:ext cx="1042211" cy="1011113"/>
          </a:xfrm>
          <a:prstGeom prst="triangl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Равнобедренный треугольник 19"/>
          <p:cNvSpPr/>
          <p:nvPr/>
        </p:nvSpPr>
        <p:spPr>
          <a:xfrm>
            <a:off x="3006692" y="3126377"/>
            <a:ext cx="1007959" cy="100348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Равнобедренный треугольник 20"/>
          <p:cNvSpPr/>
          <p:nvPr/>
        </p:nvSpPr>
        <p:spPr>
          <a:xfrm>
            <a:off x="10493607" y="3283538"/>
            <a:ext cx="311614" cy="296603"/>
          </a:xfrm>
          <a:prstGeom prst="triangl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8796859" y="4330249"/>
            <a:ext cx="302682" cy="299401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Прямоугольник 22"/>
          <p:cNvSpPr/>
          <p:nvPr/>
        </p:nvSpPr>
        <p:spPr>
          <a:xfrm>
            <a:off x="8796859" y="5463690"/>
            <a:ext cx="302682" cy="299401"/>
          </a:xfrm>
          <a:prstGeom prst="rect">
            <a:avLst/>
          </a:prstGeom>
          <a:solidFill>
            <a:srgbClr val="92D050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Равнобедренный треугольник 23"/>
          <p:cNvSpPr/>
          <p:nvPr/>
        </p:nvSpPr>
        <p:spPr>
          <a:xfrm>
            <a:off x="10493607" y="4333047"/>
            <a:ext cx="311614" cy="296603"/>
          </a:xfrm>
          <a:prstGeom prst="triangle">
            <a:avLst/>
          </a:prstGeom>
          <a:solidFill>
            <a:srgbClr val="92D050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152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chemeClr val="tx1"/>
                </a:solidFill>
              </a:rPr>
              <a:t>Яка наступна фігура?</a:t>
            </a:r>
            <a:endParaRPr lang="en-US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107681" y="2988525"/>
            <a:ext cx="1559996" cy="901911"/>
          </a:xfrm>
          <a:prstGeom prst="rect">
            <a:avLst/>
          </a:prstGeom>
          <a:gradFill rotWithShape="1">
            <a:gsLst>
              <a:gs pos="0">
                <a:srgbClr val="C32D2E">
                  <a:tint val="92000"/>
                  <a:satMod val="170000"/>
                </a:srgbClr>
              </a:gs>
              <a:gs pos="15000">
                <a:srgbClr val="C32D2E">
                  <a:tint val="92000"/>
                  <a:shade val="99000"/>
                  <a:satMod val="170000"/>
                </a:srgbClr>
              </a:gs>
              <a:gs pos="62000">
                <a:srgbClr val="C32D2E">
                  <a:tint val="96000"/>
                  <a:shade val="80000"/>
                  <a:satMod val="170000"/>
                </a:srgbClr>
              </a:gs>
              <a:gs pos="97000">
                <a:srgbClr val="C32D2E">
                  <a:tint val="98000"/>
                  <a:shade val="63000"/>
                  <a:satMod val="170000"/>
                </a:srgbClr>
              </a:gs>
              <a:gs pos="100000">
                <a:srgbClr val="C32D2E">
                  <a:shade val="62000"/>
                  <a:satMod val="170000"/>
                </a:srgbClr>
              </a:gs>
            </a:gsLst>
            <a:path path="circle">
              <a:fillToRect l="50000" t="50000" r="50000" b="50000"/>
            </a:path>
          </a:gradFill>
          <a:ln w="9525" cap="flat" cmpd="sng" algn="ctr">
            <a:solidFill>
              <a:srgbClr val="C32D2E"/>
            </a:solidFill>
            <a:prstDash val="solid"/>
          </a:ln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rgbClr val="C32D2E">
                <a:shade val="80000"/>
              </a:srgbClr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 </a:t>
            </a:r>
            <a:endParaRPr kumimoji="0" lang="ru-RU" sz="2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155509" y="4049048"/>
            <a:ext cx="1512168" cy="914400"/>
          </a:xfrm>
          <a:prstGeom prst="rect">
            <a:avLst/>
          </a:prstGeom>
          <a:gradFill rotWithShape="1">
            <a:gsLst>
              <a:gs pos="0">
                <a:srgbClr val="84AA33">
                  <a:tint val="92000"/>
                  <a:satMod val="170000"/>
                </a:srgbClr>
              </a:gs>
              <a:gs pos="15000">
                <a:srgbClr val="84AA33">
                  <a:tint val="92000"/>
                  <a:shade val="99000"/>
                  <a:satMod val="170000"/>
                </a:srgbClr>
              </a:gs>
              <a:gs pos="62000">
                <a:srgbClr val="84AA33">
                  <a:tint val="96000"/>
                  <a:shade val="80000"/>
                  <a:satMod val="170000"/>
                </a:srgbClr>
              </a:gs>
              <a:gs pos="97000">
                <a:srgbClr val="84AA33">
                  <a:tint val="98000"/>
                  <a:shade val="63000"/>
                  <a:satMod val="170000"/>
                </a:srgbClr>
              </a:gs>
              <a:gs pos="100000">
                <a:srgbClr val="84AA33">
                  <a:shade val="62000"/>
                  <a:satMod val="170000"/>
                </a:srgbClr>
              </a:gs>
            </a:gsLst>
            <a:path path="circle">
              <a:fillToRect l="50000" t="50000" r="50000" b="50000"/>
            </a:path>
          </a:gradFill>
          <a:ln w="9525" cap="flat" cmpd="sng" algn="ctr">
            <a:solidFill>
              <a:srgbClr val="84AA33"/>
            </a:solidFill>
            <a:prstDash val="solid"/>
          </a:ln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rgbClr val="84AA33">
                <a:shade val="80000"/>
              </a:srgbClr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908853" y="4049048"/>
            <a:ext cx="1499996" cy="914400"/>
          </a:xfrm>
          <a:prstGeom prst="rect">
            <a:avLst/>
          </a:prstGeom>
          <a:solidFill>
            <a:srgbClr val="F16517"/>
          </a:solidFill>
          <a:ln w="25400" cap="flat" cmpd="sng" algn="ctr">
            <a:solidFill>
              <a:srgbClr val="FEB80A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908853" y="5122061"/>
            <a:ext cx="1584175" cy="914400"/>
          </a:xfrm>
          <a:prstGeom prst="rect">
            <a:avLst/>
          </a:prstGeom>
          <a:gradFill rotWithShape="1">
            <a:gsLst>
              <a:gs pos="0">
                <a:srgbClr val="475A8D">
                  <a:tint val="92000"/>
                  <a:satMod val="170000"/>
                </a:srgbClr>
              </a:gs>
              <a:gs pos="15000">
                <a:srgbClr val="475A8D">
                  <a:tint val="92000"/>
                  <a:shade val="99000"/>
                  <a:satMod val="170000"/>
                </a:srgbClr>
              </a:gs>
              <a:gs pos="62000">
                <a:srgbClr val="475A8D">
                  <a:tint val="96000"/>
                  <a:shade val="80000"/>
                  <a:satMod val="170000"/>
                </a:srgbClr>
              </a:gs>
              <a:gs pos="97000">
                <a:srgbClr val="475A8D">
                  <a:tint val="98000"/>
                  <a:shade val="63000"/>
                  <a:satMod val="170000"/>
                </a:srgbClr>
              </a:gs>
              <a:gs pos="100000">
                <a:srgbClr val="475A8D">
                  <a:shade val="62000"/>
                  <a:satMod val="170000"/>
                </a:srgbClr>
              </a:gs>
            </a:gsLst>
            <a:path path="circle">
              <a:fillToRect l="50000" t="50000" r="50000" b="50000"/>
            </a:path>
          </a:gradFill>
          <a:ln w="9525" cap="flat" cmpd="sng" algn="ctr">
            <a:solidFill>
              <a:srgbClr val="475A8D"/>
            </a:solidFill>
            <a:prstDash val="solid"/>
          </a:ln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rgbClr val="475A8D">
                <a:shade val="80000"/>
              </a:srgbClr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179954" y="5122061"/>
            <a:ext cx="1512168" cy="914400"/>
          </a:xfrm>
          <a:prstGeom prst="rect">
            <a:avLst/>
          </a:prstGeom>
          <a:gradFill rotWithShape="1">
            <a:gsLst>
              <a:gs pos="0">
                <a:srgbClr val="FEB80A">
                  <a:tint val="92000"/>
                  <a:satMod val="170000"/>
                </a:srgbClr>
              </a:gs>
              <a:gs pos="15000">
                <a:srgbClr val="FEB80A">
                  <a:tint val="92000"/>
                  <a:shade val="99000"/>
                  <a:satMod val="170000"/>
                </a:srgbClr>
              </a:gs>
              <a:gs pos="62000">
                <a:srgbClr val="FEB80A">
                  <a:tint val="96000"/>
                  <a:shade val="80000"/>
                  <a:satMod val="170000"/>
                </a:srgbClr>
              </a:gs>
              <a:gs pos="97000">
                <a:srgbClr val="FEB80A">
                  <a:tint val="98000"/>
                  <a:shade val="63000"/>
                  <a:satMod val="170000"/>
                </a:srgbClr>
              </a:gs>
              <a:gs pos="100000">
                <a:srgbClr val="FEB80A">
                  <a:shade val="62000"/>
                  <a:satMod val="170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</a:ln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rgbClr val="FEB80A"/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908853" y="2982281"/>
            <a:ext cx="1499996" cy="914400"/>
          </a:xfrm>
          <a:prstGeom prst="rect">
            <a:avLst/>
          </a:prstGeom>
          <a:gradFill rotWithShape="1">
            <a:gsLst>
              <a:gs pos="0">
                <a:srgbClr val="3891A7">
                  <a:tint val="92000"/>
                  <a:satMod val="170000"/>
                </a:srgbClr>
              </a:gs>
              <a:gs pos="15000">
                <a:srgbClr val="3891A7">
                  <a:tint val="92000"/>
                  <a:shade val="99000"/>
                  <a:satMod val="170000"/>
                </a:srgbClr>
              </a:gs>
              <a:gs pos="62000">
                <a:srgbClr val="3891A7">
                  <a:tint val="96000"/>
                  <a:shade val="80000"/>
                  <a:satMod val="170000"/>
                </a:srgbClr>
              </a:gs>
              <a:gs pos="97000">
                <a:srgbClr val="3891A7">
                  <a:tint val="98000"/>
                  <a:shade val="63000"/>
                  <a:satMod val="170000"/>
                </a:srgbClr>
              </a:gs>
              <a:gs pos="100000">
                <a:srgbClr val="3891A7">
                  <a:shade val="62000"/>
                  <a:satMod val="170000"/>
                </a:srgbClr>
              </a:gs>
            </a:gsLst>
            <a:path path="circle">
              <a:fillToRect l="50000" t="50000" r="50000" b="50000"/>
            </a:path>
          </a:gradFill>
          <a:ln w="9525" cap="flat" cmpd="sng" algn="ctr">
            <a:solidFill>
              <a:srgbClr val="3891A7"/>
            </a:solidFill>
            <a:prstDash val="solid"/>
          </a:ln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rgbClr val="3891A7">
                <a:shade val="80000"/>
              </a:srgbClr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10459215" y="5397862"/>
            <a:ext cx="399269" cy="362795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Овал 10"/>
          <p:cNvSpPr/>
          <p:nvPr/>
        </p:nvSpPr>
        <p:spPr>
          <a:xfrm>
            <a:off x="8768077" y="5397863"/>
            <a:ext cx="399269" cy="362795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Овал 11"/>
          <p:cNvSpPr/>
          <p:nvPr/>
        </p:nvSpPr>
        <p:spPr>
          <a:xfrm>
            <a:off x="10459215" y="4324850"/>
            <a:ext cx="399269" cy="362795"/>
          </a:xfrm>
          <a:prstGeom prst="ellipse">
            <a:avLst/>
          </a:prstGeom>
          <a:solidFill>
            <a:srgbClr val="FF3399"/>
          </a:solidFill>
          <a:ln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Овал 12"/>
          <p:cNvSpPr/>
          <p:nvPr/>
        </p:nvSpPr>
        <p:spPr>
          <a:xfrm>
            <a:off x="8768077" y="4332290"/>
            <a:ext cx="399269" cy="362795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Овал 14"/>
          <p:cNvSpPr/>
          <p:nvPr/>
        </p:nvSpPr>
        <p:spPr>
          <a:xfrm>
            <a:off x="5629606" y="3214606"/>
            <a:ext cx="1127760" cy="1011113"/>
          </a:xfrm>
          <a:prstGeom prst="ellipse">
            <a:avLst/>
          </a:prstGeom>
          <a:solidFill>
            <a:srgbClr val="FF3399"/>
          </a:solidFill>
          <a:ln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Овал 15"/>
          <p:cNvSpPr/>
          <p:nvPr/>
        </p:nvSpPr>
        <p:spPr>
          <a:xfrm>
            <a:off x="3016367" y="3242090"/>
            <a:ext cx="1127760" cy="101111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Овал 16"/>
          <p:cNvSpPr/>
          <p:nvPr/>
        </p:nvSpPr>
        <p:spPr>
          <a:xfrm>
            <a:off x="319093" y="3242089"/>
            <a:ext cx="1127760" cy="1011113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Равнобедренный треугольник 17"/>
          <p:cNvSpPr/>
          <p:nvPr/>
        </p:nvSpPr>
        <p:spPr>
          <a:xfrm>
            <a:off x="4346465" y="3214606"/>
            <a:ext cx="1007959" cy="1003481"/>
          </a:xfrm>
          <a:prstGeom prst="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Равнобедренный треугольник 18"/>
          <p:cNvSpPr/>
          <p:nvPr/>
        </p:nvSpPr>
        <p:spPr>
          <a:xfrm>
            <a:off x="1688029" y="3222239"/>
            <a:ext cx="1007959" cy="1003481"/>
          </a:xfrm>
          <a:prstGeom prst="triangle">
            <a:avLst/>
          </a:prstGeom>
          <a:solidFill>
            <a:srgbClr val="FF3399"/>
          </a:solidFill>
          <a:ln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Равнобедренный треугольник 19"/>
          <p:cNvSpPr/>
          <p:nvPr/>
        </p:nvSpPr>
        <p:spPr>
          <a:xfrm>
            <a:off x="10517176" y="3291178"/>
            <a:ext cx="311614" cy="296603"/>
          </a:xfrm>
          <a:prstGeom prst="triangle">
            <a:avLst/>
          </a:prstGeom>
          <a:solidFill>
            <a:srgbClr val="FF3399"/>
          </a:solidFill>
          <a:ln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Равнобедренный треугольник 20"/>
          <p:cNvSpPr/>
          <p:nvPr/>
        </p:nvSpPr>
        <p:spPr>
          <a:xfrm>
            <a:off x="8811904" y="3284934"/>
            <a:ext cx="311614" cy="296603"/>
          </a:xfrm>
          <a:prstGeom prst="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282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chemeClr val="tx1"/>
                </a:solidFill>
              </a:rPr>
              <a:t>Яка наступна фігура?</a:t>
            </a:r>
            <a:endParaRPr lang="en-US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107681" y="2988525"/>
            <a:ext cx="1559996" cy="901911"/>
          </a:xfrm>
          <a:prstGeom prst="rect">
            <a:avLst/>
          </a:prstGeom>
          <a:gradFill rotWithShape="1">
            <a:gsLst>
              <a:gs pos="0">
                <a:srgbClr val="C32D2E">
                  <a:tint val="92000"/>
                  <a:satMod val="170000"/>
                </a:srgbClr>
              </a:gs>
              <a:gs pos="15000">
                <a:srgbClr val="C32D2E">
                  <a:tint val="92000"/>
                  <a:shade val="99000"/>
                  <a:satMod val="170000"/>
                </a:srgbClr>
              </a:gs>
              <a:gs pos="62000">
                <a:srgbClr val="C32D2E">
                  <a:tint val="96000"/>
                  <a:shade val="80000"/>
                  <a:satMod val="170000"/>
                </a:srgbClr>
              </a:gs>
              <a:gs pos="97000">
                <a:srgbClr val="C32D2E">
                  <a:tint val="98000"/>
                  <a:shade val="63000"/>
                  <a:satMod val="170000"/>
                </a:srgbClr>
              </a:gs>
              <a:gs pos="100000">
                <a:srgbClr val="C32D2E">
                  <a:shade val="62000"/>
                  <a:satMod val="170000"/>
                </a:srgbClr>
              </a:gs>
            </a:gsLst>
            <a:path path="circle">
              <a:fillToRect l="50000" t="50000" r="50000" b="50000"/>
            </a:path>
          </a:gradFill>
          <a:ln w="9525" cap="flat" cmpd="sng" algn="ctr">
            <a:solidFill>
              <a:srgbClr val="C32D2E"/>
            </a:solidFill>
            <a:prstDash val="solid"/>
          </a:ln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rgbClr val="C32D2E">
                <a:shade val="80000"/>
              </a:srgbClr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 </a:t>
            </a:r>
            <a:endParaRPr kumimoji="0" lang="ru-RU" sz="2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155509" y="4049048"/>
            <a:ext cx="1512168" cy="914400"/>
          </a:xfrm>
          <a:prstGeom prst="rect">
            <a:avLst/>
          </a:prstGeom>
          <a:gradFill rotWithShape="1">
            <a:gsLst>
              <a:gs pos="0">
                <a:srgbClr val="84AA33">
                  <a:tint val="92000"/>
                  <a:satMod val="170000"/>
                </a:srgbClr>
              </a:gs>
              <a:gs pos="15000">
                <a:srgbClr val="84AA33">
                  <a:tint val="92000"/>
                  <a:shade val="99000"/>
                  <a:satMod val="170000"/>
                </a:srgbClr>
              </a:gs>
              <a:gs pos="62000">
                <a:srgbClr val="84AA33">
                  <a:tint val="96000"/>
                  <a:shade val="80000"/>
                  <a:satMod val="170000"/>
                </a:srgbClr>
              </a:gs>
              <a:gs pos="97000">
                <a:srgbClr val="84AA33">
                  <a:tint val="98000"/>
                  <a:shade val="63000"/>
                  <a:satMod val="170000"/>
                </a:srgbClr>
              </a:gs>
              <a:gs pos="100000">
                <a:srgbClr val="84AA33">
                  <a:shade val="62000"/>
                  <a:satMod val="170000"/>
                </a:srgbClr>
              </a:gs>
            </a:gsLst>
            <a:path path="circle">
              <a:fillToRect l="50000" t="50000" r="50000" b="50000"/>
            </a:path>
          </a:gradFill>
          <a:ln w="9525" cap="flat" cmpd="sng" algn="ctr">
            <a:solidFill>
              <a:srgbClr val="84AA33"/>
            </a:solidFill>
            <a:prstDash val="solid"/>
          </a:ln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rgbClr val="84AA33">
                <a:shade val="80000"/>
              </a:srgbClr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908853" y="4049048"/>
            <a:ext cx="1499996" cy="914400"/>
          </a:xfrm>
          <a:prstGeom prst="rect">
            <a:avLst/>
          </a:prstGeom>
          <a:solidFill>
            <a:srgbClr val="F16517"/>
          </a:solidFill>
          <a:ln w="25400" cap="flat" cmpd="sng" algn="ctr">
            <a:solidFill>
              <a:srgbClr val="FEB80A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908853" y="5122061"/>
            <a:ext cx="1584175" cy="914400"/>
          </a:xfrm>
          <a:prstGeom prst="rect">
            <a:avLst/>
          </a:prstGeom>
          <a:gradFill rotWithShape="1">
            <a:gsLst>
              <a:gs pos="0">
                <a:srgbClr val="475A8D">
                  <a:tint val="92000"/>
                  <a:satMod val="170000"/>
                </a:srgbClr>
              </a:gs>
              <a:gs pos="15000">
                <a:srgbClr val="475A8D">
                  <a:tint val="92000"/>
                  <a:shade val="99000"/>
                  <a:satMod val="170000"/>
                </a:srgbClr>
              </a:gs>
              <a:gs pos="62000">
                <a:srgbClr val="475A8D">
                  <a:tint val="96000"/>
                  <a:shade val="80000"/>
                  <a:satMod val="170000"/>
                </a:srgbClr>
              </a:gs>
              <a:gs pos="97000">
                <a:srgbClr val="475A8D">
                  <a:tint val="98000"/>
                  <a:shade val="63000"/>
                  <a:satMod val="170000"/>
                </a:srgbClr>
              </a:gs>
              <a:gs pos="100000">
                <a:srgbClr val="475A8D">
                  <a:shade val="62000"/>
                  <a:satMod val="170000"/>
                </a:srgbClr>
              </a:gs>
            </a:gsLst>
            <a:path path="circle">
              <a:fillToRect l="50000" t="50000" r="50000" b="50000"/>
            </a:path>
          </a:gradFill>
          <a:ln w="9525" cap="flat" cmpd="sng" algn="ctr">
            <a:solidFill>
              <a:srgbClr val="475A8D"/>
            </a:solidFill>
            <a:prstDash val="solid"/>
          </a:ln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rgbClr val="475A8D">
                <a:shade val="80000"/>
              </a:srgbClr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179954" y="5122061"/>
            <a:ext cx="1512168" cy="914400"/>
          </a:xfrm>
          <a:prstGeom prst="rect">
            <a:avLst/>
          </a:prstGeom>
          <a:gradFill rotWithShape="1">
            <a:gsLst>
              <a:gs pos="0">
                <a:srgbClr val="FEB80A">
                  <a:tint val="92000"/>
                  <a:satMod val="170000"/>
                </a:srgbClr>
              </a:gs>
              <a:gs pos="15000">
                <a:srgbClr val="FEB80A">
                  <a:tint val="92000"/>
                  <a:shade val="99000"/>
                  <a:satMod val="170000"/>
                </a:srgbClr>
              </a:gs>
              <a:gs pos="62000">
                <a:srgbClr val="FEB80A">
                  <a:tint val="96000"/>
                  <a:shade val="80000"/>
                  <a:satMod val="170000"/>
                </a:srgbClr>
              </a:gs>
              <a:gs pos="97000">
                <a:srgbClr val="FEB80A">
                  <a:tint val="98000"/>
                  <a:shade val="63000"/>
                  <a:satMod val="170000"/>
                </a:srgbClr>
              </a:gs>
              <a:gs pos="100000">
                <a:srgbClr val="FEB80A">
                  <a:shade val="62000"/>
                  <a:satMod val="170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</a:ln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rgbClr val="FEB80A"/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908853" y="2982281"/>
            <a:ext cx="1499996" cy="914400"/>
          </a:xfrm>
          <a:prstGeom prst="rect">
            <a:avLst/>
          </a:prstGeom>
          <a:gradFill rotWithShape="1">
            <a:gsLst>
              <a:gs pos="0">
                <a:srgbClr val="3891A7">
                  <a:tint val="92000"/>
                  <a:satMod val="170000"/>
                </a:srgbClr>
              </a:gs>
              <a:gs pos="15000">
                <a:srgbClr val="3891A7">
                  <a:tint val="92000"/>
                  <a:shade val="99000"/>
                  <a:satMod val="170000"/>
                </a:srgbClr>
              </a:gs>
              <a:gs pos="62000">
                <a:srgbClr val="3891A7">
                  <a:tint val="96000"/>
                  <a:shade val="80000"/>
                  <a:satMod val="170000"/>
                </a:srgbClr>
              </a:gs>
              <a:gs pos="97000">
                <a:srgbClr val="3891A7">
                  <a:tint val="98000"/>
                  <a:shade val="63000"/>
                  <a:satMod val="170000"/>
                </a:srgbClr>
              </a:gs>
              <a:gs pos="100000">
                <a:srgbClr val="3891A7">
                  <a:shade val="62000"/>
                  <a:satMod val="170000"/>
                </a:srgbClr>
              </a:gs>
            </a:gsLst>
            <a:path path="circle">
              <a:fillToRect l="50000" t="50000" r="50000" b="50000"/>
            </a:path>
          </a:gradFill>
          <a:ln w="9525" cap="flat" cmpd="sng" algn="ctr">
            <a:solidFill>
              <a:srgbClr val="3891A7"/>
            </a:solidFill>
            <a:prstDash val="solid"/>
          </a:ln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rgbClr val="3891A7">
                <a:shade val="80000"/>
              </a:srgbClr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10443709" y="5326843"/>
            <a:ext cx="508045" cy="49240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Овал 10"/>
          <p:cNvSpPr/>
          <p:nvPr/>
        </p:nvSpPr>
        <p:spPr>
          <a:xfrm>
            <a:off x="8660730" y="5270017"/>
            <a:ext cx="706849" cy="638598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Овал 12"/>
          <p:cNvSpPr/>
          <p:nvPr/>
        </p:nvSpPr>
        <p:spPr>
          <a:xfrm>
            <a:off x="8631299" y="4205566"/>
            <a:ext cx="620659" cy="612164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Овал 13"/>
          <p:cNvSpPr/>
          <p:nvPr/>
        </p:nvSpPr>
        <p:spPr>
          <a:xfrm>
            <a:off x="10326869" y="3164382"/>
            <a:ext cx="624885" cy="5973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Овал 14"/>
          <p:cNvSpPr/>
          <p:nvPr/>
        </p:nvSpPr>
        <p:spPr>
          <a:xfrm>
            <a:off x="541735" y="3313737"/>
            <a:ext cx="1127760" cy="1011113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Овал 15"/>
          <p:cNvSpPr/>
          <p:nvPr/>
        </p:nvSpPr>
        <p:spPr>
          <a:xfrm>
            <a:off x="3543866" y="3278234"/>
            <a:ext cx="1127760" cy="1011113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Овал 16"/>
          <p:cNvSpPr/>
          <p:nvPr/>
        </p:nvSpPr>
        <p:spPr>
          <a:xfrm>
            <a:off x="6563208" y="3241353"/>
            <a:ext cx="1127760" cy="1011113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Прямоугольник 17"/>
          <p:cNvSpPr/>
          <p:nvPr/>
        </p:nvSpPr>
        <p:spPr>
          <a:xfrm>
            <a:off x="5118885" y="3335559"/>
            <a:ext cx="1027611" cy="9169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2074362" y="3360839"/>
            <a:ext cx="1027611" cy="9169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870857" y="3629428"/>
            <a:ext cx="4789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/>
          </a:p>
        </p:txBody>
      </p:sp>
      <p:sp>
        <p:nvSpPr>
          <p:cNvPr id="21" name="5-конечная звезда 20"/>
          <p:cNvSpPr/>
          <p:nvPr/>
        </p:nvSpPr>
        <p:spPr>
          <a:xfrm>
            <a:off x="1140823" y="4066954"/>
            <a:ext cx="209006" cy="217714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5-конечная звезда 21"/>
          <p:cNvSpPr/>
          <p:nvPr/>
        </p:nvSpPr>
        <p:spPr>
          <a:xfrm>
            <a:off x="1169441" y="3746909"/>
            <a:ext cx="209006" cy="217714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5-конечная звезда 22"/>
          <p:cNvSpPr/>
          <p:nvPr/>
        </p:nvSpPr>
        <p:spPr>
          <a:xfrm>
            <a:off x="874580" y="4060032"/>
            <a:ext cx="209006" cy="217714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5-конечная звезда 23"/>
          <p:cNvSpPr/>
          <p:nvPr/>
        </p:nvSpPr>
        <p:spPr>
          <a:xfrm>
            <a:off x="874580" y="3746909"/>
            <a:ext cx="209006" cy="217714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5-конечная звезда 24"/>
          <p:cNvSpPr/>
          <p:nvPr/>
        </p:nvSpPr>
        <p:spPr>
          <a:xfrm>
            <a:off x="1150166" y="3430772"/>
            <a:ext cx="209006" cy="217714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5-конечная звезда 25"/>
          <p:cNvSpPr/>
          <p:nvPr/>
        </p:nvSpPr>
        <p:spPr>
          <a:xfrm>
            <a:off x="874580" y="3430772"/>
            <a:ext cx="209006" cy="217714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5-конечная звезда 26"/>
          <p:cNvSpPr/>
          <p:nvPr/>
        </p:nvSpPr>
        <p:spPr>
          <a:xfrm>
            <a:off x="2693716" y="3865207"/>
            <a:ext cx="209006" cy="217714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5-конечная звезда 27"/>
          <p:cNvSpPr/>
          <p:nvPr/>
        </p:nvSpPr>
        <p:spPr>
          <a:xfrm>
            <a:off x="2330354" y="3853260"/>
            <a:ext cx="209006" cy="217714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5-конечная звезда 28"/>
          <p:cNvSpPr/>
          <p:nvPr/>
        </p:nvSpPr>
        <p:spPr>
          <a:xfrm>
            <a:off x="2796497" y="3430772"/>
            <a:ext cx="209006" cy="217714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5-конечная звезда 29"/>
          <p:cNvSpPr/>
          <p:nvPr/>
        </p:nvSpPr>
        <p:spPr>
          <a:xfrm>
            <a:off x="2483664" y="3452668"/>
            <a:ext cx="209006" cy="217714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5-конечная звезда 30"/>
          <p:cNvSpPr/>
          <p:nvPr/>
        </p:nvSpPr>
        <p:spPr>
          <a:xfrm>
            <a:off x="2188712" y="3448030"/>
            <a:ext cx="209006" cy="217714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5-конечная звезда 31"/>
          <p:cNvSpPr/>
          <p:nvPr/>
        </p:nvSpPr>
        <p:spPr>
          <a:xfrm>
            <a:off x="4220416" y="3903763"/>
            <a:ext cx="209006" cy="217714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5-конечная звезда 32"/>
          <p:cNvSpPr/>
          <p:nvPr/>
        </p:nvSpPr>
        <p:spPr>
          <a:xfrm>
            <a:off x="3778523" y="3890436"/>
            <a:ext cx="209006" cy="217714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5-конечная звезда 33"/>
          <p:cNvSpPr/>
          <p:nvPr/>
        </p:nvSpPr>
        <p:spPr>
          <a:xfrm>
            <a:off x="4240820" y="3518179"/>
            <a:ext cx="209006" cy="217714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5-конечная звезда 34"/>
          <p:cNvSpPr/>
          <p:nvPr/>
        </p:nvSpPr>
        <p:spPr>
          <a:xfrm>
            <a:off x="3782877" y="3520571"/>
            <a:ext cx="209006" cy="217714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5-конечная звезда 35"/>
          <p:cNvSpPr/>
          <p:nvPr/>
        </p:nvSpPr>
        <p:spPr>
          <a:xfrm>
            <a:off x="5528187" y="3849240"/>
            <a:ext cx="209006" cy="217714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5-конечная звезда 36"/>
          <p:cNvSpPr/>
          <p:nvPr/>
        </p:nvSpPr>
        <p:spPr>
          <a:xfrm>
            <a:off x="5815839" y="3474315"/>
            <a:ext cx="209006" cy="217714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5-конечная звезда 37"/>
          <p:cNvSpPr/>
          <p:nvPr/>
        </p:nvSpPr>
        <p:spPr>
          <a:xfrm>
            <a:off x="5264077" y="3474315"/>
            <a:ext cx="209006" cy="217714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5-конечная звезда 38"/>
          <p:cNvSpPr/>
          <p:nvPr/>
        </p:nvSpPr>
        <p:spPr>
          <a:xfrm>
            <a:off x="7227086" y="3611685"/>
            <a:ext cx="209006" cy="217714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5-конечная звезда 39"/>
          <p:cNvSpPr/>
          <p:nvPr/>
        </p:nvSpPr>
        <p:spPr>
          <a:xfrm>
            <a:off x="6820278" y="3614306"/>
            <a:ext cx="209006" cy="217714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Прямоугольник 44"/>
          <p:cNvSpPr/>
          <p:nvPr/>
        </p:nvSpPr>
        <p:spPr>
          <a:xfrm>
            <a:off x="10350438" y="4238466"/>
            <a:ext cx="616822" cy="5355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" name="5-конечная звезда 51"/>
          <p:cNvSpPr/>
          <p:nvPr/>
        </p:nvSpPr>
        <p:spPr>
          <a:xfrm>
            <a:off x="10681232" y="3319981"/>
            <a:ext cx="270522" cy="235569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5-конечная звезда 52"/>
          <p:cNvSpPr/>
          <p:nvPr/>
        </p:nvSpPr>
        <p:spPr>
          <a:xfrm>
            <a:off x="10343249" y="3330245"/>
            <a:ext cx="270522" cy="235569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5-конечная звезда 54"/>
          <p:cNvSpPr/>
          <p:nvPr/>
        </p:nvSpPr>
        <p:spPr>
          <a:xfrm>
            <a:off x="10562471" y="5455262"/>
            <a:ext cx="270522" cy="235569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5-конечная звезда 55"/>
          <p:cNvSpPr/>
          <p:nvPr/>
        </p:nvSpPr>
        <p:spPr>
          <a:xfrm>
            <a:off x="10697732" y="4332290"/>
            <a:ext cx="270522" cy="235569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5-конечная звезда 56"/>
          <p:cNvSpPr/>
          <p:nvPr/>
        </p:nvSpPr>
        <p:spPr>
          <a:xfrm>
            <a:off x="10388327" y="4332290"/>
            <a:ext cx="270522" cy="235569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0" name="Рисунок 5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94573" y="3160374"/>
            <a:ext cx="634039" cy="554784"/>
          </a:xfrm>
          <a:prstGeom prst="rect">
            <a:avLst/>
          </a:prstGeom>
        </p:spPr>
      </p:pic>
      <p:sp>
        <p:nvSpPr>
          <p:cNvPr id="54" name="5-конечная звезда 53"/>
          <p:cNvSpPr/>
          <p:nvPr/>
        </p:nvSpPr>
        <p:spPr>
          <a:xfrm>
            <a:off x="8776331" y="3323930"/>
            <a:ext cx="270522" cy="235569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5-конечная звезда 60"/>
          <p:cNvSpPr/>
          <p:nvPr/>
        </p:nvSpPr>
        <p:spPr>
          <a:xfrm>
            <a:off x="9046429" y="5355332"/>
            <a:ext cx="209006" cy="217714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5-конечная звезда 61"/>
          <p:cNvSpPr/>
          <p:nvPr/>
        </p:nvSpPr>
        <p:spPr>
          <a:xfrm>
            <a:off x="8749077" y="5371162"/>
            <a:ext cx="209006" cy="217714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5-конечная звезда 63"/>
          <p:cNvSpPr/>
          <p:nvPr/>
        </p:nvSpPr>
        <p:spPr>
          <a:xfrm>
            <a:off x="8928368" y="5629016"/>
            <a:ext cx="209006" cy="217714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5-конечная звезда 64"/>
          <p:cNvSpPr/>
          <p:nvPr/>
        </p:nvSpPr>
        <p:spPr>
          <a:xfrm>
            <a:off x="8823865" y="4397391"/>
            <a:ext cx="209006" cy="217714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0687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chemeClr val="tx1"/>
                </a:solidFill>
              </a:rPr>
              <a:t>Яка наступна фігура?</a:t>
            </a:r>
            <a:endParaRPr lang="en-US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107681" y="2988524"/>
            <a:ext cx="1559996" cy="901911"/>
          </a:xfrm>
          <a:prstGeom prst="rect">
            <a:avLst/>
          </a:prstGeom>
          <a:gradFill rotWithShape="1">
            <a:gsLst>
              <a:gs pos="0">
                <a:srgbClr val="C32D2E">
                  <a:tint val="92000"/>
                  <a:satMod val="170000"/>
                </a:srgbClr>
              </a:gs>
              <a:gs pos="15000">
                <a:srgbClr val="C32D2E">
                  <a:tint val="92000"/>
                  <a:shade val="99000"/>
                  <a:satMod val="170000"/>
                </a:srgbClr>
              </a:gs>
              <a:gs pos="62000">
                <a:srgbClr val="C32D2E">
                  <a:tint val="96000"/>
                  <a:shade val="80000"/>
                  <a:satMod val="170000"/>
                </a:srgbClr>
              </a:gs>
              <a:gs pos="97000">
                <a:srgbClr val="C32D2E">
                  <a:tint val="98000"/>
                  <a:shade val="63000"/>
                  <a:satMod val="170000"/>
                </a:srgbClr>
              </a:gs>
              <a:gs pos="100000">
                <a:srgbClr val="C32D2E">
                  <a:shade val="62000"/>
                  <a:satMod val="170000"/>
                </a:srgbClr>
              </a:gs>
            </a:gsLst>
            <a:path path="circle">
              <a:fillToRect l="50000" t="50000" r="50000" b="50000"/>
            </a:path>
          </a:gradFill>
          <a:ln w="9525" cap="flat" cmpd="sng" algn="ctr">
            <a:solidFill>
              <a:srgbClr val="C32D2E"/>
            </a:solidFill>
            <a:prstDash val="solid"/>
          </a:ln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rgbClr val="C32D2E">
                <a:shade val="80000"/>
              </a:srgbClr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 </a:t>
            </a:r>
            <a:endParaRPr kumimoji="0" lang="ru-RU" sz="2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155509" y="4049048"/>
            <a:ext cx="1512168" cy="914400"/>
          </a:xfrm>
          <a:prstGeom prst="rect">
            <a:avLst/>
          </a:prstGeom>
          <a:gradFill rotWithShape="1">
            <a:gsLst>
              <a:gs pos="0">
                <a:srgbClr val="84AA33">
                  <a:tint val="92000"/>
                  <a:satMod val="170000"/>
                </a:srgbClr>
              </a:gs>
              <a:gs pos="15000">
                <a:srgbClr val="84AA33">
                  <a:tint val="92000"/>
                  <a:shade val="99000"/>
                  <a:satMod val="170000"/>
                </a:srgbClr>
              </a:gs>
              <a:gs pos="62000">
                <a:srgbClr val="84AA33">
                  <a:tint val="96000"/>
                  <a:shade val="80000"/>
                  <a:satMod val="170000"/>
                </a:srgbClr>
              </a:gs>
              <a:gs pos="97000">
                <a:srgbClr val="84AA33">
                  <a:tint val="98000"/>
                  <a:shade val="63000"/>
                  <a:satMod val="170000"/>
                </a:srgbClr>
              </a:gs>
              <a:gs pos="100000">
                <a:srgbClr val="84AA33">
                  <a:shade val="62000"/>
                  <a:satMod val="170000"/>
                </a:srgbClr>
              </a:gs>
            </a:gsLst>
            <a:path path="circle">
              <a:fillToRect l="50000" t="50000" r="50000" b="50000"/>
            </a:path>
          </a:gradFill>
          <a:ln w="9525" cap="flat" cmpd="sng" algn="ctr">
            <a:solidFill>
              <a:srgbClr val="84AA33"/>
            </a:solidFill>
            <a:prstDash val="solid"/>
          </a:ln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rgbClr val="84AA33">
                <a:shade val="80000"/>
              </a:srgbClr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908853" y="4049048"/>
            <a:ext cx="1499996" cy="914400"/>
          </a:xfrm>
          <a:prstGeom prst="rect">
            <a:avLst/>
          </a:prstGeom>
          <a:solidFill>
            <a:srgbClr val="F16517"/>
          </a:solidFill>
          <a:ln w="25400" cap="flat" cmpd="sng" algn="ctr">
            <a:solidFill>
              <a:srgbClr val="FEB80A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908853" y="5122061"/>
            <a:ext cx="1584175" cy="914400"/>
          </a:xfrm>
          <a:prstGeom prst="rect">
            <a:avLst/>
          </a:prstGeom>
          <a:gradFill rotWithShape="1">
            <a:gsLst>
              <a:gs pos="0">
                <a:srgbClr val="475A8D">
                  <a:tint val="92000"/>
                  <a:satMod val="170000"/>
                </a:srgbClr>
              </a:gs>
              <a:gs pos="15000">
                <a:srgbClr val="475A8D">
                  <a:tint val="92000"/>
                  <a:shade val="99000"/>
                  <a:satMod val="170000"/>
                </a:srgbClr>
              </a:gs>
              <a:gs pos="62000">
                <a:srgbClr val="475A8D">
                  <a:tint val="96000"/>
                  <a:shade val="80000"/>
                  <a:satMod val="170000"/>
                </a:srgbClr>
              </a:gs>
              <a:gs pos="97000">
                <a:srgbClr val="475A8D">
                  <a:tint val="98000"/>
                  <a:shade val="63000"/>
                  <a:satMod val="170000"/>
                </a:srgbClr>
              </a:gs>
              <a:gs pos="100000">
                <a:srgbClr val="475A8D">
                  <a:shade val="62000"/>
                  <a:satMod val="170000"/>
                </a:srgbClr>
              </a:gs>
            </a:gsLst>
            <a:path path="circle">
              <a:fillToRect l="50000" t="50000" r="50000" b="50000"/>
            </a:path>
          </a:gradFill>
          <a:ln w="9525" cap="flat" cmpd="sng" algn="ctr">
            <a:solidFill>
              <a:srgbClr val="475A8D"/>
            </a:solidFill>
            <a:prstDash val="solid"/>
          </a:ln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rgbClr val="475A8D">
                <a:shade val="80000"/>
              </a:srgbClr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179954" y="5122061"/>
            <a:ext cx="1512168" cy="914400"/>
          </a:xfrm>
          <a:prstGeom prst="rect">
            <a:avLst/>
          </a:prstGeom>
          <a:gradFill rotWithShape="1">
            <a:gsLst>
              <a:gs pos="0">
                <a:srgbClr val="FEB80A">
                  <a:tint val="92000"/>
                  <a:satMod val="170000"/>
                </a:srgbClr>
              </a:gs>
              <a:gs pos="15000">
                <a:srgbClr val="FEB80A">
                  <a:tint val="92000"/>
                  <a:shade val="99000"/>
                  <a:satMod val="170000"/>
                </a:srgbClr>
              </a:gs>
              <a:gs pos="62000">
                <a:srgbClr val="FEB80A">
                  <a:tint val="96000"/>
                  <a:shade val="80000"/>
                  <a:satMod val="170000"/>
                </a:srgbClr>
              </a:gs>
              <a:gs pos="97000">
                <a:srgbClr val="FEB80A">
                  <a:tint val="98000"/>
                  <a:shade val="63000"/>
                  <a:satMod val="170000"/>
                </a:srgbClr>
              </a:gs>
              <a:gs pos="100000">
                <a:srgbClr val="FEB80A">
                  <a:shade val="62000"/>
                  <a:satMod val="170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</a:ln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rgbClr val="FEB80A"/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908853" y="2982281"/>
            <a:ext cx="1499996" cy="914400"/>
          </a:xfrm>
          <a:prstGeom prst="rect">
            <a:avLst/>
          </a:prstGeom>
          <a:gradFill rotWithShape="1">
            <a:gsLst>
              <a:gs pos="0">
                <a:srgbClr val="3891A7">
                  <a:tint val="92000"/>
                  <a:satMod val="170000"/>
                </a:srgbClr>
              </a:gs>
              <a:gs pos="15000">
                <a:srgbClr val="3891A7">
                  <a:tint val="92000"/>
                  <a:shade val="99000"/>
                  <a:satMod val="170000"/>
                </a:srgbClr>
              </a:gs>
              <a:gs pos="62000">
                <a:srgbClr val="3891A7">
                  <a:tint val="96000"/>
                  <a:shade val="80000"/>
                  <a:satMod val="170000"/>
                </a:srgbClr>
              </a:gs>
              <a:gs pos="97000">
                <a:srgbClr val="3891A7">
                  <a:tint val="98000"/>
                  <a:shade val="63000"/>
                  <a:satMod val="170000"/>
                </a:srgbClr>
              </a:gs>
              <a:gs pos="100000">
                <a:srgbClr val="3891A7">
                  <a:shade val="62000"/>
                  <a:satMod val="170000"/>
                </a:srgbClr>
              </a:gs>
            </a:gsLst>
            <a:path path="circle">
              <a:fillToRect l="50000" t="50000" r="50000" b="50000"/>
            </a:path>
          </a:gradFill>
          <a:ln w="9525" cap="flat" cmpd="sng" algn="ctr">
            <a:solidFill>
              <a:srgbClr val="3891A7"/>
            </a:solidFill>
            <a:prstDash val="solid"/>
          </a:ln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rgbClr val="3891A7">
                <a:shade val="80000"/>
              </a:srgbClr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15" name="Равнобедренный треугольник 14"/>
          <p:cNvSpPr/>
          <p:nvPr/>
        </p:nvSpPr>
        <p:spPr>
          <a:xfrm>
            <a:off x="411657" y="3079796"/>
            <a:ext cx="1007959" cy="1003481"/>
          </a:xfrm>
          <a:prstGeom prst="triangle">
            <a:avLst/>
          </a:prstGeom>
          <a:solidFill>
            <a:srgbClr val="FF3399"/>
          </a:solidFill>
          <a:ln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Равнобедренный треугольник 15"/>
          <p:cNvSpPr/>
          <p:nvPr/>
        </p:nvSpPr>
        <p:spPr>
          <a:xfrm>
            <a:off x="5606827" y="3045566"/>
            <a:ext cx="1007959" cy="1003481"/>
          </a:xfrm>
          <a:prstGeom prst="triangle">
            <a:avLst/>
          </a:prstGeom>
          <a:solidFill>
            <a:srgbClr val="FF3399"/>
          </a:solidFill>
          <a:ln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Равнобедренный треугольник 16"/>
          <p:cNvSpPr/>
          <p:nvPr/>
        </p:nvSpPr>
        <p:spPr>
          <a:xfrm>
            <a:off x="2899285" y="3045567"/>
            <a:ext cx="1007959" cy="1003481"/>
          </a:xfrm>
          <a:prstGeom prst="triangle">
            <a:avLst/>
          </a:prstGeom>
          <a:solidFill>
            <a:srgbClr val="FF3399"/>
          </a:solidFill>
          <a:ln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Прямоугольник 17"/>
          <p:cNvSpPr/>
          <p:nvPr/>
        </p:nvSpPr>
        <p:spPr>
          <a:xfrm>
            <a:off x="1610033" y="3139551"/>
            <a:ext cx="1027611" cy="9169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4269683" y="3139551"/>
            <a:ext cx="1027611" cy="9169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Улыбающееся лицо 20"/>
          <p:cNvSpPr/>
          <p:nvPr/>
        </p:nvSpPr>
        <p:spPr>
          <a:xfrm>
            <a:off x="6155848" y="3734434"/>
            <a:ext cx="304800" cy="275801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Улыбающееся лицо 21"/>
          <p:cNvSpPr/>
          <p:nvPr/>
        </p:nvSpPr>
        <p:spPr>
          <a:xfrm>
            <a:off x="5794612" y="3730096"/>
            <a:ext cx="304800" cy="275801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Улыбающееся лицо 22"/>
          <p:cNvSpPr/>
          <p:nvPr/>
        </p:nvSpPr>
        <p:spPr>
          <a:xfrm>
            <a:off x="5958406" y="3388330"/>
            <a:ext cx="304800" cy="275801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Улыбающееся лицо 23"/>
          <p:cNvSpPr/>
          <p:nvPr/>
        </p:nvSpPr>
        <p:spPr>
          <a:xfrm>
            <a:off x="3276668" y="3730097"/>
            <a:ext cx="304800" cy="275801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Улыбающееся лицо 24"/>
          <p:cNvSpPr/>
          <p:nvPr/>
        </p:nvSpPr>
        <p:spPr>
          <a:xfrm>
            <a:off x="3257014" y="3353177"/>
            <a:ext cx="304800" cy="275801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Улыбающееся лицо 25"/>
          <p:cNvSpPr/>
          <p:nvPr/>
        </p:nvSpPr>
        <p:spPr>
          <a:xfrm>
            <a:off x="756719" y="3592197"/>
            <a:ext cx="304800" cy="275801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Сердце 26"/>
          <p:cNvSpPr/>
          <p:nvPr/>
        </p:nvSpPr>
        <p:spPr>
          <a:xfrm>
            <a:off x="4841837" y="3649091"/>
            <a:ext cx="374468" cy="338469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Сердце 27"/>
          <p:cNvSpPr/>
          <p:nvPr/>
        </p:nvSpPr>
        <p:spPr>
          <a:xfrm>
            <a:off x="4364294" y="3310622"/>
            <a:ext cx="374468" cy="338469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Сердце 28"/>
          <p:cNvSpPr/>
          <p:nvPr/>
        </p:nvSpPr>
        <p:spPr>
          <a:xfrm>
            <a:off x="1980658" y="3433235"/>
            <a:ext cx="374468" cy="338469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8660782" y="3191934"/>
            <a:ext cx="550512" cy="4920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Прямоугольник 30"/>
          <p:cNvSpPr/>
          <p:nvPr/>
        </p:nvSpPr>
        <p:spPr>
          <a:xfrm>
            <a:off x="10397727" y="4260199"/>
            <a:ext cx="550512" cy="4920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Равнобедренный треугольник 34"/>
          <p:cNvSpPr/>
          <p:nvPr/>
        </p:nvSpPr>
        <p:spPr>
          <a:xfrm>
            <a:off x="10361980" y="3112576"/>
            <a:ext cx="679413" cy="647565"/>
          </a:xfrm>
          <a:prstGeom prst="triangle">
            <a:avLst/>
          </a:prstGeom>
          <a:solidFill>
            <a:srgbClr val="FF3399"/>
          </a:solidFill>
          <a:ln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Сердце 35"/>
          <p:cNvSpPr/>
          <p:nvPr/>
        </p:nvSpPr>
        <p:spPr>
          <a:xfrm>
            <a:off x="10574471" y="4542122"/>
            <a:ext cx="261452" cy="231120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Сердце 36"/>
          <p:cNvSpPr/>
          <p:nvPr/>
        </p:nvSpPr>
        <p:spPr>
          <a:xfrm>
            <a:off x="10705197" y="4295631"/>
            <a:ext cx="261452" cy="231120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Сердце 37"/>
          <p:cNvSpPr/>
          <p:nvPr/>
        </p:nvSpPr>
        <p:spPr>
          <a:xfrm>
            <a:off x="10411869" y="4295631"/>
            <a:ext cx="261452" cy="231120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Прямоугольник 42"/>
          <p:cNvSpPr/>
          <p:nvPr/>
        </p:nvSpPr>
        <p:spPr>
          <a:xfrm>
            <a:off x="10402840" y="5322303"/>
            <a:ext cx="550512" cy="4920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Сердце 43"/>
          <p:cNvSpPr/>
          <p:nvPr/>
        </p:nvSpPr>
        <p:spPr>
          <a:xfrm>
            <a:off x="10689049" y="5605998"/>
            <a:ext cx="261452" cy="231120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Сердце 44"/>
          <p:cNvSpPr/>
          <p:nvPr/>
        </p:nvSpPr>
        <p:spPr>
          <a:xfrm>
            <a:off x="10423574" y="5593880"/>
            <a:ext cx="261452" cy="231120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Сердце 45"/>
          <p:cNvSpPr/>
          <p:nvPr/>
        </p:nvSpPr>
        <p:spPr>
          <a:xfrm>
            <a:off x="10705197" y="5353135"/>
            <a:ext cx="261452" cy="231120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Сердце 46"/>
          <p:cNvSpPr/>
          <p:nvPr/>
        </p:nvSpPr>
        <p:spPr>
          <a:xfrm>
            <a:off x="10403854" y="5357880"/>
            <a:ext cx="261452" cy="231120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Сердце 47"/>
          <p:cNvSpPr/>
          <p:nvPr/>
        </p:nvSpPr>
        <p:spPr>
          <a:xfrm>
            <a:off x="8805312" y="3334235"/>
            <a:ext cx="261452" cy="231120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Равнобедренный треугольник 48"/>
          <p:cNvSpPr/>
          <p:nvPr/>
        </p:nvSpPr>
        <p:spPr>
          <a:xfrm>
            <a:off x="8632373" y="5282215"/>
            <a:ext cx="679413" cy="647565"/>
          </a:xfrm>
          <a:prstGeom prst="triangle">
            <a:avLst/>
          </a:prstGeom>
          <a:solidFill>
            <a:srgbClr val="FF3399"/>
          </a:solidFill>
          <a:ln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Равнобедренный треугольник 49"/>
          <p:cNvSpPr/>
          <p:nvPr/>
        </p:nvSpPr>
        <p:spPr>
          <a:xfrm>
            <a:off x="8571886" y="4198693"/>
            <a:ext cx="679413" cy="647565"/>
          </a:xfrm>
          <a:prstGeom prst="triangle">
            <a:avLst/>
          </a:prstGeom>
          <a:solidFill>
            <a:srgbClr val="FF3399"/>
          </a:solidFill>
          <a:ln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Улыбающееся лицо 50"/>
          <p:cNvSpPr/>
          <p:nvPr/>
        </p:nvSpPr>
        <p:spPr>
          <a:xfrm>
            <a:off x="8847897" y="5727793"/>
            <a:ext cx="248364" cy="214142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Улыбающееся лицо 51"/>
          <p:cNvSpPr/>
          <p:nvPr/>
        </p:nvSpPr>
        <p:spPr>
          <a:xfrm>
            <a:off x="8847897" y="5477185"/>
            <a:ext cx="248364" cy="214142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Улыбающееся лицо 52"/>
          <p:cNvSpPr/>
          <p:nvPr/>
        </p:nvSpPr>
        <p:spPr>
          <a:xfrm>
            <a:off x="10719385" y="3515112"/>
            <a:ext cx="248364" cy="214142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Улыбающееся лицо 53"/>
          <p:cNvSpPr/>
          <p:nvPr/>
        </p:nvSpPr>
        <p:spPr>
          <a:xfrm>
            <a:off x="10469147" y="3517630"/>
            <a:ext cx="248364" cy="214142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Улыбающееся лицо 54"/>
          <p:cNvSpPr/>
          <p:nvPr/>
        </p:nvSpPr>
        <p:spPr>
          <a:xfrm>
            <a:off x="10587559" y="3276935"/>
            <a:ext cx="248364" cy="214142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Улыбающееся лицо 55"/>
          <p:cNvSpPr/>
          <p:nvPr/>
        </p:nvSpPr>
        <p:spPr>
          <a:xfrm>
            <a:off x="8786978" y="4522475"/>
            <a:ext cx="248364" cy="214142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7576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chemeClr val="tx1"/>
                </a:solidFill>
              </a:rPr>
              <a:t>Яка наступна фігура?</a:t>
            </a:r>
            <a:endParaRPr lang="en-US" dirty="0"/>
          </a:p>
        </p:txBody>
      </p:sp>
      <p:sp>
        <p:nvSpPr>
          <p:cNvPr id="3" name="Равнобедренный треугольник 2"/>
          <p:cNvSpPr/>
          <p:nvPr/>
        </p:nvSpPr>
        <p:spPr>
          <a:xfrm>
            <a:off x="409759" y="3172426"/>
            <a:ext cx="1007959" cy="1003481"/>
          </a:xfrm>
          <a:prstGeom prst="triangl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3668884" y="3172425"/>
            <a:ext cx="1007959" cy="1003481"/>
          </a:xfrm>
          <a:prstGeom prst="triangl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2026041" y="3172424"/>
            <a:ext cx="1007959" cy="1003481"/>
          </a:xfrm>
          <a:prstGeom prst="triangl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4952413" y="3241101"/>
            <a:ext cx="1021668" cy="91690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6928009" y="3273419"/>
            <a:ext cx="1027611" cy="91690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8107681" y="2988525"/>
            <a:ext cx="1559996" cy="901911"/>
          </a:xfrm>
          <a:prstGeom prst="rect">
            <a:avLst/>
          </a:prstGeom>
          <a:gradFill rotWithShape="1">
            <a:gsLst>
              <a:gs pos="0">
                <a:srgbClr val="C32D2E">
                  <a:tint val="92000"/>
                  <a:satMod val="170000"/>
                </a:srgbClr>
              </a:gs>
              <a:gs pos="15000">
                <a:srgbClr val="C32D2E">
                  <a:tint val="92000"/>
                  <a:shade val="99000"/>
                  <a:satMod val="170000"/>
                </a:srgbClr>
              </a:gs>
              <a:gs pos="62000">
                <a:srgbClr val="C32D2E">
                  <a:tint val="96000"/>
                  <a:shade val="80000"/>
                  <a:satMod val="170000"/>
                </a:srgbClr>
              </a:gs>
              <a:gs pos="97000">
                <a:srgbClr val="C32D2E">
                  <a:tint val="98000"/>
                  <a:shade val="63000"/>
                  <a:satMod val="170000"/>
                </a:srgbClr>
              </a:gs>
              <a:gs pos="100000">
                <a:srgbClr val="C32D2E">
                  <a:shade val="62000"/>
                  <a:satMod val="170000"/>
                </a:srgbClr>
              </a:gs>
            </a:gsLst>
            <a:path path="circle">
              <a:fillToRect l="50000" t="50000" r="50000" b="50000"/>
            </a:path>
          </a:gradFill>
          <a:ln w="9525" cap="flat" cmpd="sng" algn="ctr">
            <a:solidFill>
              <a:srgbClr val="C32D2E"/>
            </a:solidFill>
            <a:prstDash val="solid"/>
          </a:ln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rgbClr val="C32D2E">
                <a:shade val="80000"/>
              </a:srgbClr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 </a:t>
            </a:r>
            <a:endParaRPr kumimoji="0" lang="ru-RU" sz="2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155509" y="4049048"/>
            <a:ext cx="1512168" cy="914400"/>
          </a:xfrm>
          <a:prstGeom prst="rect">
            <a:avLst/>
          </a:prstGeom>
          <a:gradFill rotWithShape="1">
            <a:gsLst>
              <a:gs pos="0">
                <a:srgbClr val="84AA33">
                  <a:tint val="92000"/>
                  <a:satMod val="170000"/>
                </a:srgbClr>
              </a:gs>
              <a:gs pos="15000">
                <a:srgbClr val="84AA33">
                  <a:tint val="92000"/>
                  <a:shade val="99000"/>
                  <a:satMod val="170000"/>
                </a:srgbClr>
              </a:gs>
              <a:gs pos="62000">
                <a:srgbClr val="84AA33">
                  <a:tint val="96000"/>
                  <a:shade val="80000"/>
                  <a:satMod val="170000"/>
                </a:srgbClr>
              </a:gs>
              <a:gs pos="97000">
                <a:srgbClr val="84AA33">
                  <a:tint val="98000"/>
                  <a:shade val="63000"/>
                  <a:satMod val="170000"/>
                </a:srgbClr>
              </a:gs>
              <a:gs pos="100000">
                <a:srgbClr val="84AA33">
                  <a:shade val="62000"/>
                  <a:satMod val="170000"/>
                </a:srgbClr>
              </a:gs>
            </a:gsLst>
            <a:path path="circle">
              <a:fillToRect l="50000" t="50000" r="50000" b="50000"/>
            </a:path>
          </a:gradFill>
          <a:ln w="9525" cap="flat" cmpd="sng" algn="ctr">
            <a:solidFill>
              <a:srgbClr val="84AA33"/>
            </a:solidFill>
            <a:prstDash val="solid"/>
          </a:ln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rgbClr val="84AA33">
                <a:shade val="80000"/>
              </a:srgbClr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908853" y="4049048"/>
            <a:ext cx="1499996" cy="914400"/>
          </a:xfrm>
          <a:prstGeom prst="rect">
            <a:avLst/>
          </a:prstGeom>
          <a:solidFill>
            <a:srgbClr val="F16517"/>
          </a:solidFill>
          <a:ln w="25400" cap="flat" cmpd="sng" algn="ctr">
            <a:solidFill>
              <a:srgbClr val="FEB80A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9908853" y="5122061"/>
            <a:ext cx="1584175" cy="914400"/>
          </a:xfrm>
          <a:prstGeom prst="rect">
            <a:avLst/>
          </a:prstGeom>
          <a:gradFill rotWithShape="1">
            <a:gsLst>
              <a:gs pos="0">
                <a:srgbClr val="475A8D">
                  <a:tint val="92000"/>
                  <a:satMod val="170000"/>
                </a:srgbClr>
              </a:gs>
              <a:gs pos="15000">
                <a:srgbClr val="475A8D">
                  <a:tint val="92000"/>
                  <a:shade val="99000"/>
                  <a:satMod val="170000"/>
                </a:srgbClr>
              </a:gs>
              <a:gs pos="62000">
                <a:srgbClr val="475A8D">
                  <a:tint val="96000"/>
                  <a:shade val="80000"/>
                  <a:satMod val="170000"/>
                </a:srgbClr>
              </a:gs>
              <a:gs pos="97000">
                <a:srgbClr val="475A8D">
                  <a:tint val="98000"/>
                  <a:shade val="63000"/>
                  <a:satMod val="170000"/>
                </a:srgbClr>
              </a:gs>
              <a:gs pos="100000">
                <a:srgbClr val="475A8D">
                  <a:shade val="62000"/>
                  <a:satMod val="170000"/>
                </a:srgbClr>
              </a:gs>
            </a:gsLst>
            <a:path path="circle">
              <a:fillToRect l="50000" t="50000" r="50000" b="50000"/>
            </a:path>
          </a:gradFill>
          <a:ln w="9525" cap="flat" cmpd="sng" algn="ctr">
            <a:solidFill>
              <a:srgbClr val="475A8D"/>
            </a:solidFill>
            <a:prstDash val="solid"/>
          </a:ln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rgbClr val="475A8D">
                <a:shade val="80000"/>
              </a:srgbClr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8179954" y="5122061"/>
            <a:ext cx="1512168" cy="914400"/>
          </a:xfrm>
          <a:prstGeom prst="rect">
            <a:avLst/>
          </a:prstGeom>
          <a:gradFill rotWithShape="1">
            <a:gsLst>
              <a:gs pos="0">
                <a:srgbClr val="FEB80A">
                  <a:tint val="92000"/>
                  <a:satMod val="170000"/>
                </a:srgbClr>
              </a:gs>
              <a:gs pos="15000">
                <a:srgbClr val="FEB80A">
                  <a:tint val="92000"/>
                  <a:shade val="99000"/>
                  <a:satMod val="170000"/>
                </a:srgbClr>
              </a:gs>
              <a:gs pos="62000">
                <a:srgbClr val="FEB80A">
                  <a:tint val="96000"/>
                  <a:shade val="80000"/>
                  <a:satMod val="170000"/>
                </a:srgbClr>
              </a:gs>
              <a:gs pos="97000">
                <a:srgbClr val="FEB80A">
                  <a:tint val="98000"/>
                  <a:shade val="63000"/>
                  <a:satMod val="170000"/>
                </a:srgbClr>
              </a:gs>
              <a:gs pos="100000">
                <a:srgbClr val="FEB80A">
                  <a:shade val="62000"/>
                  <a:satMod val="170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</a:ln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rgbClr val="FEB80A"/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9908853" y="2982281"/>
            <a:ext cx="1499996" cy="914400"/>
          </a:xfrm>
          <a:prstGeom prst="rect">
            <a:avLst/>
          </a:prstGeom>
          <a:gradFill rotWithShape="1">
            <a:gsLst>
              <a:gs pos="0">
                <a:srgbClr val="3891A7">
                  <a:tint val="92000"/>
                  <a:satMod val="170000"/>
                </a:srgbClr>
              </a:gs>
              <a:gs pos="15000">
                <a:srgbClr val="3891A7">
                  <a:tint val="92000"/>
                  <a:shade val="99000"/>
                  <a:satMod val="170000"/>
                </a:srgbClr>
              </a:gs>
              <a:gs pos="62000">
                <a:srgbClr val="3891A7">
                  <a:tint val="96000"/>
                  <a:shade val="80000"/>
                  <a:satMod val="170000"/>
                </a:srgbClr>
              </a:gs>
              <a:gs pos="97000">
                <a:srgbClr val="3891A7">
                  <a:tint val="98000"/>
                  <a:shade val="63000"/>
                  <a:satMod val="170000"/>
                </a:srgbClr>
              </a:gs>
              <a:gs pos="100000">
                <a:srgbClr val="3891A7">
                  <a:shade val="62000"/>
                  <a:satMod val="170000"/>
                </a:srgbClr>
              </a:gs>
            </a:gsLst>
            <a:path path="circle">
              <a:fillToRect l="50000" t="50000" r="50000" b="50000"/>
            </a:path>
          </a:gradFill>
          <a:ln w="9525" cap="flat" cmpd="sng" algn="ctr">
            <a:solidFill>
              <a:srgbClr val="3891A7"/>
            </a:solidFill>
            <a:prstDash val="solid"/>
          </a:ln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rgbClr val="3891A7">
                <a:shade val="80000"/>
              </a:srgbClr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20" name="Облако 19"/>
          <p:cNvSpPr/>
          <p:nvPr/>
        </p:nvSpPr>
        <p:spPr>
          <a:xfrm>
            <a:off x="6421010" y="3559246"/>
            <a:ext cx="463664" cy="316411"/>
          </a:xfrm>
          <a:prstGeom prst="cloud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Облако 20"/>
          <p:cNvSpPr/>
          <p:nvPr/>
        </p:nvSpPr>
        <p:spPr>
          <a:xfrm>
            <a:off x="5231415" y="3573666"/>
            <a:ext cx="463664" cy="316411"/>
          </a:xfrm>
          <a:prstGeom prst="cloud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Облако 21"/>
          <p:cNvSpPr/>
          <p:nvPr/>
        </p:nvSpPr>
        <p:spPr>
          <a:xfrm>
            <a:off x="4412821" y="3224122"/>
            <a:ext cx="463664" cy="316411"/>
          </a:xfrm>
          <a:prstGeom prst="cloud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Облако 22"/>
          <p:cNvSpPr/>
          <p:nvPr/>
        </p:nvSpPr>
        <p:spPr>
          <a:xfrm>
            <a:off x="1734873" y="3242992"/>
            <a:ext cx="463664" cy="316411"/>
          </a:xfrm>
          <a:prstGeom prst="cloud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Облако 23"/>
          <p:cNvSpPr/>
          <p:nvPr/>
        </p:nvSpPr>
        <p:spPr>
          <a:xfrm>
            <a:off x="699106" y="3674164"/>
            <a:ext cx="463664" cy="316411"/>
          </a:xfrm>
          <a:prstGeom prst="cloud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Прямоугольник 24"/>
          <p:cNvSpPr/>
          <p:nvPr/>
        </p:nvSpPr>
        <p:spPr>
          <a:xfrm>
            <a:off x="10493628" y="3259551"/>
            <a:ext cx="414623" cy="34756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Прямоугольник 25"/>
          <p:cNvSpPr/>
          <p:nvPr/>
        </p:nvSpPr>
        <p:spPr>
          <a:xfrm>
            <a:off x="8702236" y="3277901"/>
            <a:ext cx="414623" cy="34756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Прямоугольник 26"/>
          <p:cNvSpPr/>
          <p:nvPr/>
        </p:nvSpPr>
        <p:spPr>
          <a:xfrm>
            <a:off x="10517176" y="5397863"/>
            <a:ext cx="414623" cy="34756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Облако 28"/>
          <p:cNvSpPr/>
          <p:nvPr/>
        </p:nvSpPr>
        <p:spPr>
          <a:xfrm>
            <a:off x="9167345" y="4341463"/>
            <a:ext cx="347209" cy="238810"/>
          </a:xfrm>
          <a:prstGeom prst="cloud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Облако 29"/>
          <p:cNvSpPr/>
          <p:nvPr/>
        </p:nvSpPr>
        <p:spPr>
          <a:xfrm>
            <a:off x="8356766" y="5459856"/>
            <a:ext cx="347209" cy="238810"/>
          </a:xfrm>
          <a:prstGeom prst="cloud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Облако 30"/>
          <p:cNvSpPr/>
          <p:nvPr/>
        </p:nvSpPr>
        <p:spPr>
          <a:xfrm>
            <a:off x="10550882" y="3328210"/>
            <a:ext cx="347209" cy="238810"/>
          </a:xfrm>
          <a:prstGeom prst="cloud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Облако 31"/>
          <p:cNvSpPr/>
          <p:nvPr/>
        </p:nvSpPr>
        <p:spPr>
          <a:xfrm>
            <a:off x="10106640" y="5467820"/>
            <a:ext cx="347209" cy="238810"/>
          </a:xfrm>
          <a:prstGeom prst="cloud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Облако 32"/>
          <p:cNvSpPr/>
          <p:nvPr/>
        </p:nvSpPr>
        <p:spPr>
          <a:xfrm>
            <a:off x="9167346" y="3359600"/>
            <a:ext cx="347209" cy="238810"/>
          </a:xfrm>
          <a:prstGeom prst="cloud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Равнобедренный треугольник 33"/>
          <p:cNvSpPr/>
          <p:nvPr/>
        </p:nvSpPr>
        <p:spPr>
          <a:xfrm>
            <a:off x="10483377" y="4260734"/>
            <a:ext cx="482218" cy="457535"/>
          </a:xfrm>
          <a:prstGeom prst="triangl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Равнобедренный треугольник 34"/>
          <p:cNvSpPr/>
          <p:nvPr/>
        </p:nvSpPr>
        <p:spPr>
          <a:xfrm>
            <a:off x="8747102" y="5341922"/>
            <a:ext cx="456389" cy="459447"/>
          </a:xfrm>
          <a:prstGeom prst="triangl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Равнобедренный треугольник 35"/>
          <p:cNvSpPr/>
          <p:nvPr/>
        </p:nvSpPr>
        <p:spPr>
          <a:xfrm>
            <a:off x="8702236" y="4260734"/>
            <a:ext cx="487251" cy="457535"/>
          </a:xfrm>
          <a:prstGeom prst="triangl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Облако 27"/>
          <p:cNvSpPr/>
          <p:nvPr/>
        </p:nvSpPr>
        <p:spPr>
          <a:xfrm>
            <a:off x="10527334" y="4460868"/>
            <a:ext cx="347209" cy="238810"/>
          </a:xfrm>
          <a:prstGeom prst="cloud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0365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28800" y="2011680"/>
            <a:ext cx="776224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8000" dirty="0"/>
              <a:t>Дякую за увагу </a:t>
            </a:r>
            <a:r>
              <a:rPr lang="uk-UA" sz="8000" dirty="0">
                <a:sym typeface="Wingdings" panose="05000000000000000000" pitchFamily="2" charset="2"/>
              </a:rPr>
              <a:t>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933879954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42</TotalTime>
  <Words>47</Words>
  <Application>Microsoft Office PowerPoint</Application>
  <PresentationFormat>Широкий екран</PresentationFormat>
  <Paragraphs>16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9</vt:i4>
      </vt:variant>
    </vt:vector>
  </HeadingPairs>
  <TitlesOfParts>
    <vt:vector size="10" baseType="lpstr">
      <vt:lpstr>Аспект</vt:lpstr>
      <vt:lpstr>Гра «Малюнок за правилом»  на уроках математики з використанням 6 цеглинок</vt:lpstr>
      <vt:lpstr>Гра «Малюнок за правилом»                      Покажи наступну фігуру</vt:lpstr>
      <vt:lpstr>Яка наступна фігура?</vt:lpstr>
      <vt:lpstr>Яка наступна фігура?</vt:lpstr>
      <vt:lpstr>Яка наступна фігура?</vt:lpstr>
      <vt:lpstr>Яка наступна фігура?</vt:lpstr>
      <vt:lpstr>Яка наступна фігура?</vt:lpstr>
      <vt:lpstr>Яка наступна фігура?</vt:lpstr>
      <vt:lpstr>Презентація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 «Малюнок за правилом»  на уроках математики з використанням 6 цеглинок</dc:title>
  <dc:creator>Sasha Sasha</dc:creator>
  <cp:lastModifiedBy>Ирина Капущак</cp:lastModifiedBy>
  <cp:revision>7</cp:revision>
  <dcterms:created xsi:type="dcterms:W3CDTF">2019-02-17T07:55:19Z</dcterms:created>
  <dcterms:modified xsi:type="dcterms:W3CDTF">2019-12-16T19:31:01Z</dcterms:modified>
</cp:coreProperties>
</file>