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D83BBA-DB1D-415F-BD4C-2E88F5F7D2DF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C45F13-C958-44EC-AC42-E48224FCF0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2654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2023 р.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C45F13-C958-44EC-AC42-E48224FCF01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2838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28.08.2023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on.gov.ua/ua/npa/pro-organizaciyu-20232024-navchalnogo-roku-v-zakladah-zagalnoyi-serednoyi-osviti" TargetMode="External"/><Relationship Id="rId7" Type="http://schemas.openxmlformats.org/officeDocument/2006/relationships/hyperlink" Target="http://surl.li/ctkrf" TargetMode="External"/><Relationship Id="rId2" Type="http://schemas.openxmlformats.org/officeDocument/2006/relationships/hyperlink" Target="file:///C:\Users\Home\Downloads\maybuttya_13_16-75-77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url.li/coxla" TargetMode="External"/><Relationship Id="rId5" Type="http://schemas.openxmlformats.org/officeDocument/2006/relationships/hyperlink" Target="http://surl.li/gobtx" TargetMode="External"/><Relationship Id="rId4" Type="http://schemas.openxmlformats.org/officeDocument/2006/relationships/hyperlink" Target="http://surl.li/jmge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Про </a:t>
            </a:r>
            <a:r>
              <a:rPr lang="ru-RU" dirty="0" err="1"/>
              <a:t>організацію</a:t>
            </a:r>
            <a:r>
              <a:rPr lang="ru-RU" dirty="0"/>
              <a:t> </a:t>
            </a:r>
            <a:r>
              <a:rPr lang="ru-RU" dirty="0" err="1"/>
              <a:t>виховної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в закладах </a:t>
            </a:r>
            <a:r>
              <a:rPr lang="ru-RU" dirty="0" err="1"/>
              <a:t>освіти</a:t>
            </a:r>
            <a:r>
              <a:rPr lang="ru-RU" dirty="0"/>
              <a:t> у 2023/2024 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Заступник директора закладу освіти з виховної роботи</a:t>
            </a:r>
          </a:p>
          <a:p>
            <a:r>
              <a:rPr lang="uk-UA" dirty="0" smtClean="0"/>
              <a:t>Токаренко О.О.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653158" y="6237312"/>
            <a:ext cx="982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2023 </a:t>
            </a:r>
            <a:r>
              <a:rPr lang="ru-RU" dirty="0" smtClean="0"/>
              <a:t>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845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836712"/>
            <a:ext cx="7704856" cy="4995917"/>
          </a:xfrm>
        </p:spPr>
        <p:txBody>
          <a:bodyPr>
            <a:normAutofit fontScale="85000" lnSpcReduction="20000"/>
          </a:bodyPr>
          <a:lstStyle/>
          <a:p>
            <a:pPr marL="68580" indent="0">
              <a:buNone/>
            </a:pPr>
            <a:r>
              <a:rPr lang="ru-RU" dirty="0"/>
              <a:t>З метою </a:t>
            </a:r>
            <a:r>
              <a:rPr lang="ru-RU" dirty="0" err="1"/>
              <a:t>вшанування</a:t>
            </a:r>
            <a:r>
              <a:rPr lang="ru-RU" dirty="0"/>
              <a:t> </a:t>
            </a:r>
            <a:r>
              <a:rPr lang="ru-RU" dirty="0" err="1"/>
              <a:t>світлої</a:t>
            </a:r>
            <a:r>
              <a:rPr lang="ru-RU" dirty="0"/>
              <a:t> </a:t>
            </a:r>
            <a:r>
              <a:rPr lang="ru-RU" dirty="0" err="1"/>
              <a:t>пам’яті</a:t>
            </a:r>
            <a:r>
              <a:rPr lang="ru-RU" dirty="0"/>
              <a:t>,</a:t>
            </a:r>
          </a:p>
          <a:p>
            <a:pPr marL="68580" indent="0">
              <a:buNone/>
            </a:pPr>
            <a:r>
              <a:rPr lang="ru-RU" dirty="0" err="1"/>
              <a:t>громадянської</a:t>
            </a:r>
            <a:r>
              <a:rPr lang="ru-RU" dirty="0"/>
              <a:t> </a:t>
            </a:r>
            <a:r>
              <a:rPr lang="ru-RU" dirty="0" err="1"/>
              <a:t>відваги</a:t>
            </a:r>
            <a:r>
              <a:rPr lang="ru-RU" dirty="0"/>
              <a:t> й </a:t>
            </a:r>
            <a:r>
              <a:rPr lang="ru-RU" dirty="0" err="1"/>
              <a:t>самовідданості</a:t>
            </a:r>
            <a:r>
              <a:rPr lang="ru-RU" dirty="0"/>
              <a:t>,</a:t>
            </a:r>
          </a:p>
          <a:p>
            <a:pPr marL="68580" indent="0">
              <a:buNone/>
            </a:pPr>
            <a:r>
              <a:rPr lang="ru-RU" dirty="0" err="1"/>
              <a:t>сили</a:t>
            </a:r>
            <a:r>
              <a:rPr lang="ru-RU" dirty="0"/>
              <a:t> духу, </a:t>
            </a:r>
            <a:r>
              <a:rPr lang="ru-RU" dirty="0" err="1"/>
              <a:t>стійкості</a:t>
            </a:r>
            <a:r>
              <a:rPr lang="ru-RU" dirty="0"/>
              <a:t> та </a:t>
            </a:r>
            <a:r>
              <a:rPr lang="ru-RU" dirty="0" err="1"/>
              <a:t>героїчного</a:t>
            </a:r>
            <a:r>
              <a:rPr lang="ru-RU" dirty="0"/>
              <a:t> подвигу </a:t>
            </a:r>
            <a:r>
              <a:rPr lang="ru-RU" dirty="0" err="1"/>
              <a:t>воїнів</a:t>
            </a:r>
            <a:r>
              <a:rPr lang="ru-RU" dirty="0"/>
              <a:t>, </a:t>
            </a:r>
            <a:r>
              <a:rPr lang="ru-RU" dirty="0" err="1"/>
              <a:t>полеглих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виконання</a:t>
            </a:r>
            <a:endParaRPr lang="ru-RU" dirty="0"/>
          </a:p>
          <a:p>
            <a:pPr marL="68580" indent="0">
              <a:buNone/>
            </a:pPr>
            <a:r>
              <a:rPr lang="ru-RU" dirty="0" err="1"/>
              <a:t>бойових</a:t>
            </a:r>
            <a:r>
              <a:rPr lang="ru-RU" dirty="0"/>
              <a:t> </a:t>
            </a:r>
            <a:r>
              <a:rPr lang="ru-RU" dirty="0" err="1"/>
              <a:t>завдань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 державного</a:t>
            </a:r>
          </a:p>
          <a:p>
            <a:pPr marL="68580" indent="0">
              <a:buNone/>
            </a:pPr>
            <a:r>
              <a:rPr lang="ru-RU" dirty="0" err="1"/>
              <a:t>суверенітету</a:t>
            </a:r>
            <a:r>
              <a:rPr lang="ru-RU" dirty="0"/>
              <a:t> та </a:t>
            </a:r>
            <a:r>
              <a:rPr lang="ru-RU" dirty="0" err="1"/>
              <a:t>територіальної</a:t>
            </a:r>
            <a:r>
              <a:rPr lang="ru-RU" dirty="0"/>
              <a:t> </a:t>
            </a:r>
            <a:r>
              <a:rPr lang="ru-RU" dirty="0" err="1"/>
              <a:t>цілісності</a:t>
            </a:r>
            <a:endParaRPr lang="ru-RU" dirty="0"/>
          </a:p>
          <a:p>
            <a:pPr marL="68580" indent="0">
              <a:buNone/>
            </a:pP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мирних</a:t>
            </a:r>
            <a:r>
              <a:rPr lang="ru-RU" dirty="0"/>
              <a:t> </a:t>
            </a:r>
            <a:r>
              <a:rPr lang="ru-RU" dirty="0" err="1"/>
              <a:t>громадян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загинули</a:t>
            </a:r>
            <a:endParaRPr lang="ru-RU" dirty="0"/>
          </a:p>
          <a:p>
            <a:pPr marL="68580" indent="0">
              <a:buNone/>
            </a:pP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збройної</a:t>
            </a:r>
            <a:r>
              <a:rPr lang="ru-RU" dirty="0"/>
              <a:t> </a:t>
            </a:r>
            <a:r>
              <a:rPr lang="ru-RU" dirty="0" err="1"/>
              <a:t>агресії</a:t>
            </a:r>
            <a:r>
              <a:rPr lang="ru-RU" dirty="0"/>
              <a:t> </a:t>
            </a:r>
            <a:r>
              <a:rPr lang="ru-RU" dirty="0" err="1"/>
              <a:t>російської</a:t>
            </a:r>
            <a:endParaRPr lang="ru-RU" dirty="0"/>
          </a:p>
          <a:p>
            <a:pPr marL="68580" indent="0">
              <a:buNone/>
            </a:pPr>
            <a:r>
              <a:rPr lang="ru-RU" dirty="0" err="1"/>
              <a:t>федерації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відповідно</a:t>
            </a:r>
            <a:r>
              <a:rPr lang="ru-RU" dirty="0"/>
              <a:t> до</a:t>
            </a:r>
          </a:p>
          <a:p>
            <a:pPr marL="68580" indent="0">
              <a:buNone/>
            </a:pPr>
            <a:r>
              <a:rPr lang="ru-RU" dirty="0"/>
              <a:t>Указу Президента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16 </a:t>
            </a:r>
            <a:r>
              <a:rPr lang="ru-RU" dirty="0" err="1"/>
              <a:t>березня</a:t>
            </a:r>
            <a:endParaRPr lang="ru-RU" dirty="0"/>
          </a:p>
          <a:p>
            <a:pPr marL="68580" indent="0">
              <a:buNone/>
            </a:pPr>
            <a:r>
              <a:rPr lang="ru-RU" dirty="0"/>
              <a:t>2022 року № 143/2022 «Про </a:t>
            </a:r>
            <a:r>
              <a:rPr lang="ru-RU" dirty="0" err="1"/>
              <a:t>загальнонаціональну</a:t>
            </a:r>
            <a:r>
              <a:rPr lang="ru-RU" dirty="0"/>
              <a:t> </a:t>
            </a:r>
            <a:r>
              <a:rPr lang="ru-RU" dirty="0" err="1"/>
              <a:t>хвилину</a:t>
            </a:r>
            <a:r>
              <a:rPr lang="ru-RU" dirty="0"/>
              <a:t> </a:t>
            </a:r>
            <a:r>
              <a:rPr lang="ru-RU" dirty="0" err="1"/>
              <a:t>мовчання</a:t>
            </a:r>
            <a:r>
              <a:rPr lang="ru-RU" dirty="0"/>
              <a:t> за </a:t>
            </a:r>
            <a:r>
              <a:rPr lang="ru-RU" dirty="0" err="1"/>
              <a:t>загиблими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збройної</a:t>
            </a:r>
            <a:r>
              <a:rPr lang="ru-RU" dirty="0"/>
              <a:t> </a:t>
            </a:r>
            <a:r>
              <a:rPr lang="ru-RU" dirty="0" err="1"/>
              <a:t>агресії</a:t>
            </a:r>
            <a:r>
              <a:rPr lang="ru-RU" dirty="0"/>
              <a:t> </a:t>
            </a:r>
            <a:r>
              <a:rPr lang="ru-RU" dirty="0" err="1"/>
              <a:t>російської</a:t>
            </a:r>
            <a:endParaRPr lang="ru-RU" dirty="0"/>
          </a:p>
          <a:p>
            <a:pPr marL="68580" indent="0">
              <a:buNone/>
            </a:pPr>
            <a:r>
              <a:rPr lang="ru-RU" dirty="0" err="1"/>
              <a:t>федерації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» </a:t>
            </a:r>
            <a:r>
              <a:rPr lang="ru-RU" dirty="0" err="1"/>
              <a:t>щоденно</a:t>
            </a:r>
            <a:r>
              <a:rPr lang="ru-RU" dirty="0"/>
              <a:t> о 9</a:t>
            </a:r>
          </a:p>
          <a:p>
            <a:pPr marL="68580" indent="0">
              <a:buNone/>
            </a:pPr>
            <a:r>
              <a:rPr lang="ru-RU" dirty="0" err="1"/>
              <a:t>годині</a:t>
            </a:r>
            <a:r>
              <a:rPr lang="ru-RU" dirty="0"/>
              <a:t> 00 </a:t>
            </a:r>
            <a:r>
              <a:rPr lang="ru-RU" dirty="0" err="1"/>
              <a:t>хвилин</a:t>
            </a:r>
            <a:r>
              <a:rPr lang="ru-RU" dirty="0"/>
              <a:t> </a:t>
            </a:r>
            <a:r>
              <a:rPr lang="ru-RU" dirty="0" err="1"/>
              <a:t>долучатися</a:t>
            </a:r>
            <a:r>
              <a:rPr lang="ru-RU" dirty="0"/>
              <a:t> до </a:t>
            </a:r>
            <a:r>
              <a:rPr lang="ru-RU" dirty="0" err="1"/>
              <a:t>загальнонаціональної</a:t>
            </a:r>
            <a:r>
              <a:rPr lang="ru-RU" dirty="0"/>
              <a:t> </a:t>
            </a:r>
            <a:r>
              <a:rPr lang="ru-RU" dirty="0" err="1"/>
              <a:t>хвилини</a:t>
            </a:r>
            <a:r>
              <a:rPr lang="ru-RU" dirty="0"/>
              <a:t> </a:t>
            </a:r>
            <a:r>
              <a:rPr lang="ru-RU" dirty="0" err="1"/>
              <a:t>мовчання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69688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196752"/>
            <a:ext cx="7632848" cy="4635877"/>
          </a:xfrm>
        </p:spPr>
        <p:txBody>
          <a:bodyPr/>
          <a:lstStyle/>
          <a:p>
            <a:pPr marL="68580" indent="0">
              <a:buNone/>
            </a:pPr>
            <a:r>
              <a:rPr lang="ru-RU" dirty="0"/>
              <a:t>У 2023/2024 </a:t>
            </a:r>
            <a:r>
              <a:rPr lang="ru-RU" dirty="0" err="1"/>
              <a:t>н.р</a:t>
            </a:r>
            <a:r>
              <a:rPr lang="ru-RU" dirty="0"/>
              <a:t>. </a:t>
            </a:r>
            <a:r>
              <a:rPr lang="ru-RU" dirty="0" err="1"/>
              <a:t>продовжуємо</a:t>
            </a:r>
            <a:r>
              <a:rPr lang="ru-RU" dirty="0"/>
              <a:t> роботу за </a:t>
            </a:r>
            <a:r>
              <a:rPr lang="ru-RU" dirty="0" err="1"/>
              <a:t>програмою</a:t>
            </a:r>
            <a:r>
              <a:rPr lang="ru-RU" dirty="0"/>
              <a:t> «Нова </a:t>
            </a:r>
            <a:r>
              <a:rPr lang="ru-RU" dirty="0" err="1"/>
              <a:t>українська</a:t>
            </a:r>
            <a:r>
              <a:rPr lang="ru-RU" dirty="0"/>
              <a:t> школа в </a:t>
            </a:r>
            <a:r>
              <a:rPr lang="ru-RU" dirty="0" err="1"/>
              <a:t>поступі</a:t>
            </a:r>
            <a:r>
              <a:rPr lang="ru-RU" dirty="0"/>
              <a:t> до </a:t>
            </a:r>
            <a:r>
              <a:rPr lang="ru-RU" dirty="0" err="1"/>
              <a:t>цінностей</a:t>
            </a:r>
            <a:r>
              <a:rPr lang="ru-RU" dirty="0"/>
              <a:t>», яка </a:t>
            </a:r>
            <a:r>
              <a:rPr lang="ru-RU" dirty="0" err="1"/>
              <a:t>розглянута</a:t>
            </a:r>
            <a:r>
              <a:rPr lang="ru-RU" dirty="0"/>
              <a:t> та </a:t>
            </a:r>
            <a:r>
              <a:rPr lang="ru-RU" dirty="0" err="1"/>
              <a:t>затверджена</a:t>
            </a:r>
            <a:r>
              <a:rPr lang="ru-RU" dirty="0"/>
              <a:t> </a:t>
            </a:r>
            <a:r>
              <a:rPr lang="ru-RU" dirty="0" err="1"/>
              <a:t>вченими</a:t>
            </a:r>
            <a:r>
              <a:rPr lang="ru-RU" dirty="0"/>
              <a:t> радами</a:t>
            </a:r>
          </a:p>
          <a:p>
            <a:pPr marL="68580" indent="0">
              <a:buNone/>
            </a:pPr>
            <a:r>
              <a:rPr lang="ru-RU" dirty="0" err="1"/>
              <a:t>Інституту</a:t>
            </a:r>
            <a:r>
              <a:rPr lang="ru-RU" dirty="0"/>
              <a:t> проблем </a:t>
            </a:r>
            <a:r>
              <a:rPr lang="ru-RU" dirty="0" err="1"/>
              <a:t>виховання</a:t>
            </a:r>
            <a:r>
              <a:rPr lang="ru-RU" dirty="0"/>
              <a:t> (протокол</a:t>
            </a:r>
          </a:p>
          <a:p>
            <a:pPr marL="68580" indent="0">
              <a:buNone/>
            </a:pPr>
            <a:r>
              <a:rPr lang="ru-RU" dirty="0"/>
              <a:t>№ 6 </a:t>
            </a:r>
            <a:r>
              <a:rPr lang="ru-RU" dirty="0" err="1"/>
              <a:t>від</a:t>
            </a:r>
            <a:r>
              <a:rPr lang="ru-RU" dirty="0"/>
              <a:t> 02 </a:t>
            </a:r>
            <a:r>
              <a:rPr lang="ru-RU" dirty="0" err="1"/>
              <a:t>липня</a:t>
            </a:r>
            <a:r>
              <a:rPr lang="ru-RU" dirty="0"/>
              <a:t> 2018 року) та </a:t>
            </a:r>
            <a:r>
              <a:rPr lang="ru-RU" dirty="0" err="1"/>
              <a:t>Інституту</a:t>
            </a:r>
            <a:endParaRPr lang="ru-RU" dirty="0"/>
          </a:p>
          <a:p>
            <a:pPr marL="68580" indent="0">
              <a:buNone/>
            </a:pPr>
            <a:r>
              <a:rPr lang="ru-RU" dirty="0" err="1"/>
              <a:t>модернізації</a:t>
            </a:r>
            <a:r>
              <a:rPr lang="ru-RU" dirty="0"/>
              <a:t> </a:t>
            </a:r>
            <a:r>
              <a:rPr lang="ru-RU" dirty="0" err="1"/>
              <a:t>змісту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(протокол №</a:t>
            </a:r>
          </a:p>
          <a:p>
            <a:pPr marL="68580" indent="0">
              <a:buNone/>
            </a:pPr>
            <a:r>
              <a:rPr lang="ru-RU" dirty="0"/>
              <a:t>7 </a:t>
            </a:r>
            <a:r>
              <a:rPr lang="ru-RU" dirty="0" err="1"/>
              <a:t>від</a:t>
            </a:r>
            <a:r>
              <a:rPr lang="ru-RU" dirty="0"/>
              <a:t> 26 </a:t>
            </a:r>
            <a:r>
              <a:rPr lang="ru-RU" dirty="0" err="1"/>
              <a:t>вересня</a:t>
            </a:r>
            <a:r>
              <a:rPr lang="ru-RU" dirty="0"/>
              <a:t> 2018 року).</a:t>
            </a:r>
          </a:p>
        </p:txBody>
      </p:sp>
    </p:spTree>
    <p:extLst>
      <p:ext uri="{BB962C8B-B14F-4D97-AF65-F5344CB8AC3E}">
        <p14:creationId xmlns:p14="http://schemas.microsoft.com/office/powerpoint/2010/main" val="36438275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764704"/>
            <a:ext cx="6777317" cy="5067925"/>
          </a:xfrm>
        </p:spPr>
        <p:txBody>
          <a:bodyPr>
            <a:normAutofit fontScale="77500" lnSpcReduction="20000"/>
          </a:bodyPr>
          <a:lstStyle/>
          <a:p>
            <a:pPr marL="68580" indent="0">
              <a:buNone/>
            </a:pPr>
            <a:r>
              <a:rPr lang="ru-RU" dirty="0" smtClean="0"/>
              <a:t> </a:t>
            </a:r>
            <a:r>
              <a:rPr lang="ru-RU" dirty="0" err="1" smtClean="0"/>
              <a:t>Звертаємо</a:t>
            </a:r>
            <a:r>
              <a:rPr lang="ru-RU" dirty="0" smtClean="0"/>
              <a:t> </a:t>
            </a:r>
            <a:r>
              <a:rPr lang="ru-RU" dirty="0" err="1" smtClean="0"/>
              <a:t>увагу</a:t>
            </a:r>
            <a:r>
              <a:rPr lang="ru-RU" dirty="0" smtClean="0"/>
              <a:t> </a:t>
            </a:r>
            <a:r>
              <a:rPr lang="ru-RU" dirty="0"/>
              <a:t>на лист МОН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30.05.2022</a:t>
            </a:r>
          </a:p>
          <a:p>
            <a:pPr marL="68580" indent="0">
              <a:buNone/>
            </a:pPr>
            <a:r>
              <a:rPr lang="ru-RU" dirty="0"/>
              <a:t>№ 1/5735-22 </a:t>
            </a:r>
            <a:r>
              <a:rPr lang="ru-RU" b="1" dirty="0"/>
              <a:t>«Про </a:t>
            </a:r>
            <a:r>
              <a:rPr lang="ru-RU" b="1" dirty="0" err="1"/>
              <a:t>запобігання</a:t>
            </a:r>
            <a:r>
              <a:rPr lang="ru-RU" b="1" dirty="0"/>
              <a:t> та </a:t>
            </a:r>
            <a:r>
              <a:rPr lang="ru-RU" b="1" dirty="0" err="1"/>
              <a:t>протидію</a:t>
            </a:r>
            <a:r>
              <a:rPr lang="ru-RU" b="1" dirty="0"/>
              <a:t> </a:t>
            </a:r>
            <a:r>
              <a:rPr lang="ru-RU" b="1" dirty="0" err="1"/>
              <a:t>домашньому</a:t>
            </a:r>
            <a:r>
              <a:rPr lang="ru-RU" b="1" dirty="0"/>
              <a:t> </a:t>
            </a:r>
            <a:r>
              <a:rPr lang="ru-RU" b="1" dirty="0" err="1"/>
              <a:t>насильству</a:t>
            </a:r>
            <a:r>
              <a:rPr lang="ru-RU" b="1" dirty="0"/>
              <a:t> в </a:t>
            </a:r>
            <a:r>
              <a:rPr lang="ru-RU" b="1" dirty="0" err="1"/>
              <a:t>умовах</a:t>
            </a:r>
            <a:endParaRPr lang="ru-RU" b="1" dirty="0"/>
          </a:p>
          <a:p>
            <a:pPr marL="68580" indent="0">
              <a:buNone/>
            </a:pPr>
            <a:r>
              <a:rPr lang="ru-RU" b="1" dirty="0" err="1"/>
              <a:t>воєнного</a:t>
            </a:r>
            <a:r>
              <a:rPr lang="ru-RU" b="1" dirty="0"/>
              <a:t> стану в </a:t>
            </a:r>
            <a:r>
              <a:rPr lang="ru-RU" b="1" dirty="0" err="1"/>
              <a:t>Україні</a:t>
            </a:r>
            <a:r>
              <a:rPr lang="ru-RU" b="1" dirty="0"/>
              <a:t>».</a:t>
            </a:r>
          </a:p>
          <a:p>
            <a:pPr marL="68580" indent="0">
              <a:buNone/>
            </a:pPr>
            <a:r>
              <a:rPr lang="ru-RU" dirty="0" err="1"/>
              <a:t>Питання</a:t>
            </a:r>
            <a:r>
              <a:rPr lang="ru-RU" dirty="0"/>
              <a:t> </a:t>
            </a:r>
            <a:r>
              <a:rPr lang="ru-RU" dirty="0" err="1"/>
              <a:t>запобігання</a:t>
            </a:r>
            <a:r>
              <a:rPr lang="ru-RU" dirty="0"/>
              <a:t> та </a:t>
            </a:r>
            <a:r>
              <a:rPr lang="ru-RU" dirty="0" err="1"/>
              <a:t>виявлення</a:t>
            </a:r>
            <a:endParaRPr lang="ru-RU" dirty="0"/>
          </a:p>
          <a:p>
            <a:pPr marL="68580" indent="0">
              <a:buNone/>
            </a:pPr>
            <a:r>
              <a:rPr lang="ru-RU" dirty="0" err="1"/>
              <a:t>випадків</a:t>
            </a:r>
            <a:r>
              <a:rPr lang="ru-RU" dirty="0"/>
              <a:t> </a:t>
            </a:r>
            <a:r>
              <a:rPr lang="ru-RU" dirty="0" err="1"/>
              <a:t>жорстокого</a:t>
            </a:r>
            <a:r>
              <a:rPr lang="ru-RU" dirty="0"/>
              <a:t> </a:t>
            </a:r>
            <a:r>
              <a:rPr lang="ru-RU" dirty="0" err="1"/>
              <a:t>поводження</a:t>
            </a:r>
            <a:r>
              <a:rPr lang="ru-RU" dirty="0"/>
              <a:t> з </a:t>
            </a:r>
            <a:r>
              <a:rPr lang="ru-RU" dirty="0" err="1"/>
              <a:t>дітьми</a:t>
            </a:r>
            <a:r>
              <a:rPr lang="ru-RU" dirty="0"/>
              <a:t> </a:t>
            </a:r>
            <a:r>
              <a:rPr lang="ru-RU" dirty="0" err="1"/>
              <a:t>регулюється</a:t>
            </a:r>
            <a:r>
              <a:rPr lang="ru-RU" dirty="0"/>
              <a:t> Законом </a:t>
            </a:r>
            <a:r>
              <a:rPr lang="ru-RU" dirty="0" err="1"/>
              <a:t>України</a:t>
            </a:r>
            <a:endParaRPr lang="ru-RU" dirty="0"/>
          </a:p>
          <a:p>
            <a:pPr marL="68580" indent="0">
              <a:buNone/>
            </a:pPr>
            <a:r>
              <a:rPr lang="ru-RU" dirty="0"/>
              <a:t>«Про </a:t>
            </a:r>
            <a:r>
              <a:rPr lang="ru-RU" dirty="0" err="1"/>
              <a:t>охорону</a:t>
            </a:r>
            <a:r>
              <a:rPr lang="ru-RU" dirty="0"/>
              <a:t> </a:t>
            </a:r>
            <a:r>
              <a:rPr lang="ru-RU" dirty="0" err="1"/>
              <a:t>дитинства</a:t>
            </a:r>
            <a:r>
              <a:rPr lang="ru-RU" dirty="0"/>
              <a:t>», де </a:t>
            </a:r>
            <a:r>
              <a:rPr lang="ru-RU" dirty="0" err="1"/>
              <a:t>статтею</a:t>
            </a:r>
            <a:endParaRPr lang="ru-RU" dirty="0"/>
          </a:p>
          <a:p>
            <a:pPr marL="68580" indent="0">
              <a:buNone/>
            </a:pPr>
            <a:r>
              <a:rPr lang="ru-RU" dirty="0"/>
              <a:t>10 </a:t>
            </a:r>
            <a:r>
              <a:rPr lang="ru-RU" dirty="0" err="1"/>
              <a:t>визначено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кожній</a:t>
            </a:r>
            <a:r>
              <a:rPr lang="ru-RU" dirty="0"/>
              <a:t> </a:t>
            </a:r>
            <a:r>
              <a:rPr lang="ru-RU" dirty="0" err="1"/>
              <a:t>дитині</a:t>
            </a:r>
            <a:r>
              <a:rPr lang="ru-RU" dirty="0"/>
              <a:t> </a:t>
            </a:r>
            <a:r>
              <a:rPr lang="ru-RU" dirty="0" err="1"/>
              <a:t>гарантується</a:t>
            </a:r>
            <a:r>
              <a:rPr lang="ru-RU" dirty="0"/>
              <a:t> право на свободу, </a:t>
            </a:r>
            <a:r>
              <a:rPr lang="ru-RU" dirty="0" err="1"/>
              <a:t>особисту</a:t>
            </a:r>
            <a:endParaRPr lang="ru-RU" dirty="0"/>
          </a:p>
          <a:p>
            <a:pPr marL="68580" indent="0">
              <a:buNone/>
            </a:pPr>
            <a:r>
              <a:rPr lang="ru-RU" dirty="0" err="1"/>
              <a:t>недоторканність</a:t>
            </a:r>
            <a:r>
              <a:rPr lang="ru-RU" dirty="0"/>
              <a:t> та </a:t>
            </a:r>
            <a:r>
              <a:rPr lang="ru-RU" dirty="0" err="1"/>
              <a:t>захист</a:t>
            </a:r>
            <a:r>
              <a:rPr lang="ru-RU" dirty="0"/>
              <a:t> </a:t>
            </a:r>
            <a:r>
              <a:rPr lang="ru-RU" dirty="0" err="1"/>
              <a:t>гідності</a:t>
            </a:r>
            <a:r>
              <a:rPr lang="ru-RU" dirty="0"/>
              <a:t>.</a:t>
            </a:r>
          </a:p>
          <a:p>
            <a:pPr marL="68580" indent="0">
              <a:buNone/>
            </a:pPr>
            <a:r>
              <a:rPr lang="ru-RU" dirty="0" err="1"/>
              <a:t>Дисципліна</a:t>
            </a:r>
            <a:r>
              <a:rPr lang="ru-RU" dirty="0"/>
              <a:t> й порядок у </a:t>
            </a:r>
            <a:r>
              <a:rPr lang="ru-RU" dirty="0" err="1"/>
              <a:t>сім’ї</a:t>
            </a:r>
            <a:r>
              <a:rPr lang="ru-RU" dirty="0"/>
              <a:t>, закладах</a:t>
            </a:r>
          </a:p>
          <a:p>
            <a:pPr marL="68580" indent="0">
              <a:buNone/>
            </a:pPr>
            <a:r>
              <a:rPr lang="ru-RU" dirty="0" err="1"/>
              <a:t>освіти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дитячих</a:t>
            </a:r>
            <a:r>
              <a:rPr lang="ru-RU" dirty="0"/>
              <a:t> закладах </a:t>
            </a:r>
            <a:r>
              <a:rPr lang="ru-RU" dirty="0" err="1"/>
              <a:t>мають</a:t>
            </a:r>
            <a:endParaRPr lang="ru-RU" dirty="0"/>
          </a:p>
          <a:p>
            <a:pPr marL="68580" indent="0">
              <a:buNone/>
            </a:pPr>
            <a:r>
              <a:rPr lang="ru-RU" dirty="0" err="1"/>
              <a:t>забезпечуватися</a:t>
            </a:r>
            <a:r>
              <a:rPr lang="ru-RU" dirty="0"/>
              <a:t> на принципах,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ґрунтуються</a:t>
            </a:r>
            <a:r>
              <a:rPr lang="ru-RU" dirty="0"/>
              <a:t> на </a:t>
            </a:r>
            <a:r>
              <a:rPr lang="ru-RU" dirty="0" err="1"/>
              <a:t>взаємоповазі</a:t>
            </a:r>
            <a:r>
              <a:rPr lang="ru-RU" dirty="0"/>
              <a:t>, </a:t>
            </a:r>
            <a:r>
              <a:rPr lang="ru-RU" dirty="0" err="1"/>
              <a:t>справедливості</a:t>
            </a:r>
            <a:r>
              <a:rPr lang="ru-RU" dirty="0"/>
              <a:t> та </a:t>
            </a:r>
            <a:r>
              <a:rPr lang="ru-RU" dirty="0" err="1"/>
              <a:t>виключають</a:t>
            </a:r>
            <a:r>
              <a:rPr lang="ru-RU" dirty="0"/>
              <a:t> </a:t>
            </a:r>
            <a:r>
              <a:rPr lang="ru-RU" dirty="0" err="1"/>
              <a:t>приниження</a:t>
            </a:r>
            <a:r>
              <a:rPr lang="ru-RU" dirty="0"/>
              <a:t> </a:t>
            </a:r>
            <a:r>
              <a:rPr lang="ru-RU" dirty="0" err="1"/>
              <a:t>честі</a:t>
            </a:r>
            <a:endParaRPr lang="ru-RU" dirty="0"/>
          </a:p>
          <a:p>
            <a:pPr marL="68580" indent="0">
              <a:buNone/>
            </a:pPr>
            <a:r>
              <a:rPr lang="ru-RU" dirty="0"/>
              <a:t>й </a:t>
            </a:r>
            <a:r>
              <a:rPr lang="ru-RU" dirty="0" err="1"/>
              <a:t>гідності</a:t>
            </a:r>
            <a:r>
              <a:rPr lang="ru-RU" dirty="0"/>
              <a:t> </a:t>
            </a:r>
            <a:r>
              <a:rPr lang="ru-RU" dirty="0" err="1" smtClean="0"/>
              <a:t>дитини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09041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764704"/>
            <a:ext cx="7848872" cy="5067925"/>
          </a:xfrm>
        </p:spPr>
        <p:txBody>
          <a:bodyPr>
            <a:normAutofit fontScale="62500" lnSpcReduction="20000"/>
          </a:bodyPr>
          <a:lstStyle/>
          <a:p>
            <a:pPr marL="68580" indent="0">
              <a:buNone/>
            </a:pPr>
            <a:r>
              <a:rPr lang="ru-RU" dirty="0"/>
              <a:t>Особливо актуальною в </a:t>
            </a:r>
            <a:r>
              <a:rPr lang="ru-RU" dirty="0" err="1"/>
              <a:t>наступному</a:t>
            </a:r>
            <a:endParaRPr lang="ru-RU" dirty="0"/>
          </a:p>
          <a:p>
            <a:pPr marL="68580" indent="0">
              <a:buNone/>
            </a:pPr>
            <a:r>
              <a:rPr lang="ru-RU" dirty="0" err="1"/>
              <a:t>навчальному</a:t>
            </a:r>
            <a:r>
              <a:rPr lang="ru-RU" dirty="0"/>
              <a:t>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залишається</a:t>
            </a:r>
            <a:r>
              <a:rPr lang="ru-RU" dirty="0"/>
              <a:t> </a:t>
            </a:r>
            <a:r>
              <a:rPr lang="ru-RU" dirty="0" err="1"/>
              <a:t>профілактична</a:t>
            </a:r>
            <a:r>
              <a:rPr lang="ru-RU" dirty="0"/>
              <a:t> робота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протидії</a:t>
            </a:r>
            <a:r>
              <a:rPr lang="ru-RU" dirty="0"/>
              <a:t> </a:t>
            </a:r>
            <a:r>
              <a:rPr lang="ru-RU" dirty="0" err="1"/>
              <a:t>торгівлі</a:t>
            </a:r>
            <a:endParaRPr lang="ru-RU" dirty="0"/>
          </a:p>
          <a:p>
            <a:pPr marL="68580" indent="0">
              <a:buNone/>
            </a:pPr>
            <a:r>
              <a:rPr lang="ru-RU" dirty="0"/>
              <a:t>людьми (лист МОН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25.03.2022</a:t>
            </a:r>
          </a:p>
          <a:p>
            <a:pPr marL="68580" indent="0">
              <a:buNone/>
            </a:pPr>
            <a:r>
              <a:rPr lang="ru-RU" dirty="0"/>
              <a:t>№ 1/3663-22 </a:t>
            </a:r>
            <a:r>
              <a:rPr lang="ru-RU" b="1" dirty="0">
                <a:solidFill>
                  <a:schemeClr val="tx1"/>
                </a:solidFill>
              </a:rPr>
              <a:t>«</a:t>
            </a:r>
            <a:r>
              <a:rPr lang="ru-RU" b="1" dirty="0" err="1">
                <a:solidFill>
                  <a:schemeClr val="tx1"/>
                </a:solidFill>
              </a:rPr>
              <a:t>Щодо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запобігання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торгівлі</a:t>
            </a:r>
            <a:endParaRPr lang="ru-RU" b="1" dirty="0">
              <a:solidFill>
                <a:schemeClr val="tx1"/>
              </a:solidFill>
            </a:endParaRPr>
          </a:p>
          <a:p>
            <a:pPr marL="68580" indent="0">
              <a:buNone/>
            </a:pPr>
            <a:r>
              <a:rPr lang="ru-RU" b="1" dirty="0">
                <a:solidFill>
                  <a:schemeClr val="tx1"/>
                </a:solidFill>
              </a:rPr>
              <a:t>людьми в </a:t>
            </a:r>
            <a:r>
              <a:rPr lang="ru-RU" b="1" dirty="0" err="1">
                <a:solidFill>
                  <a:schemeClr val="tx1"/>
                </a:solidFill>
              </a:rPr>
              <a:t>умовах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воєнної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агресії</a:t>
            </a:r>
            <a:r>
              <a:rPr lang="ru-RU" b="1" dirty="0">
                <a:solidFill>
                  <a:schemeClr val="tx1"/>
                </a:solidFill>
              </a:rPr>
              <a:t>»). </a:t>
            </a:r>
            <a:r>
              <a:rPr lang="ru-RU" dirty="0" err="1"/>
              <a:t>Адже</a:t>
            </a:r>
            <a:endParaRPr lang="ru-RU" dirty="0"/>
          </a:p>
          <a:p>
            <a:pPr marL="68580" indent="0">
              <a:buNone/>
            </a:pPr>
            <a:r>
              <a:rPr lang="ru-RU" dirty="0"/>
              <a:t>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воєнного</a:t>
            </a:r>
            <a:r>
              <a:rPr lang="ru-RU" dirty="0"/>
              <a:t> стану </a:t>
            </a:r>
            <a:r>
              <a:rPr lang="ru-RU" dirty="0" err="1"/>
              <a:t>спостерігається</a:t>
            </a:r>
            <a:endParaRPr lang="ru-RU" dirty="0"/>
          </a:p>
          <a:p>
            <a:pPr marL="68580" indent="0">
              <a:buNone/>
            </a:pPr>
            <a:r>
              <a:rPr lang="ru-RU" dirty="0" err="1"/>
              <a:t>розширення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ризику</a:t>
            </a:r>
            <a:r>
              <a:rPr lang="ru-RU" dirty="0"/>
              <a:t> людей,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потрапити</a:t>
            </a:r>
            <a:r>
              <a:rPr lang="ru-RU" dirty="0"/>
              <a:t> в </a:t>
            </a:r>
            <a:r>
              <a:rPr lang="ru-RU" dirty="0" err="1"/>
              <a:t>торгівлю</a:t>
            </a:r>
            <a:r>
              <a:rPr lang="ru-RU" dirty="0"/>
              <a:t> людьми; до </a:t>
            </a:r>
            <a:r>
              <a:rPr lang="ru-RU" dirty="0" err="1"/>
              <a:t>неї</a:t>
            </a:r>
            <a:endParaRPr lang="ru-RU" dirty="0"/>
          </a:p>
          <a:p>
            <a:pPr marL="68580" indent="0">
              <a:buNone/>
            </a:pPr>
            <a:r>
              <a:rPr lang="ru-RU" dirty="0" err="1"/>
              <a:t>додалися</a:t>
            </a:r>
            <a:r>
              <a:rPr lang="ru-RU" dirty="0"/>
              <a:t> </a:t>
            </a:r>
            <a:r>
              <a:rPr lang="ru-RU" dirty="0" err="1"/>
              <a:t>внутрішньо</a:t>
            </a:r>
            <a:r>
              <a:rPr lang="ru-RU" dirty="0"/>
              <a:t> </a:t>
            </a:r>
            <a:r>
              <a:rPr lang="ru-RU" dirty="0" err="1"/>
              <a:t>переміщені</a:t>
            </a:r>
            <a:r>
              <a:rPr lang="ru-RU" dirty="0"/>
              <a:t> особи,</a:t>
            </a:r>
          </a:p>
          <a:p>
            <a:pPr marL="68580" indent="0">
              <a:buNone/>
            </a:pPr>
            <a:r>
              <a:rPr lang="ru-RU" dirty="0" err="1"/>
              <a:t>біженці</a:t>
            </a:r>
            <a:r>
              <a:rPr lang="ru-RU" dirty="0"/>
              <a:t>, </a:t>
            </a:r>
            <a:r>
              <a:rPr lang="ru-RU" dirty="0" err="1"/>
              <a:t>діти</a:t>
            </a:r>
            <a:r>
              <a:rPr lang="ru-RU" dirty="0"/>
              <a:t> без </a:t>
            </a:r>
            <a:r>
              <a:rPr lang="ru-RU" dirty="0" err="1"/>
              <a:t>супроводу</a:t>
            </a:r>
            <a:r>
              <a:rPr lang="ru-RU" dirty="0"/>
              <a:t>, </a:t>
            </a:r>
            <a:r>
              <a:rPr lang="ru-RU" dirty="0" err="1"/>
              <a:t>багатодітні</a:t>
            </a:r>
            <a:endParaRPr lang="ru-RU" dirty="0"/>
          </a:p>
          <a:p>
            <a:pPr marL="68580" indent="0">
              <a:buNone/>
            </a:pPr>
            <a:r>
              <a:rPr lang="ru-RU" dirty="0"/>
              <a:t>та </a:t>
            </a:r>
            <a:r>
              <a:rPr lang="ru-RU" dirty="0" err="1"/>
              <a:t>малозабезпечені</a:t>
            </a:r>
            <a:r>
              <a:rPr lang="ru-RU" dirty="0"/>
              <a:t> </a:t>
            </a:r>
            <a:r>
              <a:rPr lang="ru-RU" dirty="0" err="1"/>
              <a:t>сім’ї</a:t>
            </a:r>
            <a:r>
              <a:rPr lang="ru-RU" dirty="0"/>
              <a:t>, </a:t>
            </a:r>
            <a:r>
              <a:rPr lang="ru-RU" dirty="0" err="1"/>
              <a:t>одинокі</a:t>
            </a:r>
            <a:r>
              <a:rPr lang="ru-RU" dirty="0"/>
              <a:t> </a:t>
            </a:r>
            <a:r>
              <a:rPr lang="ru-RU" dirty="0" err="1"/>
              <a:t>матері</a:t>
            </a:r>
            <a:r>
              <a:rPr lang="ru-RU" dirty="0"/>
              <a:t>,</a:t>
            </a:r>
          </a:p>
          <a:p>
            <a:pPr marL="68580" indent="0">
              <a:buNone/>
            </a:pPr>
            <a:r>
              <a:rPr lang="ru-RU" dirty="0"/>
              <a:t>люди з </a:t>
            </a:r>
            <a:r>
              <a:rPr lang="ru-RU" dirty="0" err="1"/>
              <a:t>особливими</a:t>
            </a:r>
            <a:r>
              <a:rPr lang="ru-RU" dirty="0"/>
              <a:t> потребами, </a:t>
            </a:r>
            <a:r>
              <a:rPr lang="ru-RU" dirty="0" err="1"/>
              <a:t>самотні</a:t>
            </a:r>
            <a:endParaRPr lang="ru-RU" dirty="0"/>
          </a:p>
          <a:p>
            <a:pPr marL="68580" indent="0">
              <a:buNone/>
            </a:pPr>
            <a:r>
              <a:rPr lang="ru-RU" dirty="0"/>
              <a:t>люди </a:t>
            </a:r>
            <a:r>
              <a:rPr lang="ru-RU" dirty="0" err="1"/>
              <a:t>похилого</a:t>
            </a:r>
            <a:r>
              <a:rPr lang="ru-RU" dirty="0"/>
              <a:t> </a:t>
            </a:r>
            <a:r>
              <a:rPr lang="ru-RU" dirty="0" err="1"/>
              <a:t>віку</a:t>
            </a:r>
            <a:r>
              <a:rPr lang="ru-RU" dirty="0"/>
              <a:t>. А особливо </a:t>
            </a:r>
            <a:r>
              <a:rPr lang="ru-RU" dirty="0" err="1"/>
              <a:t>прикро</a:t>
            </a:r>
            <a:r>
              <a:rPr lang="ru-RU" dirty="0"/>
              <a:t>,</a:t>
            </a:r>
          </a:p>
          <a:p>
            <a:pPr marL="68580" indent="0">
              <a:buNone/>
            </a:pPr>
            <a:r>
              <a:rPr lang="ru-RU" dirty="0" err="1"/>
              <a:t>що</a:t>
            </a:r>
            <a:r>
              <a:rPr lang="ru-RU" dirty="0"/>
              <a:t> до </a:t>
            </a:r>
            <a:r>
              <a:rPr lang="ru-RU" dirty="0" err="1"/>
              <a:t>групи</a:t>
            </a:r>
            <a:r>
              <a:rPr lang="ru-RU" dirty="0"/>
              <a:t> </a:t>
            </a:r>
            <a:r>
              <a:rPr lang="ru-RU" dirty="0" err="1"/>
              <a:t>ризику</a:t>
            </a:r>
            <a:r>
              <a:rPr lang="ru-RU" dirty="0"/>
              <a:t> </a:t>
            </a:r>
            <a:r>
              <a:rPr lang="ru-RU" dirty="0" err="1"/>
              <a:t>потрапили</a:t>
            </a:r>
            <a:r>
              <a:rPr lang="ru-RU" dirty="0"/>
              <a:t> </a:t>
            </a:r>
            <a:r>
              <a:rPr lang="ru-RU" dirty="0" err="1"/>
              <a:t>неповнолітні</a:t>
            </a:r>
            <a:r>
              <a:rPr lang="ru-RU" dirty="0"/>
              <a:t> </a:t>
            </a:r>
            <a:r>
              <a:rPr lang="ru-RU" dirty="0" err="1"/>
              <a:t>діти</a:t>
            </a:r>
            <a:r>
              <a:rPr lang="ru-RU" dirty="0"/>
              <a:t>, </a:t>
            </a:r>
            <a:r>
              <a:rPr lang="ru-RU" dirty="0" err="1"/>
              <a:t>адже</a:t>
            </a:r>
            <a:r>
              <a:rPr lang="ru-RU" dirty="0"/>
              <a:t> 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військової</a:t>
            </a:r>
            <a:r>
              <a:rPr lang="ru-RU" dirty="0"/>
              <a:t> </a:t>
            </a:r>
            <a:r>
              <a:rPr lang="ru-RU" dirty="0" err="1"/>
              <a:t>агресії</a:t>
            </a:r>
            <a:endParaRPr lang="ru-RU" dirty="0"/>
          </a:p>
          <a:p>
            <a:pPr marL="68580" indent="0">
              <a:buNone/>
            </a:pPr>
            <a:r>
              <a:rPr lang="ru-RU" dirty="0" err="1"/>
              <a:t>діти</a:t>
            </a:r>
            <a:r>
              <a:rPr lang="ru-RU" dirty="0"/>
              <a:t> могли без </a:t>
            </a:r>
            <a:r>
              <a:rPr lang="ru-RU" dirty="0" err="1"/>
              <a:t>батьків</a:t>
            </a:r>
            <a:r>
              <a:rPr lang="ru-RU" dirty="0"/>
              <a:t> </a:t>
            </a:r>
            <a:r>
              <a:rPr lang="ru-RU" dirty="0" err="1"/>
              <a:t>переміщуватися</a:t>
            </a:r>
            <a:endParaRPr lang="ru-RU" dirty="0"/>
          </a:p>
          <a:p>
            <a:pPr marL="68580" indent="0">
              <a:buNone/>
            </a:pPr>
            <a:r>
              <a:rPr lang="ru-RU" dirty="0"/>
              <a:t>в </a:t>
            </a:r>
            <a:r>
              <a:rPr lang="ru-RU" dirty="0" err="1"/>
              <a:t>Україні</a:t>
            </a:r>
            <a:r>
              <a:rPr lang="ru-RU" dirty="0"/>
              <a:t> й </a:t>
            </a:r>
            <a:r>
              <a:rPr lang="ru-RU" dirty="0" err="1"/>
              <a:t>перетинати</a:t>
            </a:r>
            <a:r>
              <a:rPr lang="ru-RU" dirty="0"/>
              <a:t> кордон. З метою</a:t>
            </a:r>
          </a:p>
          <a:p>
            <a:pPr marL="68580" indent="0">
              <a:buNone/>
            </a:pP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обізнаності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про</a:t>
            </a:r>
          </a:p>
          <a:p>
            <a:pPr marL="68580" indent="0">
              <a:buNone/>
            </a:pPr>
            <a:r>
              <a:rPr lang="ru-RU" dirty="0" err="1"/>
              <a:t>злочин</a:t>
            </a:r>
            <a:r>
              <a:rPr lang="ru-RU" dirty="0"/>
              <a:t> </a:t>
            </a:r>
            <a:r>
              <a:rPr lang="ru-RU" dirty="0" err="1"/>
              <a:t>торгівлі</a:t>
            </a:r>
            <a:r>
              <a:rPr lang="ru-RU" dirty="0"/>
              <a:t> людьми 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воєнного</a:t>
            </a:r>
            <a:endParaRPr lang="ru-RU" dirty="0"/>
          </a:p>
          <a:p>
            <a:pPr marL="68580" indent="0">
              <a:buNone/>
            </a:pPr>
            <a:r>
              <a:rPr lang="ru-RU" dirty="0"/>
              <a:t>стану координатор </a:t>
            </a:r>
            <a:r>
              <a:rPr lang="ru-RU" dirty="0" err="1"/>
              <a:t>проєктів</a:t>
            </a:r>
            <a:r>
              <a:rPr lang="ru-RU" dirty="0"/>
              <a:t> ОБСЄ </a:t>
            </a:r>
            <a:r>
              <a:rPr lang="ru-RU" dirty="0" err="1"/>
              <a:t>спільно</a:t>
            </a:r>
            <a:endParaRPr lang="ru-RU" dirty="0"/>
          </a:p>
          <a:p>
            <a:pPr marL="68580" indent="0">
              <a:buNone/>
            </a:pPr>
            <a:r>
              <a:rPr lang="ru-RU" dirty="0"/>
              <a:t>з партнерами </a:t>
            </a:r>
            <a:r>
              <a:rPr lang="ru-RU" dirty="0" err="1"/>
              <a:t>розробили</a:t>
            </a:r>
            <a:r>
              <a:rPr lang="ru-RU" dirty="0"/>
              <a:t> чат-бот «</a:t>
            </a:r>
            <a:r>
              <a:rPr lang="ru-RU" dirty="0" err="1"/>
              <a:t>Залишайся</a:t>
            </a:r>
            <a:r>
              <a:rPr lang="ru-RU" dirty="0"/>
              <a:t> в </a:t>
            </a:r>
            <a:r>
              <a:rPr lang="ru-RU" dirty="0" err="1"/>
              <a:t>безпеці</a:t>
            </a:r>
            <a:r>
              <a:rPr lang="ru-RU" dirty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30666220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836712"/>
            <a:ext cx="7848872" cy="4995917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ru-RU" dirty="0" err="1" smtClean="0"/>
              <a:t>Запобігання</a:t>
            </a:r>
            <a:r>
              <a:rPr lang="ru-RU" dirty="0" smtClean="0"/>
              <a:t> </a:t>
            </a:r>
            <a:r>
              <a:rPr lang="ru-RU" dirty="0" err="1"/>
              <a:t>вживання</a:t>
            </a:r>
            <a:r>
              <a:rPr lang="ru-RU" dirty="0"/>
              <a:t> </a:t>
            </a:r>
            <a:r>
              <a:rPr lang="ru-RU" dirty="0" err="1"/>
              <a:t>дітьми</a:t>
            </a:r>
            <a:r>
              <a:rPr lang="ru-RU" dirty="0"/>
              <a:t> та</a:t>
            </a:r>
          </a:p>
          <a:p>
            <a:pPr marL="68580" indent="0">
              <a:buNone/>
            </a:pPr>
            <a:r>
              <a:rPr lang="ru-RU" dirty="0" err="1"/>
              <a:t>учнівською</a:t>
            </a:r>
            <a:r>
              <a:rPr lang="ru-RU" dirty="0"/>
              <a:t> </a:t>
            </a:r>
            <a:r>
              <a:rPr lang="ru-RU" dirty="0" err="1"/>
              <a:t>молоддю</a:t>
            </a:r>
            <a:r>
              <a:rPr lang="ru-RU" dirty="0"/>
              <a:t> </a:t>
            </a:r>
            <a:r>
              <a:rPr lang="ru-RU" dirty="0" err="1"/>
              <a:t>наркотичних</a:t>
            </a:r>
            <a:r>
              <a:rPr lang="ru-RU" dirty="0"/>
              <a:t> та </a:t>
            </a:r>
            <a:r>
              <a:rPr lang="ru-RU" dirty="0" err="1"/>
              <a:t>психотропних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повинно </a:t>
            </a:r>
            <a:r>
              <a:rPr lang="ru-RU" dirty="0" err="1"/>
              <a:t>займати</a:t>
            </a:r>
            <a:r>
              <a:rPr lang="ru-RU" dirty="0"/>
              <a:t> </a:t>
            </a:r>
            <a:r>
              <a:rPr lang="ru-RU" dirty="0" err="1"/>
              <a:t>належне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в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виховного</a:t>
            </a:r>
            <a:endParaRPr lang="ru-RU" dirty="0"/>
          </a:p>
          <a:p>
            <a:pPr marL="68580" indent="0">
              <a:buNone/>
            </a:pPr>
            <a:r>
              <a:rPr lang="ru-RU" dirty="0" err="1"/>
              <a:t>процесу</a:t>
            </a:r>
            <a:r>
              <a:rPr lang="ru-RU" dirty="0"/>
              <a:t> закладу </a:t>
            </a:r>
            <a:r>
              <a:rPr lang="ru-RU" dirty="0" err="1"/>
              <a:t>освіти</a:t>
            </a:r>
            <a:r>
              <a:rPr lang="ru-RU" dirty="0"/>
              <a:t>. </a:t>
            </a:r>
            <a:r>
              <a:rPr lang="ru-RU" dirty="0" err="1"/>
              <a:t>Звертаємо</a:t>
            </a:r>
            <a:r>
              <a:rPr lang="ru-RU" dirty="0"/>
              <a:t> </a:t>
            </a:r>
            <a:r>
              <a:rPr lang="ru-RU" dirty="0" err="1"/>
              <a:t>увагу</a:t>
            </a:r>
            <a:endParaRPr lang="ru-RU" dirty="0"/>
          </a:p>
          <a:p>
            <a:pPr marL="68580" indent="0">
              <a:buNone/>
            </a:pPr>
            <a:r>
              <a:rPr lang="ru-RU" dirty="0"/>
              <a:t>на лист МОН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13.05.2022 №</a:t>
            </a:r>
          </a:p>
          <a:p>
            <a:pPr marL="68580" indent="0">
              <a:buNone/>
            </a:pPr>
            <a:r>
              <a:rPr lang="ru-RU" dirty="0"/>
              <a:t>1/15119-22 «</a:t>
            </a:r>
            <a:r>
              <a:rPr lang="ru-RU" b="1" dirty="0">
                <a:solidFill>
                  <a:schemeClr val="tx1"/>
                </a:solidFill>
              </a:rPr>
              <a:t>Про </a:t>
            </a:r>
            <a:r>
              <a:rPr lang="ru-RU" b="1" dirty="0" err="1">
                <a:solidFill>
                  <a:schemeClr val="tx1"/>
                </a:solidFill>
              </a:rPr>
              <a:t>здійснення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превентивних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заходів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серед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дітей</a:t>
            </a:r>
            <a:r>
              <a:rPr lang="ru-RU" b="1" dirty="0">
                <a:solidFill>
                  <a:schemeClr val="tx1"/>
                </a:solidFill>
              </a:rPr>
              <a:t> та </a:t>
            </a:r>
            <a:r>
              <a:rPr lang="ru-RU" b="1" dirty="0" err="1">
                <a:solidFill>
                  <a:schemeClr val="tx1"/>
                </a:solidFill>
              </a:rPr>
              <a:t>молоді</a:t>
            </a:r>
            <a:r>
              <a:rPr lang="ru-RU" b="1" dirty="0">
                <a:solidFill>
                  <a:schemeClr val="tx1"/>
                </a:solidFill>
              </a:rPr>
              <a:t> в</a:t>
            </a:r>
          </a:p>
          <a:p>
            <a:pPr marL="68580" indent="0">
              <a:buNone/>
            </a:pPr>
            <a:r>
              <a:rPr lang="ru-RU" b="1" dirty="0" err="1">
                <a:solidFill>
                  <a:schemeClr val="tx1"/>
                </a:solidFill>
              </a:rPr>
              <a:t>умовах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воєнного</a:t>
            </a:r>
            <a:r>
              <a:rPr lang="ru-RU" b="1" dirty="0">
                <a:solidFill>
                  <a:schemeClr val="tx1"/>
                </a:solidFill>
              </a:rPr>
              <a:t> стану в </a:t>
            </a:r>
            <a:r>
              <a:rPr lang="ru-RU" b="1" dirty="0" err="1">
                <a:solidFill>
                  <a:schemeClr val="tx1"/>
                </a:solidFill>
              </a:rPr>
              <a:t>Україні</a:t>
            </a:r>
            <a:r>
              <a:rPr lang="ru-RU" dirty="0"/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39473752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836712"/>
            <a:ext cx="7344932" cy="4995917"/>
          </a:xfrm>
        </p:spPr>
        <p:txBody>
          <a:bodyPr>
            <a:normAutofit fontScale="70000" lnSpcReduction="20000"/>
          </a:bodyPr>
          <a:lstStyle/>
          <a:p>
            <a:pPr marL="68580" indent="0">
              <a:buNone/>
            </a:pPr>
            <a:r>
              <a:rPr lang="ru-RU" dirty="0" err="1"/>
              <a:t>Сьогодні</a:t>
            </a:r>
            <a:r>
              <a:rPr lang="ru-RU" dirty="0"/>
              <a:t> </a:t>
            </a:r>
            <a:r>
              <a:rPr lang="ru-RU" dirty="0" err="1"/>
              <a:t>інтернет</a:t>
            </a:r>
            <a:r>
              <a:rPr lang="ru-RU" dirty="0"/>
              <a:t> </a:t>
            </a:r>
            <a:r>
              <a:rPr lang="ru-RU" dirty="0" err="1"/>
              <a:t>відіграє</a:t>
            </a:r>
            <a:r>
              <a:rPr lang="ru-RU" dirty="0"/>
              <a:t> </a:t>
            </a:r>
            <a:r>
              <a:rPr lang="ru-RU" dirty="0" err="1"/>
              <a:t>важливу</a:t>
            </a:r>
            <a:endParaRPr lang="ru-RU" dirty="0"/>
          </a:p>
          <a:p>
            <a:pPr marL="68580" indent="0">
              <a:buNone/>
            </a:pPr>
            <a:r>
              <a:rPr lang="ru-RU" dirty="0"/>
              <a:t>роль у </a:t>
            </a:r>
            <a:r>
              <a:rPr lang="ru-RU" dirty="0" err="1"/>
              <a:t>житті</a:t>
            </a:r>
            <a:r>
              <a:rPr lang="ru-RU" dirty="0"/>
              <a:t> </a:t>
            </a:r>
            <a:r>
              <a:rPr lang="ru-RU" dirty="0" err="1"/>
              <a:t>учнів</a:t>
            </a:r>
            <a:r>
              <a:rPr lang="ru-RU" dirty="0"/>
              <a:t>. </a:t>
            </a:r>
            <a:r>
              <a:rPr lang="ru-RU" dirty="0" err="1"/>
              <a:t>Адже</a:t>
            </a:r>
            <a:r>
              <a:rPr lang="ru-RU" dirty="0"/>
              <a:t> </a:t>
            </a:r>
            <a:r>
              <a:rPr lang="ru-RU" dirty="0" err="1"/>
              <a:t>така</a:t>
            </a:r>
            <a:r>
              <a:rPr lang="ru-RU" dirty="0"/>
              <a:t> глобальна</a:t>
            </a:r>
          </a:p>
          <a:p>
            <a:pPr marL="68580" indent="0">
              <a:buNone/>
            </a:pPr>
            <a:r>
              <a:rPr lang="ru-RU" dirty="0"/>
              <a:t>мережа – </a:t>
            </a:r>
            <a:r>
              <a:rPr lang="ru-RU" dirty="0" err="1"/>
              <a:t>необмежений</a:t>
            </a:r>
            <a:r>
              <a:rPr lang="ru-RU" dirty="0"/>
              <a:t> ресурс,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як для </a:t>
            </a:r>
            <a:r>
              <a:rPr lang="ru-RU" dirty="0" err="1"/>
              <a:t>навчання</a:t>
            </a:r>
            <a:r>
              <a:rPr lang="ru-RU" dirty="0"/>
              <a:t>, так і для</a:t>
            </a:r>
          </a:p>
          <a:p>
            <a:pPr marL="68580" indent="0">
              <a:buNone/>
            </a:pPr>
            <a:r>
              <a:rPr lang="ru-RU" dirty="0" err="1"/>
              <a:t>відпочинку</a:t>
            </a:r>
            <a:r>
              <a:rPr lang="ru-RU" dirty="0"/>
              <a:t> та </a:t>
            </a:r>
            <a:r>
              <a:rPr lang="ru-RU" dirty="0" err="1"/>
              <a:t>спілкування</a:t>
            </a:r>
            <a:r>
              <a:rPr lang="ru-RU" dirty="0"/>
              <a:t> з </a:t>
            </a:r>
            <a:r>
              <a:rPr lang="ru-RU" dirty="0" err="1"/>
              <a:t>друзями</a:t>
            </a:r>
            <a:r>
              <a:rPr lang="ru-RU" dirty="0"/>
              <a:t>.</a:t>
            </a:r>
          </a:p>
          <a:p>
            <a:pPr marL="68580" indent="0">
              <a:buNone/>
            </a:pPr>
            <a:r>
              <a:rPr lang="ru-RU" dirty="0"/>
              <a:t>Але </a:t>
            </a:r>
            <a:r>
              <a:rPr lang="ru-RU" dirty="0" err="1"/>
              <a:t>інтернет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небезпечним</a:t>
            </a:r>
            <a:endParaRPr lang="ru-RU" dirty="0"/>
          </a:p>
          <a:p>
            <a:pPr marL="68580" indent="0">
              <a:buNone/>
            </a:pPr>
            <a:r>
              <a:rPr lang="ru-RU" dirty="0"/>
              <a:t>та </a:t>
            </a:r>
            <a:r>
              <a:rPr lang="ru-RU" dirty="0" err="1"/>
              <a:t>становити</a:t>
            </a:r>
            <a:r>
              <a:rPr lang="ru-RU" dirty="0"/>
              <a:t> </a:t>
            </a:r>
            <a:r>
              <a:rPr lang="ru-RU" dirty="0" err="1"/>
              <a:t>певний</a:t>
            </a:r>
            <a:r>
              <a:rPr lang="ru-RU" dirty="0"/>
              <a:t> </a:t>
            </a:r>
            <a:r>
              <a:rPr lang="ru-RU" dirty="0" err="1"/>
              <a:t>ризик</a:t>
            </a:r>
            <a:r>
              <a:rPr lang="ru-RU" dirty="0"/>
              <a:t>, особливо</a:t>
            </a:r>
          </a:p>
          <a:p>
            <a:pPr marL="68580" indent="0">
              <a:buNone/>
            </a:pPr>
            <a:r>
              <a:rPr lang="ru-RU" dirty="0"/>
              <a:t>для </a:t>
            </a:r>
            <a:r>
              <a:rPr lang="ru-RU" dirty="0" err="1"/>
              <a:t>дітей</a:t>
            </a:r>
            <a:r>
              <a:rPr lang="ru-RU" dirty="0"/>
              <a:t>,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воєнного</a:t>
            </a:r>
            <a:endParaRPr lang="ru-RU" dirty="0"/>
          </a:p>
          <a:p>
            <a:pPr marL="68580" indent="0">
              <a:buNone/>
            </a:pPr>
            <a:r>
              <a:rPr lang="ru-RU" dirty="0"/>
              <a:t>стану. </a:t>
            </a:r>
            <a:r>
              <a:rPr lang="ru-RU" dirty="0" err="1"/>
              <a:t>Корисним</a:t>
            </a:r>
            <a:r>
              <a:rPr lang="ru-RU" dirty="0"/>
              <a:t> для </a:t>
            </a:r>
            <a:r>
              <a:rPr lang="ru-RU" dirty="0" err="1"/>
              <a:t>використання</a:t>
            </a:r>
            <a:r>
              <a:rPr lang="ru-RU" dirty="0"/>
              <a:t> в</a:t>
            </a:r>
          </a:p>
          <a:p>
            <a:pPr marL="68580" indent="0">
              <a:buNone/>
            </a:pPr>
            <a:r>
              <a:rPr lang="ru-RU" dirty="0" err="1"/>
              <a:t>роботі</a:t>
            </a:r>
            <a:r>
              <a:rPr lang="ru-RU" dirty="0"/>
              <a:t> буде буклет для </a:t>
            </a:r>
            <a:r>
              <a:rPr lang="ru-RU" dirty="0" err="1"/>
              <a:t>освітян</a:t>
            </a:r>
            <a:r>
              <a:rPr lang="ru-RU" dirty="0"/>
              <a:t> і </a:t>
            </a:r>
            <a:r>
              <a:rPr lang="ru-RU" dirty="0" err="1"/>
              <a:t>батьків</a:t>
            </a:r>
            <a:endParaRPr lang="ru-RU" dirty="0"/>
          </a:p>
          <a:p>
            <a:pPr marL="68580" indent="0">
              <a:buNone/>
            </a:pPr>
            <a:r>
              <a:rPr lang="ru-RU" dirty="0" err="1"/>
              <a:t>учнів</a:t>
            </a:r>
            <a:r>
              <a:rPr lang="ru-RU" dirty="0"/>
              <a:t>: «</a:t>
            </a:r>
            <a:r>
              <a:rPr lang="ru-RU" b="1" dirty="0" err="1">
                <a:solidFill>
                  <a:schemeClr val="tx1"/>
                </a:solidFill>
              </a:rPr>
              <a:t>Сучасні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виклики</a:t>
            </a:r>
            <a:r>
              <a:rPr lang="ru-RU" b="1" dirty="0">
                <a:solidFill>
                  <a:schemeClr val="tx1"/>
                </a:solidFill>
              </a:rPr>
              <a:t>: </a:t>
            </a:r>
            <a:r>
              <a:rPr lang="ru-RU" b="1" dirty="0" err="1">
                <a:solidFill>
                  <a:schemeClr val="tx1"/>
                </a:solidFill>
              </a:rPr>
              <a:t>дезінформація</a:t>
            </a:r>
            <a:endParaRPr lang="ru-RU" b="1" dirty="0">
              <a:solidFill>
                <a:schemeClr val="tx1"/>
              </a:solidFill>
            </a:endParaRPr>
          </a:p>
          <a:p>
            <a:pPr marL="68580" indent="0">
              <a:buNone/>
            </a:pPr>
            <a:r>
              <a:rPr lang="ru-RU" b="1" dirty="0">
                <a:solidFill>
                  <a:schemeClr val="tx1"/>
                </a:solidFill>
              </a:rPr>
              <a:t>та правила </a:t>
            </a:r>
            <a:r>
              <a:rPr lang="ru-RU" b="1" dirty="0" err="1">
                <a:solidFill>
                  <a:schemeClr val="tx1"/>
                </a:solidFill>
              </a:rPr>
              <a:t>реагування</a:t>
            </a:r>
            <a:r>
              <a:rPr lang="ru-RU" b="1" dirty="0">
                <a:solidFill>
                  <a:schemeClr val="tx1"/>
                </a:solidFill>
              </a:rPr>
              <a:t> на </a:t>
            </a:r>
            <a:r>
              <a:rPr lang="ru-RU" b="1" dirty="0" err="1">
                <a:solidFill>
                  <a:schemeClr val="tx1"/>
                </a:solidFill>
              </a:rPr>
              <a:t>неї</a:t>
            </a:r>
            <a:r>
              <a:rPr lang="ru-RU" b="1" dirty="0">
                <a:solidFill>
                  <a:schemeClr val="tx1"/>
                </a:solidFill>
              </a:rPr>
              <a:t>» </a:t>
            </a:r>
            <a:r>
              <a:rPr lang="ru-RU" dirty="0"/>
              <a:t>(URL:</a:t>
            </a:r>
          </a:p>
          <a:p>
            <a:pPr marL="68580" indent="0">
              <a:buNone/>
            </a:pPr>
            <a:r>
              <a:rPr lang="ru-RU" dirty="0"/>
              <a:t>http://surl.li/jmgdg), </a:t>
            </a:r>
            <a:r>
              <a:rPr lang="ru-RU" dirty="0" err="1"/>
              <a:t>розроблений</a:t>
            </a:r>
            <a:r>
              <a:rPr lang="ru-RU" dirty="0"/>
              <a:t> </a:t>
            </a:r>
            <a:r>
              <a:rPr lang="ru-RU" dirty="0" err="1"/>
              <a:t>експертами</a:t>
            </a:r>
            <a:r>
              <a:rPr lang="ru-RU" dirty="0"/>
              <a:t> </a:t>
            </a:r>
            <a:r>
              <a:rPr lang="ru-RU" dirty="0" err="1"/>
              <a:t>освітнього</a:t>
            </a:r>
            <a:r>
              <a:rPr lang="ru-RU" dirty="0"/>
              <a:t> </a:t>
            </a:r>
            <a:r>
              <a:rPr lang="ru-RU" dirty="0" err="1"/>
              <a:t>проєкту</a:t>
            </a:r>
            <a:r>
              <a:rPr lang="ru-RU" dirty="0"/>
              <a:t> #</a:t>
            </a:r>
            <a:r>
              <a:rPr lang="ru-RU" b="1" dirty="0" err="1">
                <a:solidFill>
                  <a:schemeClr val="tx1"/>
                </a:solidFill>
              </a:rPr>
              <a:t>stop_sexтинг</a:t>
            </a:r>
            <a:r>
              <a:rPr lang="ru-RU" dirty="0"/>
              <a:t>, у</a:t>
            </a:r>
          </a:p>
          <a:p>
            <a:pPr marL="68580" indent="0">
              <a:buNone/>
            </a:pP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зібрані</a:t>
            </a:r>
            <a:r>
              <a:rPr lang="ru-RU" dirty="0"/>
              <a:t> </a:t>
            </a:r>
            <a:r>
              <a:rPr lang="ru-RU" dirty="0" err="1"/>
              <a:t>практичні</a:t>
            </a:r>
            <a:r>
              <a:rPr lang="ru-RU" dirty="0"/>
              <a:t> </a:t>
            </a:r>
            <a:r>
              <a:rPr lang="ru-RU" dirty="0" err="1"/>
              <a:t>поради</a:t>
            </a:r>
            <a:r>
              <a:rPr lang="ru-RU" dirty="0"/>
              <a:t>, як </a:t>
            </a:r>
            <a:r>
              <a:rPr lang="ru-RU" dirty="0" err="1"/>
              <a:t>українцям</a:t>
            </a:r>
            <a:r>
              <a:rPr lang="ru-RU" dirty="0"/>
              <a:t> </a:t>
            </a:r>
            <a:r>
              <a:rPr lang="ru-RU" dirty="0" err="1"/>
              <a:t>уберегти</a:t>
            </a:r>
            <a:r>
              <a:rPr lang="ru-RU" dirty="0"/>
              <a:t> себе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гібридної</a:t>
            </a:r>
            <a:endParaRPr lang="ru-RU" dirty="0"/>
          </a:p>
          <a:p>
            <a:pPr marL="68580" indent="0">
              <a:buNone/>
            </a:pPr>
            <a:r>
              <a:rPr lang="ru-RU" dirty="0" err="1"/>
              <a:t>війни</a:t>
            </a:r>
            <a:r>
              <a:rPr lang="ru-RU" dirty="0"/>
              <a:t> та </a:t>
            </a:r>
            <a:r>
              <a:rPr lang="ru-RU" dirty="0" err="1"/>
              <a:t>захистити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тривалий</a:t>
            </a:r>
            <a:endParaRPr lang="ru-RU" dirty="0"/>
          </a:p>
          <a:p>
            <a:pPr marL="68580" indent="0">
              <a:buNone/>
            </a:pPr>
            <a:r>
              <a:rPr lang="ru-RU" dirty="0"/>
              <a:t>час </a:t>
            </a:r>
            <a:r>
              <a:rPr lang="ru-RU" dirty="0" err="1"/>
              <a:t>проводять</a:t>
            </a:r>
            <a:r>
              <a:rPr lang="ru-RU" dirty="0"/>
              <a:t> в </a:t>
            </a:r>
            <a:r>
              <a:rPr lang="ru-RU" dirty="0" err="1"/>
              <a:t>інтернет-мережі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883503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764704"/>
            <a:ext cx="7992888" cy="5067925"/>
          </a:xfrm>
        </p:spPr>
        <p:txBody>
          <a:bodyPr>
            <a:normAutofit/>
          </a:bodyPr>
          <a:lstStyle/>
          <a:p>
            <a:pPr marL="68580" indent="0" algn="ctr">
              <a:buNone/>
            </a:pPr>
            <a:r>
              <a:rPr lang="ru-RU" dirty="0" err="1">
                <a:solidFill>
                  <a:srgbClr val="00B050"/>
                </a:solidFill>
              </a:rPr>
              <a:t>Успіх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виховного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процесу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залежить</a:t>
            </a:r>
            <a:endParaRPr lang="ru-RU" dirty="0">
              <a:solidFill>
                <a:srgbClr val="00B050"/>
              </a:solidFill>
            </a:endParaRPr>
          </a:p>
          <a:p>
            <a:pPr marL="68580" indent="0" algn="ctr">
              <a:buNone/>
            </a:pPr>
            <a:r>
              <a:rPr lang="ru-RU" dirty="0" err="1">
                <a:solidFill>
                  <a:srgbClr val="00B050"/>
                </a:solidFill>
              </a:rPr>
              <a:t>від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відносин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між</a:t>
            </a:r>
            <a:r>
              <a:rPr lang="ru-RU" dirty="0">
                <a:solidFill>
                  <a:srgbClr val="00B050"/>
                </a:solidFill>
              </a:rPr>
              <a:t> педагогом та </a:t>
            </a:r>
            <a:r>
              <a:rPr lang="ru-RU" dirty="0" err="1">
                <a:solidFill>
                  <a:srgbClr val="00B050"/>
                </a:solidFill>
              </a:rPr>
              <a:t>здобувачем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освіти</a:t>
            </a:r>
            <a:r>
              <a:rPr lang="ru-RU" dirty="0">
                <a:solidFill>
                  <a:srgbClr val="00B050"/>
                </a:solidFill>
              </a:rPr>
              <a:t>, </a:t>
            </a:r>
            <a:r>
              <a:rPr lang="ru-RU" dirty="0" err="1">
                <a:solidFill>
                  <a:srgbClr val="00B050"/>
                </a:solidFill>
              </a:rPr>
              <a:t>які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повинні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будуватися</a:t>
            </a:r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err="1" smtClean="0">
                <a:solidFill>
                  <a:srgbClr val="00B050"/>
                </a:solidFill>
              </a:rPr>
              <a:t>наоснові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  <a:r>
              <a:rPr lang="ru-RU" dirty="0" err="1">
                <a:solidFill>
                  <a:srgbClr val="00B050"/>
                </a:solidFill>
              </a:rPr>
              <a:t>співдружності</a:t>
            </a:r>
            <a:r>
              <a:rPr lang="ru-RU" dirty="0">
                <a:solidFill>
                  <a:srgbClr val="00B050"/>
                </a:solidFill>
              </a:rPr>
              <a:t>, </a:t>
            </a:r>
            <a:r>
              <a:rPr lang="ru-RU" dirty="0" err="1">
                <a:solidFill>
                  <a:srgbClr val="00B050"/>
                </a:solidFill>
              </a:rPr>
              <a:t>співробітництва</a:t>
            </a:r>
            <a:r>
              <a:rPr lang="ru-RU" dirty="0">
                <a:solidFill>
                  <a:srgbClr val="00B050"/>
                </a:solidFill>
              </a:rPr>
              <a:t> й</a:t>
            </a:r>
          </a:p>
          <a:p>
            <a:pPr marL="68580" indent="0" algn="ctr">
              <a:buNone/>
            </a:pPr>
            <a:r>
              <a:rPr lang="ru-RU" dirty="0" err="1">
                <a:solidFill>
                  <a:srgbClr val="00B050"/>
                </a:solidFill>
              </a:rPr>
              <a:t>ділового</a:t>
            </a:r>
            <a:r>
              <a:rPr lang="ru-RU" dirty="0">
                <a:solidFill>
                  <a:srgbClr val="00B050"/>
                </a:solidFill>
              </a:rPr>
              <a:t> партнерства</a:t>
            </a:r>
            <a:r>
              <a:rPr lang="ru-RU" dirty="0" smtClean="0">
                <a:solidFill>
                  <a:srgbClr val="00B050"/>
                </a:solidFill>
              </a:rPr>
              <a:t>.</a:t>
            </a:r>
          </a:p>
          <a:p>
            <a:pPr marL="68263" indent="374650" algn="just">
              <a:buNone/>
            </a:pPr>
            <a:r>
              <a:rPr lang="ru-RU" dirty="0" err="1"/>
              <a:t>Організація</a:t>
            </a:r>
            <a:r>
              <a:rPr lang="ru-RU" dirty="0"/>
              <a:t> </a:t>
            </a:r>
            <a:r>
              <a:rPr lang="ru-RU" dirty="0" err="1"/>
              <a:t>виховного</a:t>
            </a:r>
            <a:r>
              <a:rPr lang="ru-RU" dirty="0"/>
              <a:t> </a:t>
            </a:r>
            <a:r>
              <a:rPr lang="ru-RU" dirty="0" err="1" smtClean="0"/>
              <a:t>процесу</a:t>
            </a:r>
            <a:r>
              <a:rPr lang="ru-RU" dirty="0" smtClean="0"/>
              <a:t> в </a:t>
            </a:r>
            <a:r>
              <a:rPr lang="ru-RU" dirty="0" err="1"/>
              <a:t>Новій</a:t>
            </a:r>
            <a:r>
              <a:rPr lang="ru-RU" dirty="0"/>
              <a:t> </a:t>
            </a:r>
            <a:r>
              <a:rPr lang="ru-RU" dirty="0" err="1"/>
              <a:t>українській</a:t>
            </a:r>
            <a:r>
              <a:rPr lang="ru-RU" dirty="0"/>
              <a:t> </a:t>
            </a:r>
            <a:r>
              <a:rPr lang="ru-RU" dirty="0" err="1"/>
              <a:t>школі</a:t>
            </a:r>
            <a:r>
              <a:rPr lang="ru-RU" dirty="0"/>
              <a:t> </a:t>
            </a:r>
            <a:r>
              <a:rPr lang="ru-RU" dirty="0" err="1" smtClean="0"/>
              <a:t>спонукає</a:t>
            </a:r>
            <a:r>
              <a:rPr lang="ru-RU" dirty="0" smtClean="0"/>
              <a:t> </a:t>
            </a:r>
            <a:r>
              <a:rPr lang="ru-RU" dirty="0" err="1" smtClean="0"/>
              <a:t>керівництво</a:t>
            </a:r>
            <a:r>
              <a:rPr lang="ru-RU" dirty="0" smtClean="0"/>
              <a:t> </a:t>
            </a:r>
            <a:r>
              <a:rPr lang="ru-RU" dirty="0"/>
              <a:t>закладу </a:t>
            </a:r>
            <a:r>
              <a:rPr lang="ru-RU" dirty="0" err="1"/>
              <a:t>освіти</a:t>
            </a:r>
            <a:r>
              <a:rPr lang="ru-RU" dirty="0"/>
              <a:t>, </a:t>
            </a:r>
            <a:r>
              <a:rPr lang="ru-RU" dirty="0" err="1" smtClean="0"/>
              <a:t>педагогів</a:t>
            </a:r>
            <a:r>
              <a:rPr lang="ru-RU" dirty="0" smtClean="0"/>
              <a:t> на </a:t>
            </a:r>
            <a:r>
              <a:rPr lang="ru-RU" dirty="0" err="1"/>
              <a:t>пошук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альтернативних</a:t>
            </a:r>
            <a:r>
              <a:rPr lang="ru-RU" dirty="0"/>
              <a:t> </a:t>
            </a:r>
            <a:r>
              <a:rPr lang="ru-RU" dirty="0" smtClean="0"/>
              <a:t>форм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нинішніх</a:t>
            </a:r>
            <a:r>
              <a:rPr lang="ru-RU" dirty="0"/>
              <a:t> </a:t>
            </a:r>
            <a:r>
              <a:rPr lang="ru-RU" dirty="0" smtClean="0"/>
              <a:t>умов,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/>
              <a:t>забезпечать</a:t>
            </a:r>
            <a:r>
              <a:rPr lang="ru-RU" dirty="0"/>
              <a:t> </a:t>
            </a:r>
            <a:r>
              <a:rPr lang="ru-RU" dirty="0" err="1"/>
              <a:t>належний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життєвої</a:t>
            </a:r>
            <a:r>
              <a:rPr lang="ru-RU" dirty="0"/>
              <a:t> </a:t>
            </a:r>
            <a:r>
              <a:rPr lang="ru-RU" dirty="0" err="1"/>
              <a:t>компетентності</a:t>
            </a:r>
            <a:r>
              <a:rPr lang="ru-RU" dirty="0"/>
              <a:t> </a:t>
            </a:r>
            <a:r>
              <a:rPr lang="ru-RU" dirty="0" err="1"/>
              <a:t>вихованців</a:t>
            </a:r>
            <a:r>
              <a:rPr lang="ru-RU" dirty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дозволить </a:t>
            </a:r>
            <a:r>
              <a:rPr lang="ru-RU" dirty="0" err="1"/>
              <a:t>брати</a:t>
            </a:r>
            <a:r>
              <a:rPr lang="ru-RU" dirty="0"/>
              <a:t> участь у </a:t>
            </a:r>
            <a:r>
              <a:rPr lang="ru-RU" dirty="0" err="1" smtClean="0"/>
              <a:t>розбудові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повоєнний</a:t>
            </a:r>
            <a:r>
              <a:rPr lang="ru-RU" dirty="0"/>
              <a:t> час та </a:t>
            </a:r>
            <a:r>
              <a:rPr lang="ru-RU" dirty="0" err="1" smtClean="0"/>
              <a:t>віднайти</a:t>
            </a:r>
            <a:r>
              <a:rPr lang="ru-RU" dirty="0" smtClean="0"/>
              <a:t> там 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175635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04664"/>
            <a:ext cx="7024744" cy="1143000"/>
          </a:xfrm>
        </p:spPr>
        <p:txBody>
          <a:bodyPr/>
          <a:lstStyle/>
          <a:p>
            <a:r>
              <a:rPr lang="uk-UA" dirty="0" smtClean="0"/>
              <a:t>Використані джерела: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412776"/>
            <a:ext cx="6777317" cy="4824536"/>
          </a:xfrm>
        </p:spPr>
        <p:txBody>
          <a:bodyPr/>
          <a:lstStyle/>
          <a:p>
            <a:pPr marL="68580" indent="0">
              <a:buNone/>
            </a:pPr>
            <a:r>
              <a:rPr lang="uk-UA" dirty="0" smtClean="0"/>
              <a:t>1.</a:t>
            </a:r>
            <a:r>
              <a:rPr lang="en-US" dirty="0" smtClean="0">
                <a:hlinkClick r:id="rId2" action="ppaction://hlinkfile"/>
              </a:rPr>
              <a:t>file</a:t>
            </a:r>
            <a:r>
              <a:rPr lang="en-US" dirty="0">
                <a:hlinkClick r:id="rId2" action="ppaction://hlinkfile"/>
              </a:rPr>
              <a:t>:///C:/</a:t>
            </a:r>
            <a:r>
              <a:rPr lang="en-US" dirty="0" smtClean="0">
                <a:hlinkClick r:id="rId2" action="ppaction://hlinkfile"/>
              </a:rPr>
              <a:t>Users/Home/Downloads/maybuttya_13_16-75-77.pdf</a:t>
            </a:r>
            <a:r>
              <a:rPr lang="uk-UA" dirty="0" smtClean="0"/>
              <a:t> </a:t>
            </a:r>
          </a:p>
          <a:p>
            <a:pPr marL="68580" indent="0">
              <a:buNone/>
            </a:pPr>
            <a:r>
              <a:rPr lang="uk-UA" dirty="0" smtClean="0"/>
              <a:t>2.</a:t>
            </a:r>
            <a:r>
              <a:rPr lang="en-US" dirty="0"/>
              <a:t>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mon.gov.ua/ua/npa/pro-organizaciyu-20232024-navchalnogo-roku-v-zakladah-zagalnoyi-serednoyi-osviti</a:t>
            </a:r>
            <a:r>
              <a:rPr lang="uk-UA" dirty="0" smtClean="0"/>
              <a:t> </a:t>
            </a:r>
          </a:p>
          <a:p>
            <a:pPr marL="68580" indent="0">
              <a:buNone/>
            </a:pPr>
            <a:r>
              <a:rPr lang="uk-UA" dirty="0" smtClean="0"/>
              <a:t>3.</a:t>
            </a:r>
            <a:r>
              <a:rPr lang="en-US" dirty="0"/>
              <a:t> </a:t>
            </a:r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surl.li/jmgef</a:t>
            </a:r>
            <a:r>
              <a:rPr lang="uk-UA" dirty="0" smtClean="0"/>
              <a:t> </a:t>
            </a:r>
          </a:p>
          <a:p>
            <a:pPr marL="68580" indent="0">
              <a:buNone/>
            </a:pPr>
            <a:r>
              <a:rPr lang="uk-UA" dirty="0" smtClean="0"/>
              <a:t>4. </a:t>
            </a:r>
            <a:r>
              <a:rPr lang="en-US" dirty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surl.li/gobtx</a:t>
            </a:r>
            <a:r>
              <a:rPr lang="uk-UA" dirty="0" smtClean="0"/>
              <a:t> </a:t>
            </a:r>
          </a:p>
          <a:p>
            <a:pPr marL="68580" indent="0">
              <a:buNone/>
            </a:pPr>
            <a:r>
              <a:rPr lang="uk-UA" dirty="0" smtClean="0"/>
              <a:t>5. </a:t>
            </a:r>
            <a:r>
              <a:rPr lang="en-US" dirty="0">
                <a:hlinkClick r:id="rId6"/>
              </a:rPr>
              <a:t>http://</a:t>
            </a:r>
            <a:r>
              <a:rPr lang="en-US" dirty="0" smtClean="0">
                <a:hlinkClick r:id="rId6"/>
              </a:rPr>
              <a:t>surl.li/coxla</a:t>
            </a:r>
            <a:r>
              <a:rPr lang="uk-UA" dirty="0" smtClean="0"/>
              <a:t> </a:t>
            </a:r>
          </a:p>
          <a:p>
            <a:pPr marL="68580" indent="0">
              <a:buNone/>
            </a:pPr>
            <a:r>
              <a:rPr lang="uk-UA" dirty="0" smtClean="0"/>
              <a:t>6. </a:t>
            </a:r>
            <a:r>
              <a:rPr lang="en-US" dirty="0">
                <a:hlinkClick r:id="rId7"/>
              </a:rPr>
              <a:t>http://</a:t>
            </a:r>
            <a:r>
              <a:rPr lang="en-US" dirty="0" smtClean="0">
                <a:hlinkClick r:id="rId7"/>
              </a:rPr>
              <a:t>surl.li/ctkrf</a:t>
            </a:r>
            <a:r>
              <a:rPr lang="uk-UA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0513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1268760"/>
            <a:ext cx="6777317" cy="4563869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статті</a:t>
            </a:r>
            <a:r>
              <a:rPr lang="ru-RU" dirty="0"/>
              <a:t> 15 Закону </a:t>
            </a:r>
            <a:r>
              <a:rPr lang="ru-RU" dirty="0" err="1"/>
              <a:t>України</a:t>
            </a:r>
            <a:r>
              <a:rPr lang="ru-RU" dirty="0"/>
              <a:t> «Про </a:t>
            </a:r>
            <a:r>
              <a:rPr lang="ru-RU" dirty="0" err="1"/>
              <a:t>повну</a:t>
            </a:r>
            <a:r>
              <a:rPr lang="ru-RU" dirty="0"/>
              <a:t> </a:t>
            </a:r>
            <a:r>
              <a:rPr lang="ru-RU" dirty="0" err="1"/>
              <a:t>загальну</a:t>
            </a:r>
            <a:r>
              <a:rPr lang="ru-RU" dirty="0"/>
              <a:t> </a:t>
            </a:r>
            <a:r>
              <a:rPr lang="ru-RU" dirty="0" err="1"/>
              <a:t>середню</a:t>
            </a:r>
            <a:r>
              <a:rPr lang="ru-RU" dirty="0"/>
              <a:t> </a:t>
            </a:r>
            <a:r>
              <a:rPr lang="ru-RU" dirty="0" err="1"/>
              <a:t>освіту</a:t>
            </a:r>
            <a:r>
              <a:rPr lang="ru-RU" dirty="0"/>
              <a:t>» </a:t>
            </a:r>
            <a:r>
              <a:rPr lang="ru-RU" dirty="0" err="1"/>
              <a:t>від</a:t>
            </a:r>
            <a:r>
              <a:rPr lang="ru-RU" dirty="0"/>
              <a:t> 16.01.2020 № 463-ІХ у закладах</a:t>
            </a:r>
          </a:p>
          <a:p>
            <a:pPr marL="68580" indent="0">
              <a:buNone/>
            </a:pPr>
            <a:r>
              <a:rPr lang="ru-RU" dirty="0" err="1"/>
              <a:t>освіти</a:t>
            </a:r>
            <a:r>
              <a:rPr lang="ru-RU" dirty="0"/>
              <a:t> </a:t>
            </a:r>
            <a:r>
              <a:rPr lang="ru-RU" dirty="0" err="1"/>
              <a:t>виховний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є </a:t>
            </a:r>
            <a:r>
              <a:rPr lang="ru-RU" dirty="0" err="1"/>
              <a:t>невід’ємною</a:t>
            </a:r>
            <a:endParaRPr lang="ru-RU" dirty="0"/>
          </a:p>
          <a:p>
            <a:pPr marL="68580" indent="0">
              <a:buNone/>
            </a:pPr>
            <a:r>
              <a:rPr lang="ru-RU" dirty="0" err="1"/>
              <a:t>складовою</a:t>
            </a:r>
            <a:r>
              <a:rPr lang="ru-RU" dirty="0"/>
              <a:t> </a:t>
            </a:r>
            <a:r>
              <a:rPr lang="ru-RU" dirty="0" err="1"/>
              <a:t>освітнього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, </a:t>
            </a:r>
            <a:r>
              <a:rPr lang="ru-RU" dirty="0" err="1"/>
              <a:t>грунтується</a:t>
            </a:r>
            <a:r>
              <a:rPr lang="ru-RU" dirty="0"/>
              <a:t> на </a:t>
            </a:r>
            <a:r>
              <a:rPr lang="ru-RU" dirty="0" err="1"/>
              <a:t>загальнолюдських</a:t>
            </a:r>
            <a:r>
              <a:rPr lang="ru-RU" dirty="0"/>
              <a:t>, </a:t>
            </a:r>
            <a:r>
              <a:rPr lang="ru-RU" dirty="0" err="1"/>
              <a:t>культурних</a:t>
            </a:r>
            <a:endParaRPr lang="ru-RU" dirty="0"/>
          </a:p>
          <a:p>
            <a:pPr marL="68580" indent="0">
              <a:buNone/>
            </a:pPr>
            <a:r>
              <a:rPr lang="ru-RU" dirty="0" err="1"/>
              <a:t>цінностях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r>
              <a:rPr lang="ru-RU" dirty="0"/>
              <a:t> народу, </a:t>
            </a:r>
            <a:r>
              <a:rPr lang="ru-RU" dirty="0" err="1"/>
              <a:t>цінностях</a:t>
            </a:r>
            <a:r>
              <a:rPr lang="ru-RU" dirty="0"/>
              <a:t> </a:t>
            </a:r>
            <a:r>
              <a:rPr lang="ru-RU" dirty="0" err="1"/>
              <a:t>громадянського</a:t>
            </a:r>
            <a:r>
              <a:rPr lang="ru-RU" dirty="0"/>
              <a:t> (</a:t>
            </a:r>
            <a:r>
              <a:rPr lang="ru-RU" dirty="0" err="1"/>
              <a:t>вільного</a:t>
            </a:r>
            <a:r>
              <a:rPr lang="ru-RU" dirty="0"/>
              <a:t> демократичного) </a:t>
            </a:r>
            <a:r>
              <a:rPr lang="ru-RU" dirty="0" err="1"/>
              <a:t>суспільства</a:t>
            </a:r>
            <a:r>
              <a:rPr lang="ru-RU" dirty="0"/>
              <a:t>, принципах</a:t>
            </a:r>
          </a:p>
          <a:p>
            <a:pPr marL="68580" indent="0">
              <a:buNone/>
            </a:pPr>
            <a:r>
              <a:rPr lang="ru-RU" dirty="0"/>
              <a:t>верховенства права, </a:t>
            </a:r>
            <a:r>
              <a:rPr lang="ru-RU" dirty="0" err="1"/>
              <a:t>дотримання</a:t>
            </a:r>
            <a:r>
              <a:rPr lang="ru-RU" dirty="0"/>
              <a:t> прав</a:t>
            </a:r>
          </a:p>
          <a:p>
            <a:pPr marL="68580" indent="0">
              <a:buNone/>
            </a:pPr>
            <a:r>
              <a:rPr lang="ru-RU" dirty="0"/>
              <a:t>і свобод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громадянина</a:t>
            </a:r>
            <a:r>
              <a:rPr lang="ru-RU" dirty="0"/>
              <a:t> </a:t>
            </a:r>
            <a:r>
              <a:rPr lang="ru-RU" dirty="0" err="1"/>
              <a:t>тощо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3228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980728"/>
            <a:ext cx="7344932" cy="4851901"/>
          </a:xfrm>
        </p:spPr>
        <p:txBody>
          <a:bodyPr>
            <a:normAutofit fontScale="92500"/>
          </a:bodyPr>
          <a:lstStyle/>
          <a:p>
            <a:pPr marL="68580" indent="0">
              <a:buNone/>
            </a:pPr>
            <a:r>
              <a:rPr lang="ru-RU" dirty="0"/>
              <a:t>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сьогодення</a:t>
            </a:r>
            <a:r>
              <a:rPr lang="ru-RU" dirty="0"/>
              <a:t> </a:t>
            </a:r>
            <a:r>
              <a:rPr lang="ru-RU" dirty="0" err="1"/>
              <a:t>пріоритетне</a:t>
            </a:r>
            <a:endParaRPr lang="ru-RU" dirty="0"/>
          </a:p>
          <a:p>
            <a:pPr marL="68580" indent="0">
              <a:buNone/>
            </a:pP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педагогів</a:t>
            </a:r>
            <a:r>
              <a:rPr lang="ru-RU" dirty="0"/>
              <a:t> – не просто </a:t>
            </a:r>
            <a:r>
              <a:rPr lang="ru-RU" dirty="0" err="1"/>
              <a:t>навчити</a:t>
            </a:r>
            <a:r>
              <a:rPr lang="ru-RU" dirty="0"/>
              <a:t>,</a:t>
            </a:r>
          </a:p>
          <a:p>
            <a:pPr marL="68580" indent="0">
              <a:buNone/>
            </a:pPr>
            <a:r>
              <a:rPr lang="ru-RU" dirty="0" err="1"/>
              <a:t>дати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r>
              <a:rPr lang="ru-RU" dirty="0"/>
              <a:t> з </a:t>
            </a:r>
            <a:r>
              <a:rPr lang="ru-RU" dirty="0" err="1"/>
              <a:t>певного</a:t>
            </a:r>
            <a:r>
              <a:rPr lang="ru-RU" dirty="0"/>
              <a:t> предмета, </a:t>
            </a:r>
            <a:r>
              <a:rPr lang="ru-RU" dirty="0" err="1"/>
              <a:t>забезпечити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освітніх</a:t>
            </a:r>
            <a:r>
              <a:rPr lang="ru-RU" dirty="0"/>
              <a:t> </a:t>
            </a:r>
            <a:r>
              <a:rPr lang="ru-RU" dirty="0" err="1"/>
              <a:t>програм</a:t>
            </a:r>
            <a:r>
              <a:rPr lang="ru-RU" dirty="0"/>
              <a:t>, а</a:t>
            </a:r>
          </a:p>
          <a:p>
            <a:pPr marL="68580" indent="0">
              <a:buNone/>
            </a:pPr>
            <a:r>
              <a:rPr lang="ru-RU" dirty="0" err="1"/>
              <a:t>порадити</a:t>
            </a:r>
            <a:r>
              <a:rPr lang="ru-RU" dirty="0"/>
              <a:t>, </a:t>
            </a:r>
            <a:r>
              <a:rPr lang="ru-RU" dirty="0" err="1"/>
              <a:t>окреслити</a:t>
            </a:r>
            <a:r>
              <a:rPr lang="ru-RU" dirty="0"/>
              <a:t> </a:t>
            </a:r>
            <a:r>
              <a:rPr lang="ru-RU" dirty="0" err="1"/>
              <a:t>життєві</a:t>
            </a:r>
            <a:r>
              <a:rPr lang="ru-RU" dirty="0"/>
              <a:t> </a:t>
            </a:r>
            <a:r>
              <a:rPr lang="ru-RU" dirty="0" err="1"/>
              <a:t>орієнтири</a:t>
            </a:r>
            <a:r>
              <a:rPr lang="ru-RU" dirty="0"/>
              <a:t>.</a:t>
            </a:r>
          </a:p>
          <a:p>
            <a:pPr marL="68580" indent="0">
              <a:buNone/>
            </a:pP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навчити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</a:t>
            </a:r>
            <a:r>
              <a:rPr lang="ru-RU" dirty="0" err="1"/>
              <a:t>долати</a:t>
            </a:r>
            <a:r>
              <a:rPr lang="ru-RU" dirty="0"/>
              <a:t> </a:t>
            </a:r>
            <a:r>
              <a:rPr lang="ru-RU" dirty="0" err="1"/>
              <a:t>невизначеність</a:t>
            </a:r>
            <a:r>
              <a:rPr lang="ru-RU" dirty="0"/>
              <a:t> та </a:t>
            </a:r>
            <a:r>
              <a:rPr lang="ru-RU" dirty="0" err="1"/>
              <a:t>складність</a:t>
            </a:r>
            <a:r>
              <a:rPr lang="ru-RU" dirty="0"/>
              <a:t>, </a:t>
            </a:r>
            <a:r>
              <a:rPr lang="ru-RU" dirty="0" err="1"/>
              <a:t>умінню</a:t>
            </a:r>
            <a:r>
              <a:rPr lang="ru-RU" dirty="0"/>
              <a:t> </a:t>
            </a:r>
            <a:r>
              <a:rPr lang="ru-RU" dirty="0" err="1"/>
              <a:t>вчитися</a:t>
            </a:r>
            <a:endParaRPr lang="ru-RU" dirty="0"/>
          </a:p>
          <a:p>
            <a:pPr marL="68580" indent="0">
              <a:buNone/>
            </a:pPr>
            <a:r>
              <a:rPr lang="ru-RU" dirty="0" err="1"/>
              <a:t>самостійно</a:t>
            </a:r>
            <a:r>
              <a:rPr lang="ru-RU" dirty="0"/>
              <a:t>, </a:t>
            </a:r>
            <a:r>
              <a:rPr lang="ru-RU" dirty="0" err="1"/>
              <a:t>підтримувати</a:t>
            </a:r>
            <a:r>
              <a:rPr lang="ru-RU" dirty="0"/>
              <a:t> </a:t>
            </a:r>
            <a:r>
              <a:rPr lang="ru-RU" dirty="0" err="1"/>
              <a:t>фізичне</a:t>
            </a:r>
            <a:r>
              <a:rPr lang="ru-RU" dirty="0"/>
              <a:t> та </a:t>
            </a:r>
            <a:r>
              <a:rPr lang="ru-RU" dirty="0" err="1"/>
              <a:t>емоційне</a:t>
            </a:r>
            <a:r>
              <a:rPr lang="ru-RU" dirty="0"/>
              <a:t> </a:t>
            </a:r>
            <a:r>
              <a:rPr lang="ru-RU" dirty="0" err="1"/>
              <a:t>благополуччя</a:t>
            </a:r>
            <a:r>
              <a:rPr lang="ru-RU" dirty="0"/>
              <a:t> 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/>
              <a:t>власне</a:t>
            </a:r>
            <a:r>
              <a:rPr lang="ru-RU" dirty="0"/>
              <a:t> й </a:t>
            </a:r>
            <a:r>
              <a:rPr lang="ru-RU" dirty="0" err="1"/>
              <a:t>родини</a:t>
            </a:r>
            <a:r>
              <a:rPr lang="ru-RU" dirty="0"/>
              <a:t>,</a:t>
            </a:r>
          </a:p>
          <a:p>
            <a:pPr marL="68580" indent="0">
              <a:buNone/>
            </a:pPr>
            <a:r>
              <a:rPr lang="ru-RU" dirty="0" err="1"/>
              <a:t>співпереживати</a:t>
            </a:r>
            <a:r>
              <a:rPr lang="ru-RU" dirty="0"/>
              <a:t> й дипломатично </a:t>
            </a:r>
            <a:r>
              <a:rPr lang="ru-RU" dirty="0" err="1"/>
              <a:t>вирішувати</a:t>
            </a:r>
            <a:r>
              <a:rPr lang="ru-RU" dirty="0"/>
              <a:t> </a:t>
            </a:r>
            <a:r>
              <a:rPr lang="ru-RU" dirty="0" err="1"/>
              <a:t>конфлікти</a:t>
            </a:r>
            <a:r>
              <a:rPr lang="ru-RU" dirty="0"/>
              <a:t>, </a:t>
            </a:r>
            <a:r>
              <a:rPr lang="ru-RU" dirty="0" err="1"/>
              <a:t>долучатися</a:t>
            </a:r>
            <a:r>
              <a:rPr lang="ru-RU" dirty="0"/>
              <a:t> до </a:t>
            </a:r>
            <a:r>
              <a:rPr lang="ru-RU" dirty="0" err="1"/>
              <a:t>підтримки</a:t>
            </a:r>
            <a:endParaRPr lang="ru-RU" dirty="0"/>
          </a:p>
          <a:p>
            <a:pPr marL="68580" indent="0">
              <a:buNone/>
            </a:pPr>
            <a:r>
              <a:rPr lang="ru-RU" dirty="0"/>
              <a:t>ЗСУ та </a:t>
            </a:r>
            <a:r>
              <a:rPr lang="ru-RU" dirty="0" err="1"/>
              <a:t>допомагати</a:t>
            </a:r>
            <a:r>
              <a:rPr lang="ru-RU" dirty="0"/>
              <a:t> </a:t>
            </a:r>
            <a:r>
              <a:rPr lang="ru-RU" dirty="0" err="1"/>
              <a:t>дітям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числа ВПО.</a:t>
            </a:r>
          </a:p>
        </p:txBody>
      </p:sp>
    </p:spTree>
    <p:extLst>
      <p:ext uri="{BB962C8B-B14F-4D97-AF65-F5344CB8AC3E}">
        <p14:creationId xmlns:p14="http://schemas.microsoft.com/office/powerpoint/2010/main" val="1991057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7992888" cy="1143000"/>
          </a:xfrm>
        </p:spPr>
        <p:txBody>
          <a:bodyPr>
            <a:noAutofit/>
          </a:bodyPr>
          <a:lstStyle/>
          <a:p>
            <a:r>
              <a:rPr lang="ru-RU" sz="2800" dirty="0"/>
              <a:t>Нормативно-</a:t>
            </a:r>
            <a:r>
              <a:rPr lang="ru-RU" sz="2800" dirty="0" err="1"/>
              <a:t>правові</a:t>
            </a:r>
            <a:r>
              <a:rPr lang="ru-RU" sz="2800" dirty="0"/>
              <a:t> </a:t>
            </a:r>
            <a:r>
              <a:rPr lang="ru-RU" sz="2800" dirty="0" err="1"/>
              <a:t>документи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err="1"/>
              <a:t>щодо</a:t>
            </a:r>
            <a:r>
              <a:rPr lang="ru-RU" sz="2800" dirty="0"/>
              <a:t> </a:t>
            </a:r>
            <a:r>
              <a:rPr lang="ru-RU" sz="2800" dirty="0" err="1"/>
              <a:t>організації</a:t>
            </a:r>
            <a:r>
              <a:rPr lang="ru-RU" sz="2800" dirty="0"/>
              <a:t> </a:t>
            </a:r>
            <a:r>
              <a:rPr lang="ru-RU" sz="2800" dirty="0" err="1"/>
              <a:t>виховної</a:t>
            </a:r>
            <a:r>
              <a:rPr lang="ru-RU" sz="2800" dirty="0"/>
              <a:t> </a:t>
            </a:r>
            <a:r>
              <a:rPr lang="ru-RU" sz="2800" dirty="0" err="1"/>
              <a:t>діяльності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в </a:t>
            </a:r>
            <a:r>
              <a:rPr lang="ru-RU" sz="2800" dirty="0" err="1"/>
              <a:t>освітніх</a:t>
            </a:r>
            <a:r>
              <a:rPr lang="ru-RU" sz="2800" dirty="0"/>
              <a:t> закладах: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636912"/>
            <a:ext cx="7848872" cy="4104456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– </a:t>
            </a:r>
            <a:r>
              <a:rPr lang="ru-RU" dirty="0" err="1"/>
              <a:t>Конституція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;</a:t>
            </a:r>
          </a:p>
          <a:p>
            <a:r>
              <a:rPr lang="ru-RU" dirty="0"/>
              <a:t>– </a:t>
            </a:r>
            <a:r>
              <a:rPr lang="ru-RU" dirty="0" err="1"/>
              <a:t>Конвенція</a:t>
            </a:r>
            <a:r>
              <a:rPr lang="ru-RU" dirty="0"/>
              <a:t> про права </a:t>
            </a:r>
            <a:r>
              <a:rPr lang="ru-RU" dirty="0" err="1"/>
              <a:t>дитини</a:t>
            </a:r>
            <a:r>
              <a:rPr lang="ru-RU" dirty="0"/>
              <a:t> (</a:t>
            </a:r>
            <a:r>
              <a:rPr lang="ru-RU" dirty="0" err="1"/>
              <a:t>ратифікована</a:t>
            </a:r>
            <a:r>
              <a:rPr lang="ru-RU" dirty="0"/>
              <a:t> </a:t>
            </a:r>
            <a:r>
              <a:rPr lang="ru-RU" dirty="0" err="1"/>
              <a:t>Постановою</a:t>
            </a:r>
            <a:r>
              <a:rPr lang="ru-RU" dirty="0"/>
              <a:t> ВР </a:t>
            </a:r>
            <a:r>
              <a:rPr lang="ru-RU" dirty="0" err="1"/>
              <a:t>від</a:t>
            </a:r>
            <a:r>
              <a:rPr lang="ru-RU" dirty="0"/>
              <a:t> 27.02.91 р.</a:t>
            </a:r>
          </a:p>
          <a:p>
            <a:r>
              <a:rPr lang="ru-RU" dirty="0"/>
              <a:t>№ 789-XII);</a:t>
            </a:r>
          </a:p>
          <a:p>
            <a:r>
              <a:rPr lang="ru-RU" dirty="0"/>
              <a:t>– </a:t>
            </a:r>
            <a:r>
              <a:rPr lang="ru-RU" dirty="0" err="1"/>
              <a:t>Концепція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endParaRPr lang="ru-RU" dirty="0"/>
          </a:p>
          <a:p>
            <a:r>
              <a:rPr lang="ru-RU" dirty="0" err="1"/>
              <a:t>політики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реформування</a:t>
            </a:r>
            <a:r>
              <a:rPr lang="ru-RU" dirty="0"/>
              <a:t>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«Нова </a:t>
            </a:r>
            <a:r>
              <a:rPr lang="ru-RU" dirty="0" err="1"/>
              <a:t>українська</a:t>
            </a:r>
            <a:endParaRPr lang="ru-RU" dirty="0"/>
          </a:p>
          <a:p>
            <a:r>
              <a:rPr lang="ru-RU" dirty="0"/>
              <a:t>школа» на </a:t>
            </a:r>
            <a:r>
              <a:rPr lang="ru-RU" dirty="0" err="1"/>
              <a:t>період</a:t>
            </a:r>
            <a:r>
              <a:rPr lang="ru-RU" dirty="0"/>
              <a:t> до 2029 року;</a:t>
            </a:r>
          </a:p>
          <a:p>
            <a:r>
              <a:rPr lang="ru-RU" dirty="0"/>
              <a:t>– </a:t>
            </a:r>
            <a:r>
              <a:rPr lang="ru-RU" dirty="0" err="1"/>
              <a:t>Державний</a:t>
            </a:r>
            <a:r>
              <a:rPr lang="ru-RU" dirty="0"/>
              <a:t> стандарт </a:t>
            </a:r>
            <a:r>
              <a:rPr lang="ru-RU" dirty="0" err="1"/>
              <a:t>базової</a:t>
            </a:r>
            <a:r>
              <a:rPr lang="ru-RU" dirty="0"/>
              <a:t>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;</a:t>
            </a:r>
          </a:p>
          <a:p>
            <a:r>
              <a:rPr lang="ru-RU" dirty="0"/>
              <a:t>– </a:t>
            </a:r>
            <a:r>
              <a:rPr lang="ru-RU" dirty="0" err="1"/>
              <a:t>Державна</a:t>
            </a:r>
            <a:r>
              <a:rPr lang="ru-RU" dirty="0"/>
              <a:t> </a:t>
            </a:r>
            <a:r>
              <a:rPr lang="ru-RU" dirty="0" err="1"/>
              <a:t>цільова</a:t>
            </a:r>
            <a:r>
              <a:rPr lang="ru-RU" dirty="0"/>
              <a:t> </a:t>
            </a:r>
            <a:r>
              <a:rPr lang="ru-RU" dirty="0" err="1"/>
              <a:t>соціальна</a:t>
            </a:r>
            <a:r>
              <a:rPr lang="ru-RU" dirty="0"/>
              <a:t> </a:t>
            </a:r>
            <a:r>
              <a:rPr lang="ru-RU" dirty="0" err="1"/>
              <a:t>програма</a:t>
            </a:r>
            <a:r>
              <a:rPr lang="ru-RU" dirty="0"/>
              <a:t> </a:t>
            </a:r>
            <a:r>
              <a:rPr lang="ru-RU" dirty="0" err="1"/>
              <a:t>національно-патріотичного</a:t>
            </a:r>
            <a:r>
              <a:rPr lang="ru-RU" dirty="0"/>
              <a:t> </a:t>
            </a:r>
            <a:r>
              <a:rPr lang="ru-RU" dirty="0" err="1"/>
              <a:t>виховання</a:t>
            </a:r>
            <a:r>
              <a:rPr lang="ru-RU" dirty="0"/>
              <a:t> на </a:t>
            </a:r>
            <a:r>
              <a:rPr lang="ru-RU" dirty="0" err="1"/>
              <a:t>період</a:t>
            </a:r>
            <a:r>
              <a:rPr lang="ru-RU" dirty="0"/>
              <a:t> до 2025 року;</a:t>
            </a:r>
          </a:p>
          <a:p>
            <a:r>
              <a:rPr lang="ru-RU" dirty="0"/>
              <a:t>– </a:t>
            </a:r>
            <a:r>
              <a:rPr lang="ru-RU" dirty="0" err="1"/>
              <a:t>Стратегія</a:t>
            </a:r>
            <a:r>
              <a:rPr lang="ru-RU" dirty="0"/>
              <a:t> </a:t>
            </a:r>
            <a:r>
              <a:rPr lang="ru-RU" dirty="0" err="1"/>
              <a:t>національно-патріотичного</a:t>
            </a:r>
            <a:r>
              <a:rPr lang="ru-RU" dirty="0"/>
              <a:t> </a:t>
            </a:r>
            <a:r>
              <a:rPr lang="ru-RU" dirty="0" err="1"/>
              <a:t>виховання</a:t>
            </a:r>
            <a:r>
              <a:rPr lang="ru-RU" dirty="0"/>
              <a:t> на 2020-2025 роки;</a:t>
            </a:r>
          </a:p>
          <a:p>
            <a:r>
              <a:rPr lang="ru-RU" dirty="0"/>
              <a:t>– </a:t>
            </a:r>
            <a:r>
              <a:rPr lang="ru-RU" dirty="0" err="1"/>
              <a:t>Цільова</a:t>
            </a:r>
            <a:r>
              <a:rPr lang="ru-RU" dirty="0"/>
              <a:t> </a:t>
            </a:r>
            <a:r>
              <a:rPr lang="ru-RU" dirty="0" err="1"/>
              <a:t>соціальна</a:t>
            </a:r>
            <a:r>
              <a:rPr lang="ru-RU" dirty="0"/>
              <a:t> </a:t>
            </a:r>
            <a:r>
              <a:rPr lang="ru-RU" dirty="0" err="1"/>
              <a:t>програма</a:t>
            </a:r>
            <a:r>
              <a:rPr lang="ru-RU" dirty="0"/>
              <a:t> </a:t>
            </a:r>
            <a:r>
              <a:rPr lang="ru-RU" dirty="0" err="1"/>
              <a:t>національно-патріотичного</a:t>
            </a:r>
            <a:r>
              <a:rPr lang="ru-RU" dirty="0"/>
              <a:t> </a:t>
            </a:r>
            <a:r>
              <a:rPr lang="ru-RU" dirty="0" err="1"/>
              <a:t>виховання</a:t>
            </a:r>
            <a:r>
              <a:rPr lang="ru-RU" dirty="0"/>
              <a:t> в</a:t>
            </a:r>
          </a:p>
          <a:p>
            <a:r>
              <a:rPr lang="ru-RU" dirty="0" err="1"/>
              <a:t>Хмельницькій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 на 2022-2025 роки;</a:t>
            </a:r>
          </a:p>
          <a:p>
            <a:r>
              <a:rPr lang="ru-RU" dirty="0"/>
              <a:t>– </a:t>
            </a:r>
            <a:r>
              <a:rPr lang="ru-RU" dirty="0" err="1"/>
              <a:t>Національна</a:t>
            </a:r>
            <a:r>
              <a:rPr lang="ru-RU" dirty="0"/>
              <a:t> </a:t>
            </a:r>
            <a:r>
              <a:rPr lang="ru-RU" dirty="0" err="1"/>
              <a:t>стратегія</a:t>
            </a:r>
            <a:r>
              <a:rPr lang="ru-RU" dirty="0"/>
              <a:t> </a:t>
            </a:r>
            <a:r>
              <a:rPr lang="ru-RU" dirty="0" err="1"/>
              <a:t>розбудови</a:t>
            </a:r>
            <a:r>
              <a:rPr lang="ru-RU" dirty="0"/>
              <a:t> </a:t>
            </a:r>
            <a:r>
              <a:rPr lang="ru-RU" dirty="0" err="1"/>
              <a:t>безпечного</a:t>
            </a:r>
            <a:r>
              <a:rPr lang="ru-RU" dirty="0"/>
              <a:t> і здорового </a:t>
            </a:r>
            <a:r>
              <a:rPr lang="ru-RU" dirty="0" err="1"/>
              <a:t>освітнього</a:t>
            </a:r>
            <a:endParaRPr lang="ru-RU" dirty="0"/>
          </a:p>
          <a:p>
            <a:r>
              <a:rPr lang="ru-RU" dirty="0" err="1"/>
              <a:t>середовища</a:t>
            </a:r>
            <a:r>
              <a:rPr lang="ru-RU" dirty="0"/>
              <a:t> в </a:t>
            </a:r>
            <a:r>
              <a:rPr lang="ru-RU" dirty="0" err="1"/>
              <a:t>Новій</a:t>
            </a:r>
            <a:r>
              <a:rPr lang="ru-RU" dirty="0"/>
              <a:t> </a:t>
            </a:r>
            <a:r>
              <a:rPr lang="ru-RU" dirty="0" err="1"/>
              <a:t>українській</a:t>
            </a:r>
            <a:r>
              <a:rPr lang="ru-RU" dirty="0"/>
              <a:t> </a:t>
            </a:r>
            <a:r>
              <a:rPr lang="ru-RU" dirty="0" err="1"/>
              <a:t>школі</a:t>
            </a:r>
            <a:r>
              <a:rPr lang="ru-RU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81182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692696"/>
            <a:ext cx="7992888" cy="5760640"/>
          </a:xfrm>
        </p:spPr>
        <p:txBody>
          <a:bodyPr>
            <a:normAutofit fontScale="55000" lnSpcReduction="20000"/>
          </a:bodyPr>
          <a:lstStyle/>
          <a:p>
            <a:pPr marL="68580" indent="0">
              <a:buNone/>
            </a:pPr>
            <a:r>
              <a:rPr lang="ru-RU" dirty="0"/>
              <a:t>– </a:t>
            </a:r>
            <a:r>
              <a:rPr lang="ru-RU" dirty="0" err="1"/>
              <a:t>Закони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:</a:t>
            </a:r>
          </a:p>
          <a:p>
            <a:pPr marL="68580" indent="0">
              <a:buNone/>
            </a:pPr>
            <a:r>
              <a:rPr lang="ru-RU" dirty="0"/>
              <a:t>– «Про </a:t>
            </a:r>
            <a:r>
              <a:rPr lang="ru-RU" dirty="0" err="1"/>
              <a:t>охорону</a:t>
            </a:r>
            <a:r>
              <a:rPr lang="ru-RU" dirty="0"/>
              <a:t> </a:t>
            </a:r>
            <a:r>
              <a:rPr lang="ru-RU" dirty="0" err="1"/>
              <a:t>дитинства</a:t>
            </a:r>
            <a:r>
              <a:rPr lang="ru-RU" dirty="0"/>
              <a:t>» </a:t>
            </a:r>
            <a:r>
              <a:rPr lang="ru-RU" dirty="0" err="1"/>
              <a:t>від</a:t>
            </a:r>
            <a:endParaRPr lang="ru-RU" dirty="0"/>
          </a:p>
          <a:p>
            <a:pPr marL="68580" indent="0">
              <a:buNone/>
            </a:pPr>
            <a:r>
              <a:rPr lang="ru-RU" dirty="0"/>
              <a:t>26.04.2001 р. № 2402-ІІІ;</a:t>
            </a:r>
          </a:p>
          <a:p>
            <a:pPr marL="68580" indent="0">
              <a:buNone/>
            </a:pPr>
            <a:r>
              <a:rPr lang="ru-RU" dirty="0"/>
              <a:t>– «Про </a:t>
            </a:r>
            <a:r>
              <a:rPr lang="ru-RU" dirty="0" err="1"/>
              <a:t>освіту</a:t>
            </a:r>
            <a:r>
              <a:rPr lang="ru-RU" dirty="0"/>
              <a:t>» </a:t>
            </a:r>
            <a:r>
              <a:rPr lang="ru-RU" dirty="0" err="1"/>
              <a:t>від</a:t>
            </a:r>
            <a:r>
              <a:rPr lang="ru-RU" dirty="0"/>
              <a:t> 05.09.2017 р.</a:t>
            </a:r>
          </a:p>
          <a:p>
            <a:pPr marL="68580" indent="0">
              <a:buNone/>
            </a:pPr>
            <a:r>
              <a:rPr lang="ru-RU" dirty="0"/>
              <a:t>№2145-</a:t>
            </a:r>
            <a:r>
              <a:rPr lang="en-US" dirty="0"/>
              <a:t>VIII;</a:t>
            </a:r>
          </a:p>
          <a:p>
            <a:pPr marL="68580" indent="0">
              <a:buNone/>
            </a:pPr>
            <a:r>
              <a:rPr lang="en-US" dirty="0"/>
              <a:t>– «</a:t>
            </a:r>
            <a:r>
              <a:rPr lang="ru-RU" dirty="0"/>
              <a:t>Про </a:t>
            </a:r>
            <a:r>
              <a:rPr lang="ru-RU" dirty="0" err="1"/>
              <a:t>повну</a:t>
            </a:r>
            <a:r>
              <a:rPr lang="ru-RU" dirty="0"/>
              <a:t> </a:t>
            </a:r>
            <a:r>
              <a:rPr lang="ru-RU" dirty="0" err="1"/>
              <a:t>загальну</a:t>
            </a:r>
            <a:r>
              <a:rPr lang="ru-RU" dirty="0"/>
              <a:t> </a:t>
            </a:r>
            <a:r>
              <a:rPr lang="ru-RU" dirty="0" err="1"/>
              <a:t>середню</a:t>
            </a:r>
            <a:r>
              <a:rPr lang="ru-RU" dirty="0"/>
              <a:t> </a:t>
            </a:r>
            <a:r>
              <a:rPr lang="ru-RU" dirty="0" err="1"/>
              <a:t>освіту</a:t>
            </a:r>
            <a:r>
              <a:rPr lang="ru-RU" dirty="0"/>
              <a:t> </a:t>
            </a:r>
            <a:r>
              <a:rPr lang="ru-RU" dirty="0" err="1"/>
              <a:t>освіту</a:t>
            </a:r>
            <a:r>
              <a:rPr lang="ru-RU" dirty="0"/>
              <a:t>» </a:t>
            </a:r>
            <a:r>
              <a:rPr lang="ru-RU" dirty="0" err="1"/>
              <a:t>від</a:t>
            </a:r>
            <a:r>
              <a:rPr lang="ru-RU" dirty="0"/>
              <a:t> 16.01.2020 р.</a:t>
            </a:r>
          </a:p>
          <a:p>
            <a:pPr marL="68580" indent="0">
              <a:buNone/>
            </a:pPr>
            <a:r>
              <a:rPr lang="ru-RU" dirty="0"/>
              <a:t>№ 463-ІХ;</a:t>
            </a:r>
          </a:p>
          <a:p>
            <a:pPr marL="68580" indent="0">
              <a:buNone/>
            </a:pPr>
            <a:r>
              <a:rPr lang="ru-RU" dirty="0"/>
              <a:t>– «Про </a:t>
            </a:r>
            <a:r>
              <a:rPr lang="ru-RU" dirty="0" err="1"/>
              <a:t>внесення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до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законодавчих</a:t>
            </a:r>
            <a:r>
              <a:rPr lang="ru-RU" dirty="0"/>
              <a:t> </a:t>
            </a:r>
            <a:r>
              <a:rPr lang="ru-RU" dirty="0" err="1"/>
              <a:t>актів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протидії</a:t>
            </a:r>
            <a:endParaRPr lang="ru-RU" dirty="0"/>
          </a:p>
          <a:p>
            <a:pPr marL="68580" indent="0">
              <a:buNone/>
            </a:pPr>
            <a:r>
              <a:rPr lang="ru-RU" dirty="0" err="1"/>
              <a:t>булінгу</a:t>
            </a:r>
            <a:r>
              <a:rPr lang="ru-RU" dirty="0"/>
              <a:t> (</a:t>
            </a:r>
            <a:r>
              <a:rPr lang="ru-RU" dirty="0" err="1"/>
              <a:t>цькуванню</a:t>
            </a:r>
            <a:r>
              <a:rPr lang="ru-RU" dirty="0"/>
              <a:t>)» </a:t>
            </a:r>
            <a:r>
              <a:rPr lang="ru-RU" dirty="0" err="1"/>
              <a:t>від</a:t>
            </a:r>
            <a:r>
              <a:rPr lang="ru-RU" dirty="0"/>
              <a:t> 18 </a:t>
            </a:r>
            <a:r>
              <a:rPr lang="ru-RU" dirty="0" err="1"/>
              <a:t>грудня</a:t>
            </a:r>
            <a:r>
              <a:rPr lang="ru-RU" dirty="0"/>
              <a:t> 2018</a:t>
            </a:r>
          </a:p>
          <a:p>
            <a:pPr marL="68580" indent="0">
              <a:buNone/>
            </a:pPr>
            <a:r>
              <a:rPr lang="ru-RU" dirty="0"/>
              <a:t>р. № 2657-</a:t>
            </a:r>
            <a:r>
              <a:rPr lang="en-US" dirty="0"/>
              <a:t>VIII;</a:t>
            </a:r>
          </a:p>
          <a:p>
            <a:pPr marL="68580" indent="0">
              <a:buNone/>
            </a:pPr>
            <a:r>
              <a:rPr lang="en-US" dirty="0"/>
              <a:t>– «</a:t>
            </a:r>
            <a:r>
              <a:rPr lang="ru-RU" dirty="0"/>
              <a:t>Про </a:t>
            </a:r>
            <a:r>
              <a:rPr lang="ru-RU" dirty="0" err="1"/>
              <a:t>протидію</a:t>
            </a:r>
            <a:r>
              <a:rPr lang="ru-RU" dirty="0"/>
              <a:t> </a:t>
            </a:r>
            <a:r>
              <a:rPr lang="ru-RU" dirty="0" err="1"/>
              <a:t>торгівлі</a:t>
            </a:r>
            <a:r>
              <a:rPr lang="ru-RU" dirty="0"/>
              <a:t> людьми»</a:t>
            </a:r>
          </a:p>
          <a:p>
            <a:pPr marL="68580" indent="0">
              <a:buNone/>
            </a:pPr>
            <a:r>
              <a:rPr lang="ru-RU" dirty="0" err="1"/>
              <a:t>від</a:t>
            </a:r>
            <a:r>
              <a:rPr lang="ru-RU" dirty="0"/>
              <a:t> 20.09.2011 р. № 3739-</a:t>
            </a:r>
            <a:r>
              <a:rPr lang="en-US" dirty="0"/>
              <a:t>VI;</a:t>
            </a:r>
          </a:p>
          <a:p>
            <a:pPr marL="68580" indent="0">
              <a:buNone/>
            </a:pPr>
            <a:r>
              <a:rPr lang="en-US" dirty="0"/>
              <a:t>– «</a:t>
            </a:r>
            <a:r>
              <a:rPr lang="ru-RU" dirty="0"/>
              <a:t>Про </a:t>
            </a:r>
            <a:r>
              <a:rPr lang="ru-RU" dirty="0" err="1"/>
              <a:t>правовий</a:t>
            </a:r>
            <a:r>
              <a:rPr lang="ru-RU" dirty="0"/>
              <a:t> статус та </a:t>
            </a:r>
            <a:r>
              <a:rPr lang="ru-RU" dirty="0" err="1"/>
              <a:t>вшанування</a:t>
            </a:r>
            <a:r>
              <a:rPr lang="ru-RU" dirty="0"/>
              <a:t> </a:t>
            </a:r>
            <a:r>
              <a:rPr lang="ru-RU" dirty="0" err="1"/>
              <a:t>пам’яті</a:t>
            </a:r>
            <a:r>
              <a:rPr lang="ru-RU" dirty="0"/>
              <a:t> </a:t>
            </a:r>
            <a:r>
              <a:rPr lang="ru-RU" dirty="0" err="1"/>
              <a:t>борців</a:t>
            </a:r>
            <a:r>
              <a:rPr lang="ru-RU" dirty="0"/>
              <a:t> за </a:t>
            </a:r>
            <a:r>
              <a:rPr lang="ru-RU" dirty="0" err="1"/>
              <a:t>незалежність</a:t>
            </a:r>
            <a:endParaRPr lang="ru-RU" dirty="0"/>
          </a:p>
          <a:p>
            <a:pPr marL="68580" indent="0">
              <a:buNone/>
            </a:pPr>
            <a:r>
              <a:rPr lang="ru-RU" dirty="0" err="1"/>
              <a:t>України</a:t>
            </a:r>
            <a:r>
              <a:rPr lang="ru-RU" dirty="0"/>
              <a:t> у </a:t>
            </a:r>
            <a:r>
              <a:rPr lang="en-US" dirty="0"/>
              <a:t>XX </a:t>
            </a:r>
            <a:r>
              <a:rPr lang="ru-RU" dirty="0" err="1"/>
              <a:t>столітті</a:t>
            </a:r>
            <a:r>
              <a:rPr lang="ru-RU" dirty="0"/>
              <a:t>» </a:t>
            </a:r>
            <a:r>
              <a:rPr lang="ru-RU" dirty="0" err="1"/>
              <a:t>від</a:t>
            </a:r>
            <a:r>
              <a:rPr lang="ru-RU" dirty="0"/>
              <a:t> 09.04.2015 р.</a:t>
            </a:r>
          </a:p>
          <a:p>
            <a:pPr marL="68580" indent="0">
              <a:buNone/>
            </a:pPr>
            <a:r>
              <a:rPr lang="ru-RU" dirty="0"/>
              <a:t>№ 314-</a:t>
            </a:r>
            <a:r>
              <a:rPr lang="en-US" dirty="0"/>
              <a:t>VIII;</a:t>
            </a:r>
          </a:p>
          <a:p>
            <a:pPr marL="68580" indent="0">
              <a:buNone/>
            </a:pPr>
            <a:r>
              <a:rPr lang="en-US" dirty="0"/>
              <a:t>– «</a:t>
            </a:r>
            <a:r>
              <a:rPr lang="ru-RU" dirty="0"/>
              <a:t>Про </a:t>
            </a:r>
            <a:r>
              <a:rPr lang="ru-RU" dirty="0" err="1"/>
              <a:t>засудження</a:t>
            </a:r>
            <a:r>
              <a:rPr lang="ru-RU" dirty="0"/>
              <a:t> </a:t>
            </a:r>
            <a:r>
              <a:rPr lang="ru-RU" dirty="0" err="1"/>
              <a:t>комуністичного</a:t>
            </a:r>
            <a:endParaRPr lang="ru-RU" dirty="0"/>
          </a:p>
          <a:p>
            <a:pPr marL="68580" indent="0">
              <a:buNone/>
            </a:pPr>
            <a:r>
              <a:rPr lang="ru-RU" dirty="0"/>
              <a:t>та </a:t>
            </a:r>
            <a:r>
              <a:rPr lang="ru-RU" dirty="0" err="1"/>
              <a:t>націонал-соціалістичного</a:t>
            </a:r>
            <a:r>
              <a:rPr lang="ru-RU" dirty="0"/>
              <a:t> (</a:t>
            </a:r>
            <a:r>
              <a:rPr lang="ru-RU" dirty="0" err="1"/>
              <a:t>нацистського</a:t>
            </a:r>
            <a:r>
              <a:rPr lang="ru-RU" dirty="0"/>
              <a:t>) </a:t>
            </a:r>
            <a:r>
              <a:rPr lang="ru-RU" dirty="0" err="1"/>
              <a:t>тоталітарних</a:t>
            </a:r>
            <a:r>
              <a:rPr lang="ru-RU" dirty="0"/>
              <a:t> </a:t>
            </a:r>
            <a:r>
              <a:rPr lang="ru-RU" dirty="0" err="1"/>
              <a:t>режимів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endParaRPr lang="ru-RU" dirty="0"/>
          </a:p>
          <a:p>
            <a:pPr marL="68580" indent="0">
              <a:buNone/>
            </a:pPr>
            <a:r>
              <a:rPr lang="ru-RU" dirty="0"/>
              <a:t>та </a:t>
            </a:r>
            <a:r>
              <a:rPr lang="ru-RU" dirty="0" err="1"/>
              <a:t>заборону</a:t>
            </a:r>
            <a:r>
              <a:rPr lang="ru-RU" dirty="0"/>
              <a:t> </a:t>
            </a:r>
            <a:r>
              <a:rPr lang="ru-RU" dirty="0" err="1"/>
              <a:t>пропаганди</a:t>
            </a:r>
            <a:r>
              <a:rPr lang="ru-RU" dirty="0"/>
              <a:t> </a:t>
            </a:r>
            <a:r>
              <a:rPr lang="ru-RU" dirty="0" err="1"/>
              <a:t>їхньої</a:t>
            </a:r>
            <a:r>
              <a:rPr lang="ru-RU" dirty="0"/>
              <a:t> </a:t>
            </a:r>
            <a:r>
              <a:rPr lang="ru-RU" dirty="0" err="1"/>
              <a:t>символіки</a:t>
            </a:r>
            <a:r>
              <a:rPr lang="ru-RU" dirty="0"/>
              <a:t>» </a:t>
            </a:r>
            <a:r>
              <a:rPr lang="ru-RU" dirty="0" err="1"/>
              <a:t>від</a:t>
            </a:r>
            <a:r>
              <a:rPr lang="ru-RU" dirty="0"/>
              <a:t> 09.04.2015 р. № 317-</a:t>
            </a:r>
            <a:r>
              <a:rPr lang="en-US" dirty="0"/>
              <a:t>VIII.</a:t>
            </a:r>
          </a:p>
          <a:p>
            <a:pPr marL="68580" indent="0">
              <a:buNone/>
            </a:pPr>
            <a:r>
              <a:rPr lang="ru-RU" dirty="0" err="1"/>
              <a:t>Рекомендуємо</a:t>
            </a:r>
            <a:r>
              <a:rPr lang="ru-RU" dirty="0"/>
              <a:t> </a:t>
            </a:r>
            <a:r>
              <a:rPr lang="ru-RU" dirty="0" err="1"/>
              <a:t>освітнім</a:t>
            </a:r>
            <a:r>
              <a:rPr lang="ru-RU" dirty="0"/>
              <a:t> закладам</a:t>
            </a:r>
          </a:p>
          <a:p>
            <a:pPr marL="68580" indent="0">
              <a:buNone/>
            </a:pPr>
            <a:r>
              <a:rPr lang="ru-RU" dirty="0" err="1"/>
              <a:t>керуватися</a:t>
            </a:r>
            <a:r>
              <a:rPr lang="ru-RU" dirty="0"/>
              <a:t> у </a:t>
            </a:r>
            <a:r>
              <a:rPr lang="ru-RU" dirty="0" err="1"/>
              <a:t>своїй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endParaRPr lang="ru-RU" dirty="0"/>
          </a:p>
          <a:p>
            <a:pPr marL="68580" indent="0">
              <a:buNone/>
            </a:pPr>
            <a:r>
              <a:rPr lang="ru-RU" dirty="0" err="1"/>
              <a:t>національно-патріотичного</a:t>
            </a:r>
            <a:r>
              <a:rPr lang="ru-RU" dirty="0"/>
              <a:t> </a:t>
            </a:r>
            <a:r>
              <a:rPr lang="ru-RU" dirty="0" err="1"/>
              <a:t>виховання</a:t>
            </a:r>
            <a:endParaRPr lang="ru-RU" dirty="0"/>
          </a:p>
          <a:p>
            <a:pPr marL="68580" indent="0">
              <a:buNone/>
            </a:pPr>
            <a:r>
              <a:rPr lang="ru-RU" dirty="0"/>
              <a:t>наказом </a:t>
            </a:r>
            <a:r>
              <a:rPr lang="ru-RU" dirty="0" err="1"/>
              <a:t>Міністерства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і науки</a:t>
            </a:r>
          </a:p>
          <a:p>
            <a:pPr marL="68580" indent="0">
              <a:buNone/>
            </a:pP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06.06.2022 № 527 «Про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 </a:t>
            </a:r>
            <a:r>
              <a:rPr lang="ru-RU" dirty="0" err="1"/>
              <a:t>національно-патріотичного</a:t>
            </a:r>
            <a:endParaRPr lang="ru-RU" dirty="0"/>
          </a:p>
          <a:p>
            <a:pPr marL="68580" indent="0">
              <a:buNone/>
            </a:pPr>
            <a:r>
              <a:rPr lang="ru-RU" dirty="0" err="1"/>
              <a:t>виховання</a:t>
            </a:r>
            <a:r>
              <a:rPr lang="ru-RU" dirty="0"/>
              <a:t> в закладах </a:t>
            </a:r>
            <a:r>
              <a:rPr lang="ru-RU" dirty="0" err="1"/>
              <a:t>освіти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»,</a:t>
            </a:r>
          </a:p>
          <a:p>
            <a:pPr marL="68580" indent="0">
              <a:buNone/>
            </a:pP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змінами</a:t>
            </a:r>
            <a:r>
              <a:rPr lang="ru-RU" dirty="0"/>
              <a:t> – </a:t>
            </a:r>
            <a:r>
              <a:rPr lang="ru-RU" dirty="0" err="1"/>
              <a:t>від</a:t>
            </a:r>
            <a:r>
              <a:rPr lang="ru-RU" dirty="0"/>
              <a:t> 23.06.2022 № 586.</a:t>
            </a:r>
          </a:p>
        </p:txBody>
      </p:sp>
    </p:spTree>
    <p:extLst>
      <p:ext uri="{BB962C8B-B14F-4D97-AF65-F5344CB8AC3E}">
        <p14:creationId xmlns:p14="http://schemas.microsoft.com/office/powerpoint/2010/main" val="1458783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764704"/>
            <a:ext cx="7416940" cy="5067925"/>
          </a:xfrm>
        </p:spPr>
        <p:txBody>
          <a:bodyPr>
            <a:normAutofit fontScale="70000" lnSpcReduction="20000"/>
          </a:bodyPr>
          <a:lstStyle/>
          <a:p>
            <a:pPr marL="68580" indent="0">
              <a:buNone/>
            </a:pP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виховних</a:t>
            </a:r>
            <a:r>
              <a:rPr lang="ru-RU" dirty="0"/>
              <a:t> </a:t>
            </a:r>
            <a:r>
              <a:rPr lang="ru-RU" dirty="0" err="1"/>
              <a:t>напрямів</a:t>
            </a:r>
            <a:r>
              <a:rPr lang="ru-RU" dirty="0"/>
              <a:t>, як </a:t>
            </a:r>
            <a:r>
              <a:rPr lang="ru-RU" dirty="0" err="1"/>
              <a:t>найактуальніші</a:t>
            </a:r>
            <a:r>
              <a:rPr lang="ru-RU" dirty="0"/>
              <a:t>, </a:t>
            </a:r>
            <a:r>
              <a:rPr lang="ru-RU" dirty="0" err="1"/>
              <a:t>натепер</a:t>
            </a:r>
            <a:r>
              <a:rPr lang="ru-RU" dirty="0"/>
              <a:t> </a:t>
            </a:r>
            <a:r>
              <a:rPr lang="ru-RU" dirty="0" err="1"/>
              <a:t>домінують</a:t>
            </a:r>
            <a:r>
              <a:rPr lang="ru-RU" dirty="0"/>
              <a:t>: </a:t>
            </a:r>
            <a:r>
              <a:rPr lang="ru-RU" dirty="0" err="1"/>
              <a:t>громадянсько-патріотичне</a:t>
            </a:r>
            <a:r>
              <a:rPr lang="ru-RU" dirty="0"/>
              <a:t>, духовно-</a:t>
            </a:r>
            <a:r>
              <a:rPr lang="ru-RU" dirty="0" err="1"/>
              <a:t>моральне</a:t>
            </a:r>
            <a:r>
              <a:rPr lang="ru-RU" dirty="0"/>
              <a:t>,</a:t>
            </a:r>
          </a:p>
          <a:p>
            <a:pPr marL="68580" indent="0">
              <a:buNone/>
            </a:pPr>
            <a:r>
              <a:rPr lang="ru-RU" dirty="0" err="1"/>
              <a:t>військово-патріотичне</a:t>
            </a:r>
            <a:r>
              <a:rPr lang="ru-RU" dirty="0"/>
              <a:t> та </a:t>
            </a:r>
            <a:r>
              <a:rPr lang="ru-RU" dirty="0" err="1"/>
              <a:t>екологічне</a:t>
            </a:r>
            <a:endParaRPr lang="ru-RU" dirty="0"/>
          </a:p>
          <a:p>
            <a:pPr marL="68580" indent="0">
              <a:buNone/>
            </a:pPr>
            <a:r>
              <a:rPr lang="ru-RU" dirty="0" err="1"/>
              <a:t>виховання</a:t>
            </a:r>
            <a:r>
              <a:rPr lang="ru-RU" dirty="0"/>
              <a:t> як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складові</a:t>
            </a:r>
            <a:r>
              <a:rPr lang="ru-RU" dirty="0"/>
              <a:t> </a:t>
            </a:r>
            <a:r>
              <a:rPr lang="ru-RU" dirty="0" err="1"/>
              <a:t>національно-патріотичного</a:t>
            </a:r>
            <a:r>
              <a:rPr lang="ru-RU" dirty="0"/>
              <a:t> </a:t>
            </a:r>
            <a:r>
              <a:rPr lang="ru-RU" dirty="0" err="1"/>
              <a:t>виховання</a:t>
            </a:r>
            <a:r>
              <a:rPr lang="ru-RU" dirty="0"/>
              <a:t>, як </a:t>
            </a:r>
            <a:r>
              <a:rPr lang="ru-RU" dirty="0" err="1"/>
              <a:t>стрижневі</a:t>
            </a:r>
            <a:r>
              <a:rPr lang="ru-RU" dirty="0"/>
              <a:t>,</a:t>
            </a:r>
          </a:p>
          <a:p>
            <a:pPr marL="68580" indent="0">
              <a:buNone/>
            </a:pPr>
            <a:r>
              <a:rPr lang="ru-RU" dirty="0" err="1"/>
              <a:t>основоположні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відповідають</a:t>
            </a:r>
            <a:r>
              <a:rPr lang="ru-RU" dirty="0"/>
              <a:t> як </a:t>
            </a:r>
            <a:r>
              <a:rPr lang="ru-RU" dirty="0" err="1"/>
              <a:t>нагальним</a:t>
            </a:r>
            <a:r>
              <a:rPr lang="ru-RU" dirty="0"/>
              <a:t> </a:t>
            </a:r>
            <a:r>
              <a:rPr lang="ru-RU" dirty="0" err="1"/>
              <a:t>вимогам</a:t>
            </a:r>
            <a:r>
              <a:rPr lang="ru-RU" dirty="0"/>
              <a:t> і </a:t>
            </a:r>
            <a:r>
              <a:rPr lang="ru-RU" dirty="0" err="1"/>
              <a:t>викликам</a:t>
            </a:r>
            <a:r>
              <a:rPr lang="ru-RU" dirty="0"/>
              <a:t> </a:t>
            </a:r>
            <a:r>
              <a:rPr lang="ru-RU" dirty="0" err="1"/>
              <a:t>сучасності</a:t>
            </a:r>
            <a:r>
              <a:rPr lang="ru-RU" dirty="0"/>
              <a:t>,</a:t>
            </a:r>
          </a:p>
          <a:p>
            <a:pPr marL="68580" indent="0">
              <a:buNone/>
            </a:pPr>
            <a:r>
              <a:rPr lang="ru-RU" dirty="0"/>
              <a:t>так і </a:t>
            </a:r>
            <a:r>
              <a:rPr lang="ru-RU" dirty="0" err="1"/>
              <a:t>закладають</a:t>
            </a:r>
            <a:r>
              <a:rPr lang="ru-RU" dirty="0"/>
              <a:t> </a:t>
            </a:r>
            <a:r>
              <a:rPr lang="ru-RU" dirty="0" err="1"/>
              <a:t>основи</a:t>
            </a:r>
            <a:r>
              <a:rPr lang="ru-RU" dirty="0"/>
              <a:t> для </a:t>
            </a:r>
            <a:r>
              <a:rPr lang="ru-RU" dirty="0" err="1"/>
              <a:t>формування</a:t>
            </a:r>
            <a:endParaRPr lang="ru-RU" dirty="0"/>
          </a:p>
          <a:p>
            <a:pPr marL="68580" indent="0">
              <a:buNone/>
            </a:pPr>
            <a:r>
              <a:rPr lang="ru-RU" dirty="0" err="1"/>
              <a:t>свідомості</a:t>
            </a:r>
            <a:r>
              <a:rPr lang="ru-RU" dirty="0"/>
              <a:t> </a:t>
            </a:r>
            <a:r>
              <a:rPr lang="ru-RU" dirty="0" err="1"/>
              <a:t>нинішніх</a:t>
            </a:r>
            <a:r>
              <a:rPr lang="ru-RU" dirty="0"/>
              <a:t> і </a:t>
            </a:r>
            <a:r>
              <a:rPr lang="ru-RU" dirty="0" err="1"/>
              <a:t>прийдешніх</a:t>
            </a:r>
            <a:r>
              <a:rPr lang="ru-RU" dirty="0"/>
              <a:t> </a:t>
            </a:r>
            <a:r>
              <a:rPr lang="ru-RU" dirty="0" err="1"/>
              <a:t>поколінь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будуть</a:t>
            </a:r>
            <a:r>
              <a:rPr lang="ru-RU" dirty="0"/>
              <a:t> </a:t>
            </a:r>
            <a:r>
              <a:rPr lang="ru-RU" dirty="0" err="1"/>
              <a:t>аналізувати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як </a:t>
            </a:r>
            <a:r>
              <a:rPr lang="ru-RU" dirty="0" err="1"/>
              <a:t>запоруку</a:t>
            </a:r>
            <a:r>
              <a:rPr lang="ru-RU" dirty="0"/>
              <a:t> </a:t>
            </a:r>
            <a:r>
              <a:rPr lang="ru-RU" dirty="0" err="1"/>
              <a:t>власного</a:t>
            </a:r>
            <a:r>
              <a:rPr lang="ru-RU" dirty="0"/>
              <a:t> </a:t>
            </a:r>
            <a:r>
              <a:rPr lang="ru-RU" dirty="0" err="1"/>
              <a:t>особистісного</a:t>
            </a:r>
            <a:endParaRPr lang="ru-RU" dirty="0"/>
          </a:p>
          <a:p>
            <a:pPr marL="68580" indent="0">
              <a:buNone/>
            </a:pPr>
            <a:r>
              <a:rPr lang="ru-RU" dirty="0" err="1"/>
              <a:t>розвитку</a:t>
            </a:r>
            <a:r>
              <a:rPr lang="ru-RU" dirty="0"/>
              <a:t> з </a:t>
            </a:r>
            <a:r>
              <a:rPr lang="ru-RU" dirty="0" err="1"/>
              <a:t>огляду</a:t>
            </a:r>
            <a:r>
              <a:rPr lang="ru-RU" dirty="0"/>
              <a:t> на </a:t>
            </a:r>
            <a:r>
              <a:rPr lang="ru-RU" dirty="0" err="1"/>
              <a:t>ідеї</a:t>
            </a:r>
            <a:r>
              <a:rPr lang="ru-RU" dirty="0"/>
              <a:t> </a:t>
            </a:r>
            <a:r>
              <a:rPr lang="ru-RU" dirty="0" err="1"/>
              <a:t>патріотизму</a:t>
            </a:r>
            <a:r>
              <a:rPr lang="ru-RU" dirty="0"/>
              <a:t>, </a:t>
            </a:r>
            <a:r>
              <a:rPr lang="ru-RU" dirty="0" err="1"/>
              <a:t>повагу</a:t>
            </a:r>
            <a:r>
              <a:rPr lang="ru-RU" dirty="0"/>
              <a:t> до </a:t>
            </a:r>
            <a:r>
              <a:rPr lang="ru-RU" dirty="0" err="1"/>
              <a:t>культурних</a:t>
            </a:r>
            <a:r>
              <a:rPr lang="ru-RU" dirty="0"/>
              <a:t> </a:t>
            </a:r>
            <a:r>
              <a:rPr lang="ru-RU" dirty="0" err="1"/>
              <a:t>цінностей</a:t>
            </a:r>
            <a:r>
              <a:rPr lang="ru-RU" dirty="0"/>
              <a:t> </a:t>
            </a:r>
            <a:r>
              <a:rPr lang="ru-RU" dirty="0" err="1"/>
              <a:t>українського</a:t>
            </a:r>
            <a:endParaRPr lang="ru-RU" dirty="0"/>
          </a:p>
          <a:p>
            <a:pPr marL="68580" indent="0">
              <a:buNone/>
            </a:pPr>
            <a:r>
              <a:rPr lang="ru-RU" dirty="0"/>
              <a:t>народу,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історико-культурні</a:t>
            </a:r>
            <a:r>
              <a:rPr lang="ru-RU" dirty="0"/>
              <a:t> </a:t>
            </a:r>
            <a:r>
              <a:rPr lang="ru-RU" dirty="0" err="1"/>
              <a:t>надбання</a:t>
            </a:r>
            <a:endParaRPr lang="ru-RU" dirty="0"/>
          </a:p>
          <a:p>
            <a:pPr marL="68580" indent="0">
              <a:buNone/>
            </a:pPr>
            <a:r>
              <a:rPr lang="ru-RU" dirty="0"/>
              <a:t>і </a:t>
            </a:r>
            <a:r>
              <a:rPr lang="ru-RU" dirty="0" err="1"/>
              <a:t>традиції</a:t>
            </a:r>
            <a:r>
              <a:rPr lang="ru-RU" dirty="0"/>
              <a:t>, </a:t>
            </a:r>
            <a:r>
              <a:rPr lang="ru-RU" dirty="0" err="1"/>
              <a:t>гуманізм</a:t>
            </a:r>
            <a:r>
              <a:rPr lang="ru-RU" dirty="0"/>
              <a:t>, </a:t>
            </a:r>
            <a:r>
              <a:rPr lang="ru-RU" dirty="0" err="1"/>
              <a:t>соціальний</a:t>
            </a:r>
            <a:r>
              <a:rPr lang="ru-RU" dirty="0"/>
              <a:t> </a:t>
            </a:r>
            <a:r>
              <a:rPr lang="ru-RU" dirty="0" err="1"/>
              <a:t>добробут</a:t>
            </a:r>
            <a:r>
              <a:rPr lang="ru-RU" dirty="0"/>
              <a:t>,</a:t>
            </a:r>
          </a:p>
          <a:p>
            <a:pPr marL="68580" indent="0">
              <a:buNone/>
            </a:pPr>
            <a:r>
              <a:rPr lang="ru-RU" dirty="0" err="1"/>
              <a:t>демократію</a:t>
            </a:r>
            <a:r>
              <a:rPr lang="ru-RU" dirty="0"/>
              <a:t>, свободу, </a:t>
            </a:r>
            <a:r>
              <a:rPr lang="ru-RU" dirty="0" err="1"/>
              <a:t>толерантність</a:t>
            </a:r>
            <a:r>
              <a:rPr lang="ru-RU" dirty="0"/>
              <a:t>, </a:t>
            </a:r>
            <a:r>
              <a:rPr lang="ru-RU" dirty="0" err="1"/>
              <a:t>виваженість</a:t>
            </a:r>
            <a:r>
              <a:rPr lang="ru-RU" dirty="0"/>
              <a:t>, </a:t>
            </a:r>
            <a:r>
              <a:rPr lang="ru-RU" dirty="0" err="1"/>
              <a:t>відповідальність</a:t>
            </a:r>
            <a:r>
              <a:rPr lang="ru-RU" dirty="0"/>
              <a:t> за природу</a:t>
            </a:r>
          </a:p>
          <a:p>
            <a:pPr marL="68580" indent="0">
              <a:buNone/>
            </a:pPr>
            <a:r>
              <a:rPr lang="ru-RU" dirty="0"/>
              <a:t>як за </a:t>
            </a:r>
            <a:r>
              <a:rPr lang="ru-RU" dirty="0" err="1"/>
              <a:t>національне</a:t>
            </a:r>
            <a:r>
              <a:rPr lang="ru-RU" dirty="0"/>
              <a:t> </a:t>
            </a:r>
            <a:r>
              <a:rPr lang="ru-RU" dirty="0" err="1"/>
              <a:t>багатство</a:t>
            </a:r>
            <a:r>
              <a:rPr lang="ru-RU" dirty="0"/>
              <a:t>, здоровий</a:t>
            </a:r>
          </a:p>
          <a:p>
            <a:pPr marL="68580" indent="0">
              <a:buNone/>
            </a:pP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, </a:t>
            </a:r>
            <a:r>
              <a:rPr lang="ru-RU" dirty="0" err="1"/>
              <a:t>готовність</a:t>
            </a:r>
            <a:r>
              <a:rPr lang="ru-RU" dirty="0"/>
              <a:t> до </a:t>
            </a:r>
            <a:r>
              <a:rPr lang="ru-RU" dirty="0" err="1"/>
              <a:t>змін</a:t>
            </a:r>
            <a:r>
              <a:rPr lang="ru-RU" dirty="0"/>
              <a:t> та до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обов’язку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 </a:t>
            </a:r>
            <a:r>
              <a:rPr lang="ru-RU" dirty="0" err="1"/>
              <a:t>незалежності</a:t>
            </a:r>
            <a:endParaRPr lang="ru-RU" dirty="0"/>
          </a:p>
          <a:p>
            <a:pPr marL="68580" indent="0">
              <a:buNone/>
            </a:pPr>
            <a:r>
              <a:rPr lang="ru-RU" dirty="0"/>
              <a:t>та </a:t>
            </a:r>
            <a:r>
              <a:rPr lang="ru-RU" dirty="0" err="1"/>
              <a:t>територіальної</a:t>
            </a:r>
            <a:r>
              <a:rPr lang="ru-RU" dirty="0"/>
              <a:t> </a:t>
            </a:r>
            <a:r>
              <a:rPr lang="ru-RU" dirty="0" err="1"/>
              <a:t>цілісності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46862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052736"/>
            <a:ext cx="7776864" cy="4779893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ru-RU" dirty="0"/>
              <a:t>На </a:t>
            </a:r>
            <a:r>
              <a:rPr lang="ru-RU" dirty="0" err="1"/>
              <a:t>сучасному</a:t>
            </a:r>
            <a:r>
              <a:rPr lang="ru-RU" dirty="0"/>
              <a:t> </a:t>
            </a:r>
            <a:r>
              <a:rPr lang="ru-RU" dirty="0" err="1"/>
              <a:t>етапі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коли </a:t>
            </a:r>
            <a:r>
              <a:rPr lang="ru-RU" dirty="0" err="1"/>
              <a:t>наявна</a:t>
            </a:r>
            <a:r>
              <a:rPr lang="ru-RU" dirty="0"/>
              <a:t> пряма </a:t>
            </a:r>
            <a:r>
              <a:rPr lang="ru-RU" dirty="0" err="1"/>
              <a:t>загроза</a:t>
            </a:r>
            <a:r>
              <a:rPr lang="ru-RU" dirty="0"/>
              <a:t> </a:t>
            </a:r>
            <a:r>
              <a:rPr lang="ru-RU" dirty="0" err="1"/>
              <a:t>денаціоналізації</a:t>
            </a:r>
            <a:r>
              <a:rPr lang="ru-RU" dirty="0"/>
              <a:t>, </a:t>
            </a:r>
            <a:r>
              <a:rPr lang="ru-RU" dirty="0" err="1"/>
              <a:t>втрати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незалежності</a:t>
            </a:r>
            <a:r>
              <a:rPr lang="ru-RU" dirty="0"/>
              <a:t> та </a:t>
            </a:r>
            <a:r>
              <a:rPr lang="ru-RU" dirty="0" err="1"/>
              <a:t>потрапляння</a:t>
            </a:r>
            <a:r>
              <a:rPr lang="ru-RU" dirty="0"/>
              <a:t> у сферу </a:t>
            </a:r>
            <a:r>
              <a:rPr lang="ru-RU" dirty="0" err="1"/>
              <a:t>впливу</a:t>
            </a:r>
            <a:endParaRPr lang="ru-RU" dirty="0"/>
          </a:p>
          <a:p>
            <a:pPr marL="68580" indent="0">
              <a:buNone/>
            </a:pPr>
            <a:r>
              <a:rPr lang="ru-RU" dirty="0" err="1"/>
              <a:t>іншої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,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нагальна</a:t>
            </a:r>
            <a:r>
              <a:rPr lang="ru-RU" dirty="0"/>
              <a:t> </a:t>
            </a:r>
            <a:r>
              <a:rPr lang="ru-RU" dirty="0" err="1"/>
              <a:t>необхідність</a:t>
            </a:r>
            <a:r>
              <a:rPr lang="ru-RU" dirty="0"/>
              <a:t> </a:t>
            </a:r>
            <a:r>
              <a:rPr lang="ru-RU" dirty="0" err="1"/>
              <a:t>переосмислення</a:t>
            </a:r>
            <a:r>
              <a:rPr lang="ru-RU" dirty="0"/>
              <a:t> </a:t>
            </a:r>
            <a:r>
              <a:rPr lang="ru-RU" dirty="0" err="1"/>
              <a:t>досягнутого</a:t>
            </a:r>
            <a:r>
              <a:rPr lang="ru-RU" dirty="0"/>
              <a:t> й</a:t>
            </a:r>
          </a:p>
          <a:p>
            <a:pPr marL="68580" indent="0">
              <a:buNone/>
            </a:pP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системних</a:t>
            </a:r>
            <a:r>
              <a:rPr lang="ru-RU" dirty="0"/>
              <a:t> </a:t>
            </a:r>
            <a:r>
              <a:rPr lang="ru-RU" dirty="0" err="1"/>
              <a:t>виховних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,</a:t>
            </a:r>
          </a:p>
          <a:p>
            <a:pPr marL="68580" indent="0">
              <a:buNone/>
            </a:pPr>
            <a:r>
              <a:rPr lang="ru-RU" dirty="0" err="1"/>
              <a:t>спрямованих</a:t>
            </a:r>
            <a:r>
              <a:rPr lang="ru-RU" dirty="0"/>
              <a:t> на </a:t>
            </a:r>
            <a:r>
              <a:rPr lang="ru-RU" dirty="0" err="1"/>
              <a:t>посилення</a:t>
            </a:r>
            <a:r>
              <a:rPr lang="ru-RU" dirty="0"/>
              <a:t> </a:t>
            </a:r>
            <a:r>
              <a:rPr lang="ru-RU" dirty="0" err="1"/>
              <a:t>національно-патріотичного</a:t>
            </a:r>
            <a:r>
              <a:rPr lang="ru-RU" dirty="0"/>
              <a:t> </a:t>
            </a:r>
            <a:r>
              <a:rPr lang="ru-RU" dirty="0" err="1"/>
              <a:t>виховання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та </a:t>
            </a:r>
            <a:r>
              <a:rPr lang="ru-RU" dirty="0" err="1"/>
              <a:t>молоді</a:t>
            </a:r>
            <a:r>
              <a:rPr lang="ru-RU" dirty="0"/>
              <a:t> – </a:t>
            </a:r>
            <a:r>
              <a:rPr lang="ru-RU" dirty="0" err="1"/>
              <a:t>формування</a:t>
            </a:r>
            <a:r>
              <a:rPr lang="ru-RU" dirty="0"/>
              <a:t> нового </a:t>
            </a:r>
            <a:r>
              <a:rPr lang="ru-RU" dirty="0" err="1"/>
              <a:t>українця-патріота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керується</a:t>
            </a:r>
            <a:r>
              <a:rPr lang="ru-RU" dirty="0"/>
              <a:t> </a:t>
            </a:r>
            <a:r>
              <a:rPr lang="ru-RU" dirty="0" err="1"/>
              <a:t>національними</a:t>
            </a:r>
            <a:r>
              <a:rPr lang="ru-RU" dirty="0"/>
              <a:t> та</a:t>
            </a:r>
          </a:p>
          <a:p>
            <a:pPr marL="68580" indent="0">
              <a:buNone/>
            </a:pPr>
            <a:r>
              <a:rPr lang="ru-RU" dirty="0" err="1"/>
              <a:t>європейськими</a:t>
            </a:r>
            <a:r>
              <a:rPr lang="ru-RU" dirty="0"/>
              <a:t> </a:t>
            </a:r>
            <a:r>
              <a:rPr lang="ru-RU" dirty="0" err="1"/>
              <a:t>цінностями</a:t>
            </a:r>
            <a:r>
              <a:rPr lang="ru-RU" dirty="0"/>
              <a:t>, такими як:</a:t>
            </a:r>
          </a:p>
        </p:txBody>
      </p:sp>
    </p:spTree>
    <p:extLst>
      <p:ext uri="{BB962C8B-B14F-4D97-AF65-F5344CB8AC3E}">
        <p14:creationId xmlns:p14="http://schemas.microsoft.com/office/powerpoint/2010/main" val="158339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908720"/>
            <a:ext cx="7920880" cy="4923909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ru-RU" dirty="0" smtClean="0"/>
              <a:t>– </a:t>
            </a:r>
            <a:r>
              <a:rPr lang="ru-RU" dirty="0" err="1"/>
              <a:t>повага</a:t>
            </a:r>
            <a:r>
              <a:rPr lang="ru-RU" dirty="0"/>
              <a:t> до </a:t>
            </a:r>
            <a:r>
              <a:rPr lang="ru-RU" dirty="0" err="1"/>
              <a:t>національних</a:t>
            </a:r>
            <a:r>
              <a:rPr lang="ru-RU" dirty="0"/>
              <a:t> </a:t>
            </a:r>
            <a:r>
              <a:rPr lang="ru-RU" dirty="0" err="1"/>
              <a:t>символів</a:t>
            </a:r>
            <a:endParaRPr lang="ru-RU" dirty="0"/>
          </a:p>
          <a:p>
            <a:pPr marL="68580" indent="0">
              <a:buNone/>
            </a:pPr>
            <a:r>
              <a:rPr lang="ru-RU" dirty="0"/>
              <a:t>(Герба, Прапора, </a:t>
            </a:r>
            <a:r>
              <a:rPr lang="ru-RU" dirty="0" err="1"/>
              <a:t>Гімну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);</a:t>
            </a:r>
          </a:p>
          <a:p>
            <a:pPr marL="68580" indent="0">
              <a:buNone/>
            </a:pPr>
            <a:r>
              <a:rPr lang="ru-RU" dirty="0"/>
              <a:t>– активна участь у </a:t>
            </a:r>
            <a:r>
              <a:rPr lang="ru-RU" dirty="0" err="1"/>
              <a:t>громадсько-політичному</a:t>
            </a:r>
            <a:r>
              <a:rPr lang="ru-RU" dirty="0"/>
              <a:t> </a:t>
            </a:r>
            <a:r>
              <a:rPr lang="ru-RU" dirty="0" err="1"/>
              <a:t>житті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;</a:t>
            </a:r>
          </a:p>
          <a:p>
            <a:pPr marL="68580" indent="0">
              <a:buNone/>
            </a:pPr>
            <a:r>
              <a:rPr lang="ru-RU" dirty="0"/>
              <a:t>– верховенство права, </a:t>
            </a:r>
            <a:r>
              <a:rPr lang="ru-RU" dirty="0" err="1"/>
              <a:t>повага</a:t>
            </a:r>
            <a:r>
              <a:rPr lang="ru-RU" dirty="0"/>
              <a:t> </a:t>
            </a:r>
            <a:r>
              <a:rPr lang="ru-RU" dirty="0" smtClean="0"/>
              <a:t>до прав </a:t>
            </a:r>
            <a:r>
              <a:rPr lang="ru-RU" dirty="0" err="1"/>
              <a:t>людини</a:t>
            </a:r>
            <a:r>
              <a:rPr lang="ru-RU" dirty="0"/>
              <a:t>;</a:t>
            </a:r>
          </a:p>
          <a:p>
            <a:pPr marL="68580" indent="0">
              <a:buNone/>
            </a:pPr>
            <a:r>
              <a:rPr lang="ru-RU" dirty="0"/>
              <a:t>– </a:t>
            </a:r>
            <a:r>
              <a:rPr lang="ru-RU" dirty="0" err="1"/>
              <a:t>готовність</a:t>
            </a:r>
            <a:r>
              <a:rPr lang="ru-RU" dirty="0"/>
              <a:t> до </a:t>
            </a:r>
            <a:r>
              <a:rPr lang="ru-RU" dirty="0" err="1" smtClean="0"/>
              <a:t>природоохоронної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/>
              <a:t>;</a:t>
            </a:r>
          </a:p>
          <a:p>
            <a:pPr marL="68580" indent="0">
              <a:buNone/>
            </a:pPr>
            <a:r>
              <a:rPr lang="ru-RU" dirty="0"/>
              <a:t>– </a:t>
            </a:r>
            <a:r>
              <a:rPr lang="ru-RU" dirty="0" err="1"/>
              <a:t>толерантне</a:t>
            </a:r>
            <a:r>
              <a:rPr lang="ru-RU" dirty="0"/>
              <a:t> </a:t>
            </a:r>
            <a:r>
              <a:rPr lang="ru-RU" dirty="0" err="1"/>
              <a:t>ставлення</a:t>
            </a:r>
            <a:r>
              <a:rPr lang="ru-RU" dirty="0"/>
              <a:t> до </a:t>
            </a:r>
            <a:r>
              <a:rPr lang="ru-RU" dirty="0" err="1"/>
              <a:t>цінностей</a:t>
            </a:r>
            <a:r>
              <a:rPr lang="ru-RU" dirty="0"/>
              <a:t> і </a:t>
            </a:r>
            <a:r>
              <a:rPr lang="ru-RU" dirty="0" err="1"/>
              <a:t>переконань</a:t>
            </a:r>
            <a:r>
              <a:rPr lang="ru-RU" dirty="0"/>
              <a:t> </a:t>
            </a:r>
            <a:r>
              <a:rPr lang="ru-RU" dirty="0" err="1"/>
              <a:t>представників</a:t>
            </a:r>
            <a:r>
              <a:rPr lang="ru-RU" dirty="0"/>
              <a:t> </a:t>
            </a:r>
            <a:r>
              <a:rPr lang="ru-RU" dirty="0" err="1" smtClean="0"/>
              <a:t>іншої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до </a:t>
            </a:r>
            <a:r>
              <a:rPr lang="ru-RU" dirty="0" err="1"/>
              <a:t>регіональних</a:t>
            </a:r>
            <a:r>
              <a:rPr lang="ru-RU" dirty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національно-мовних</a:t>
            </a:r>
            <a:r>
              <a:rPr lang="ru-RU" dirty="0" smtClean="0"/>
              <a:t> </a:t>
            </a:r>
            <a:r>
              <a:rPr lang="ru-RU" dirty="0" err="1"/>
              <a:t>особливостей</a:t>
            </a:r>
            <a:r>
              <a:rPr lang="ru-RU" dirty="0"/>
              <a:t>;</a:t>
            </a:r>
          </a:p>
          <a:p>
            <a:pPr marL="68580" indent="0">
              <a:buNone/>
            </a:pPr>
            <a:r>
              <a:rPr lang="ru-RU" dirty="0"/>
              <a:t>– </a:t>
            </a:r>
            <a:r>
              <a:rPr lang="ru-RU" dirty="0" err="1"/>
              <a:t>готовність</a:t>
            </a:r>
            <a:r>
              <a:rPr lang="ru-RU" dirty="0"/>
              <a:t> </a:t>
            </a:r>
            <a:r>
              <a:rPr lang="ru-RU" dirty="0" err="1"/>
              <a:t>захищати</a:t>
            </a:r>
            <a:r>
              <a:rPr lang="ru-RU" dirty="0"/>
              <a:t> </a:t>
            </a:r>
            <a:r>
              <a:rPr lang="ru-RU" dirty="0" err="1"/>
              <a:t>суверенітет</a:t>
            </a:r>
            <a:r>
              <a:rPr lang="ru-RU" dirty="0"/>
              <a:t> </a:t>
            </a:r>
            <a:r>
              <a:rPr lang="ru-RU" dirty="0" smtClean="0"/>
              <a:t>і </a:t>
            </a:r>
            <a:r>
              <a:rPr lang="ru-RU" dirty="0" err="1" smtClean="0"/>
              <a:t>територіальну</a:t>
            </a:r>
            <a:r>
              <a:rPr lang="ru-RU" dirty="0" smtClean="0"/>
              <a:t> </a:t>
            </a:r>
            <a:r>
              <a:rPr lang="ru-RU" dirty="0" err="1"/>
              <a:t>цілісність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1812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Концепція</a:t>
            </a:r>
            <a:r>
              <a:rPr lang="ru-RU" dirty="0" smtClean="0"/>
              <a:t> </a:t>
            </a:r>
            <a:r>
              <a:rPr lang="ru-RU" dirty="0" err="1"/>
              <a:t>національно-патріотичного</a:t>
            </a:r>
            <a:r>
              <a:rPr lang="ru-RU" dirty="0"/>
              <a:t> </a:t>
            </a:r>
            <a:r>
              <a:rPr lang="ru-RU" dirty="0" err="1"/>
              <a:t>виховання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132856"/>
            <a:ext cx="7992888" cy="4176464"/>
          </a:xfrm>
        </p:spPr>
        <p:txBody>
          <a:bodyPr>
            <a:normAutofit fontScale="85000" lnSpcReduction="10000"/>
          </a:bodyPr>
          <a:lstStyle/>
          <a:p>
            <a:pPr marL="68580" indent="0">
              <a:buNone/>
            </a:pPr>
            <a:r>
              <a:rPr lang="ru-RU" dirty="0"/>
              <a:t>–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сприятливих</a:t>
            </a:r>
            <a:r>
              <a:rPr lang="ru-RU" dirty="0"/>
              <a:t> </a:t>
            </a:r>
            <a:r>
              <a:rPr lang="ru-RU" dirty="0" smtClean="0"/>
              <a:t>умов, </a:t>
            </a:r>
            <a:r>
              <a:rPr lang="ru-RU" dirty="0" err="1" smtClean="0"/>
              <a:t>встановлених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законодавчому</a:t>
            </a:r>
            <a:r>
              <a:rPr lang="ru-RU" dirty="0"/>
              <a:t> </a:t>
            </a:r>
            <a:r>
              <a:rPr lang="ru-RU" dirty="0" err="1"/>
              <a:t>рівні</a:t>
            </a:r>
            <a:r>
              <a:rPr lang="ru-RU" dirty="0"/>
              <a:t>,</a:t>
            </a:r>
          </a:p>
          <a:p>
            <a:pPr marL="68580" indent="0">
              <a:buNone/>
            </a:pPr>
            <a:r>
              <a:rPr lang="ru-RU" dirty="0"/>
              <a:t>для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молодіжних</a:t>
            </a:r>
            <a:r>
              <a:rPr lang="ru-RU" dirty="0"/>
              <a:t> </a:t>
            </a:r>
            <a:r>
              <a:rPr lang="ru-RU" dirty="0" err="1" smtClean="0"/>
              <a:t>організацій</a:t>
            </a:r>
            <a:r>
              <a:rPr lang="ru-RU" dirty="0" smtClean="0"/>
              <a:t>, </a:t>
            </a:r>
            <a:r>
              <a:rPr lang="ru-RU" dirty="0" err="1" smtClean="0"/>
              <a:t>дитячих</a:t>
            </a:r>
            <a:r>
              <a:rPr lang="ru-RU" dirty="0" smtClean="0"/>
              <a:t> </a:t>
            </a:r>
            <a:r>
              <a:rPr lang="ru-RU" dirty="0"/>
              <a:t>та </a:t>
            </a:r>
            <a:r>
              <a:rPr lang="ru-RU" dirty="0" err="1"/>
              <a:t>молодіжних</a:t>
            </a:r>
            <a:r>
              <a:rPr lang="ru-RU" dirty="0"/>
              <a:t> </a:t>
            </a:r>
            <a:r>
              <a:rPr lang="ru-RU" dirty="0" err="1" smtClean="0"/>
              <a:t>громадських</a:t>
            </a:r>
            <a:r>
              <a:rPr lang="ru-RU" dirty="0" smtClean="0"/>
              <a:t> </a:t>
            </a:r>
            <a:r>
              <a:rPr lang="ru-RU" dirty="0" err="1" smtClean="0"/>
              <a:t>об’єднань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беруть</a:t>
            </a:r>
            <a:r>
              <a:rPr lang="ru-RU" dirty="0"/>
              <a:t> участь у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національно-патріотичного</a:t>
            </a:r>
            <a:r>
              <a:rPr lang="ru-RU" dirty="0" smtClean="0"/>
              <a:t> </a:t>
            </a:r>
            <a:r>
              <a:rPr lang="ru-RU" dirty="0" err="1"/>
              <a:t>виховання</a:t>
            </a:r>
            <a:r>
              <a:rPr lang="ru-RU" dirty="0"/>
              <a:t>;</a:t>
            </a:r>
          </a:p>
          <a:p>
            <a:pPr marL="68580" indent="0">
              <a:buNone/>
            </a:pPr>
            <a:r>
              <a:rPr lang="ru-RU" dirty="0"/>
              <a:t>– </a:t>
            </a:r>
            <a:r>
              <a:rPr lang="ru-RU" dirty="0" err="1"/>
              <a:t>розроблення</a:t>
            </a:r>
            <a:r>
              <a:rPr lang="ru-RU" dirty="0"/>
              <a:t> та </a:t>
            </a:r>
            <a:r>
              <a:rPr lang="ru-RU" dirty="0" err="1" smtClean="0"/>
              <a:t>впровадження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/>
              <a:t>виховних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з метою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Концепції</a:t>
            </a:r>
            <a:r>
              <a:rPr lang="ru-RU" dirty="0"/>
              <a:t>;</a:t>
            </a:r>
          </a:p>
          <a:p>
            <a:pPr marL="68580" indent="0">
              <a:buNone/>
            </a:pPr>
            <a:r>
              <a:rPr lang="ru-RU" dirty="0"/>
              <a:t>– </a:t>
            </a:r>
            <a:r>
              <a:rPr lang="ru-RU" dirty="0" err="1"/>
              <a:t>реалізація</a:t>
            </a:r>
            <a:r>
              <a:rPr lang="ru-RU" dirty="0"/>
              <a:t> </a:t>
            </a:r>
            <a:r>
              <a:rPr lang="ru-RU" dirty="0" err="1"/>
              <a:t>положення</a:t>
            </a:r>
            <a:r>
              <a:rPr lang="ru-RU" dirty="0"/>
              <a:t> про </a:t>
            </a:r>
            <a:r>
              <a:rPr lang="ru-RU" dirty="0" err="1"/>
              <a:t>Всеукраїнську</a:t>
            </a:r>
            <a:r>
              <a:rPr lang="ru-RU" dirty="0"/>
              <a:t> </a:t>
            </a:r>
            <a:r>
              <a:rPr lang="ru-RU" dirty="0" err="1"/>
              <a:t>дитячо-юнацьку</a:t>
            </a:r>
            <a:r>
              <a:rPr lang="ru-RU" dirty="0"/>
              <a:t> </a:t>
            </a:r>
            <a:r>
              <a:rPr lang="ru-RU" dirty="0" err="1"/>
              <a:t>військовопатріотичну</a:t>
            </a:r>
            <a:r>
              <a:rPr lang="ru-RU" dirty="0"/>
              <a:t> </a:t>
            </a:r>
            <a:r>
              <a:rPr lang="ru-RU" dirty="0" err="1"/>
              <a:t>гру</a:t>
            </a:r>
            <a:r>
              <a:rPr lang="ru-RU" dirty="0"/>
              <a:t> «</a:t>
            </a:r>
            <a:r>
              <a:rPr lang="ru-RU" dirty="0" err="1"/>
              <a:t>Сокіл</a:t>
            </a:r>
            <a:r>
              <a:rPr lang="ru-RU" dirty="0"/>
              <a:t>» («</a:t>
            </a:r>
            <a:r>
              <a:rPr lang="ru-RU" dirty="0" err="1"/>
              <a:t>Джура</a:t>
            </a:r>
            <a:r>
              <a:rPr lang="ru-RU" dirty="0"/>
              <a:t>»);</a:t>
            </a:r>
          </a:p>
          <a:p>
            <a:pPr marL="68580" indent="0">
              <a:buNone/>
            </a:pPr>
            <a:r>
              <a:rPr lang="ru-RU" dirty="0"/>
              <a:t>– </a:t>
            </a:r>
            <a:r>
              <a:rPr lang="ru-RU" dirty="0" err="1"/>
              <a:t>сприяння</a:t>
            </a:r>
            <a:r>
              <a:rPr lang="ru-RU" dirty="0"/>
              <a:t> </a:t>
            </a:r>
            <a:r>
              <a:rPr lang="ru-RU" dirty="0" err="1"/>
              <a:t>впровадженню</a:t>
            </a:r>
            <a:r>
              <a:rPr lang="ru-RU" dirty="0"/>
              <a:t> </a:t>
            </a:r>
            <a:r>
              <a:rPr lang="ru-RU" dirty="0" err="1"/>
              <a:t>навчальних</a:t>
            </a:r>
            <a:r>
              <a:rPr lang="ru-RU" dirty="0"/>
              <a:t> </a:t>
            </a:r>
            <a:r>
              <a:rPr lang="ru-RU" dirty="0" err="1"/>
              <a:t>дисциплін</a:t>
            </a:r>
            <a:r>
              <a:rPr lang="ru-RU" dirty="0"/>
              <a:t> </a:t>
            </a:r>
            <a:r>
              <a:rPr lang="ru-RU" dirty="0" smtClean="0"/>
              <a:t>духовно-морального </a:t>
            </a:r>
            <a:r>
              <a:rPr lang="ru-RU" dirty="0" err="1" smtClean="0"/>
              <a:t>спрямування</a:t>
            </a:r>
            <a:r>
              <a:rPr lang="ru-RU" dirty="0" smtClean="0"/>
              <a:t> </a:t>
            </a:r>
            <a:r>
              <a:rPr lang="ru-RU" dirty="0"/>
              <a:t>та </a:t>
            </a:r>
            <a:r>
              <a:rPr lang="ru-RU" dirty="0" err="1"/>
              <a:t>громадянської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Концепції</a:t>
            </a:r>
            <a:r>
              <a:rPr lang="ru-RU" dirty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громадянської</a:t>
            </a:r>
            <a:r>
              <a:rPr lang="ru-RU" dirty="0" smtClean="0"/>
              <a:t> </a:t>
            </a:r>
            <a:r>
              <a:rPr lang="ru-RU" dirty="0" err="1"/>
              <a:t>освіти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,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 з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громадянської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788527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44</TotalTime>
  <Words>1381</Words>
  <Application>Microsoft Office PowerPoint</Application>
  <PresentationFormat>Экран (4:3)</PresentationFormat>
  <Paragraphs>170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Остин</vt:lpstr>
      <vt:lpstr>Про організацію виховної роботи в закладах освіти у 2023/2024  </vt:lpstr>
      <vt:lpstr>Презентация PowerPoint</vt:lpstr>
      <vt:lpstr>Презентация PowerPoint</vt:lpstr>
      <vt:lpstr>Нормативно-правові документи щодо організації виховної діяльності в освітніх закладах:</vt:lpstr>
      <vt:lpstr>Презентация PowerPoint</vt:lpstr>
      <vt:lpstr>Презентация PowerPoint</vt:lpstr>
      <vt:lpstr>Презентация PowerPoint</vt:lpstr>
      <vt:lpstr>Презентация PowerPoint</vt:lpstr>
      <vt:lpstr>Концепція національно-патріотичного виховання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Використані джерела: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 організацію виховної роботи в закладах освіти у 2023/2024</dc:title>
  <dc:creator>Home</dc:creator>
  <cp:lastModifiedBy>Home</cp:lastModifiedBy>
  <cp:revision>8</cp:revision>
  <dcterms:created xsi:type="dcterms:W3CDTF">2023-08-28T15:37:27Z</dcterms:created>
  <dcterms:modified xsi:type="dcterms:W3CDTF">2023-08-28T18:45:47Z</dcterms:modified>
</cp:coreProperties>
</file>