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87" r:id="rId4"/>
    <p:sldId id="261" r:id="rId5"/>
    <p:sldId id="269" r:id="rId6"/>
    <p:sldId id="299" r:id="rId7"/>
    <p:sldId id="300" r:id="rId8"/>
    <p:sldId id="295" r:id="rId9"/>
    <p:sldId id="301" r:id="rId10"/>
    <p:sldId id="296" r:id="rId11"/>
    <p:sldId id="297" r:id="rId12"/>
    <p:sldId id="270" r:id="rId13"/>
    <p:sldId id="302" r:id="rId14"/>
    <p:sldId id="271" r:id="rId15"/>
    <p:sldId id="272" r:id="rId16"/>
    <p:sldId id="288" r:id="rId17"/>
    <p:sldId id="289" r:id="rId18"/>
    <p:sldId id="290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C1D28-C5F3-458D-836B-FD0B090BC59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4E45204-2150-4C51-92A6-8773B76E3E3D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Дискусія</a:t>
          </a:r>
          <a:endParaRPr lang="ru-RU" dirty="0"/>
        </a:p>
      </dgm:t>
    </dgm:pt>
    <dgm:pt modelId="{D9BA8BE9-68D1-4C39-A080-CBDA92D74521}" type="parTrans" cxnId="{28084CFA-8934-48B6-BAA4-39205F300A95}">
      <dgm:prSet/>
      <dgm:spPr/>
      <dgm:t>
        <a:bodyPr/>
        <a:lstStyle/>
        <a:p>
          <a:endParaRPr lang="ru-RU"/>
        </a:p>
      </dgm:t>
    </dgm:pt>
    <dgm:pt modelId="{E50A44E5-E01C-41FC-BB44-492B197BE7E9}" type="sibTrans" cxnId="{28084CFA-8934-48B6-BAA4-39205F300A9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4914C646-89B4-42E1-928B-E66DA973DA26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Рольова гра</a:t>
          </a:r>
          <a:endParaRPr lang="ru-RU" dirty="0"/>
        </a:p>
      </dgm:t>
    </dgm:pt>
    <dgm:pt modelId="{53BE314D-1890-4780-9880-4C0BD81F063F}" type="parTrans" cxnId="{2C59CA54-EB05-4112-B8A2-7D5C542E6A2E}">
      <dgm:prSet/>
      <dgm:spPr/>
      <dgm:t>
        <a:bodyPr/>
        <a:lstStyle/>
        <a:p>
          <a:endParaRPr lang="ru-RU"/>
        </a:p>
      </dgm:t>
    </dgm:pt>
    <dgm:pt modelId="{E37EED79-8753-411E-A37A-E2FBE83D2A48}" type="sibTrans" cxnId="{2C59CA54-EB05-4112-B8A2-7D5C542E6A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E9B0AC6-95BB-4098-85C1-83138FF4002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Технологія</a:t>
          </a:r>
          <a:endParaRPr lang="ru-RU" dirty="0"/>
        </a:p>
      </dgm:t>
    </dgm:pt>
    <dgm:pt modelId="{1882FD3F-8C76-484F-84AE-7ABB369AE58A}" type="parTrans" cxnId="{90F2268F-13C2-4188-8402-ED234638C0EE}">
      <dgm:prSet/>
      <dgm:spPr/>
      <dgm:t>
        <a:bodyPr/>
        <a:lstStyle/>
        <a:p>
          <a:endParaRPr lang="ru-RU"/>
        </a:p>
      </dgm:t>
    </dgm:pt>
    <dgm:pt modelId="{C285DF13-8C65-4903-B041-85AE997B1623}" type="sibTrans" cxnId="{90F2268F-13C2-4188-8402-ED234638C0EE}">
      <dgm:prSet/>
      <dgm:spPr/>
      <dgm:t>
        <a:bodyPr/>
        <a:lstStyle/>
        <a:p>
          <a:endParaRPr lang="ru-RU"/>
        </a:p>
      </dgm:t>
    </dgm:pt>
    <dgm:pt modelId="{2CA242D6-AF89-4358-A7A1-B0508006D614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Робота в парах</a:t>
          </a:r>
          <a:endParaRPr lang="ru-RU" dirty="0"/>
        </a:p>
      </dgm:t>
    </dgm:pt>
    <dgm:pt modelId="{C15366C4-F67B-4904-B460-06D2D8C278E8}" type="parTrans" cxnId="{6E4143D8-A876-49D8-A137-7285AB444E77}">
      <dgm:prSet/>
      <dgm:spPr/>
      <dgm:t>
        <a:bodyPr/>
        <a:lstStyle/>
        <a:p>
          <a:endParaRPr lang="ru-RU"/>
        </a:p>
      </dgm:t>
    </dgm:pt>
    <dgm:pt modelId="{50D0FC36-D53A-4C01-AB65-29EA86BDAD23}" type="sibTrans" cxnId="{6E4143D8-A876-49D8-A137-7285AB444E7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E346B6B-31C0-454E-BBEF-DC2810A73CCC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Робота в групах</a:t>
          </a:r>
          <a:endParaRPr lang="ru-RU" dirty="0"/>
        </a:p>
      </dgm:t>
    </dgm:pt>
    <dgm:pt modelId="{92871A17-30DC-4071-A790-0BBC482D77E0}" type="parTrans" cxnId="{347A12ED-7816-4CA4-94FE-A9F80B470C91}">
      <dgm:prSet/>
      <dgm:spPr/>
      <dgm:t>
        <a:bodyPr/>
        <a:lstStyle/>
        <a:p>
          <a:endParaRPr lang="ru-RU"/>
        </a:p>
      </dgm:t>
    </dgm:pt>
    <dgm:pt modelId="{60EEC7BB-1C00-4336-BE8B-085FCBCDA793}" type="sibTrans" cxnId="{347A12ED-7816-4CA4-94FE-A9F80B470C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B5052178-0A9A-46E6-B95D-38EDDD787AC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Всі разом</a:t>
          </a:r>
          <a:endParaRPr lang="ru-RU" dirty="0"/>
        </a:p>
      </dgm:t>
    </dgm:pt>
    <dgm:pt modelId="{200083AA-CCCE-4918-B1DF-75853F6ED326}" type="parTrans" cxnId="{0065F0FA-A21D-4593-A0F7-E487547BFEB2}">
      <dgm:prSet/>
      <dgm:spPr/>
      <dgm:t>
        <a:bodyPr/>
        <a:lstStyle/>
        <a:p>
          <a:endParaRPr lang="ru-RU"/>
        </a:p>
      </dgm:t>
    </dgm:pt>
    <dgm:pt modelId="{6F59A341-3E15-4C9D-AF91-90BF54164051}" type="sibTrans" cxnId="{0065F0FA-A21D-4593-A0F7-E487547BFEB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46A2B4C3-541E-4D54-8E61-93C39F3FA6C1}" type="pres">
      <dgm:prSet presAssocID="{3F3C1D28-C5F3-458D-836B-FD0B090BC59F}" presName="Name0" presStyleCnt="0">
        <dgm:presLayoutVars>
          <dgm:dir/>
          <dgm:resizeHandles val="exact"/>
        </dgm:presLayoutVars>
      </dgm:prSet>
      <dgm:spPr/>
    </dgm:pt>
    <dgm:pt modelId="{EF257D22-D0C4-4282-940A-A9E658005C80}" type="pres">
      <dgm:prSet presAssocID="{3F3C1D28-C5F3-458D-836B-FD0B090BC59F}" presName="vNodes" presStyleCnt="0"/>
      <dgm:spPr/>
    </dgm:pt>
    <dgm:pt modelId="{0F3A560E-BCD6-4F56-B4F2-D1A8FF2A39CD}" type="pres">
      <dgm:prSet presAssocID="{F4E45204-2150-4C51-92A6-8773B76E3E3D}" presName="node" presStyleLbl="node1" presStyleIdx="0" presStyleCnt="6" custScaleX="1087344" custScaleY="102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A5FD9-6C5F-4061-A7A0-94C7BB30C2BC}" type="pres">
      <dgm:prSet presAssocID="{E50A44E5-E01C-41FC-BB44-492B197BE7E9}" presName="spacerT" presStyleCnt="0"/>
      <dgm:spPr/>
    </dgm:pt>
    <dgm:pt modelId="{E4BDBED7-FE08-4108-8A8E-1B2EA2EF992D}" type="pres">
      <dgm:prSet presAssocID="{E50A44E5-E01C-41FC-BB44-492B197BE7E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4F43F00-49A7-44BD-A86C-DBB61A39297D}" type="pres">
      <dgm:prSet presAssocID="{E50A44E5-E01C-41FC-BB44-492B197BE7E9}" presName="spacerB" presStyleCnt="0"/>
      <dgm:spPr/>
    </dgm:pt>
    <dgm:pt modelId="{FD8246AB-38B6-4693-B732-8DA5E36E8DD2}" type="pres">
      <dgm:prSet presAssocID="{4914C646-89B4-42E1-928B-E66DA973DA26}" presName="node" presStyleLbl="node1" presStyleIdx="1" presStyleCnt="6" custScaleX="1078345" custScaleY="120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AC32F-BBEF-4B84-80D6-5E7CEE006AA3}" type="pres">
      <dgm:prSet presAssocID="{E37EED79-8753-411E-A37A-E2FBE83D2A48}" presName="spacerT" presStyleCnt="0"/>
      <dgm:spPr/>
    </dgm:pt>
    <dgm:pt modelId="{416592CA-88B0-4033-AFBB-2E99833140AE}" type="pres">
      <dgm:prSet presAssocID="{E37EED79-8753-411E-A37A-E2FBE83D2A4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F4DC375-7A28-4C64-AC59-2EDE7971497B}" type="pres">
      <dgm:prSet presAssocID="{E37EED79-8753-411E-A37A-E2FBE83D2A48}" presName="spacerB" presStyleCnt="0"/>
      <dgm:spPr/>
    </dgm:pt>
    <dgm:pt modelId="{2B9FE7B9-0D2D-4331-9C00-52EC2BB302B0}" type="pres">
      <dgm:prSet presAssocID="{2CA242D6-AF89-4358-A7A1-B0508006D614}" presName="node" presStyleLbl="node1" presStyleIdx="2" presStyleCnt="6" custScaleX="994376" custScaleY="139122" custLinFactY="-5378" custLinFactNeighborX="-477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5B75C-DA1F-4193-AB0C-D4337CC43877}" type="pres">
      <dgm:prSet presAssocID="{50D0FC36-D53A-4C01-AB65-29EA86BDAD23}" presName="spacerT" presStyleCnt="0"/>
      <dgm:spPr/>
    </dgm:pt>
    <dgm:pt modelId="{92F7E5C2-B592-41C9-95CF-2B4BAF21E947}" type="pres">
      <dgm:prSet presAssocID="{50D0FC36-D53A-4C01-AB65-29EA86BDAD2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4C15EC03-F0A1-421A-9556-8A174276BB48}" type="pres">
      <dgm:prSet presAssocID="{50D0FC36-D53A-4C01-AB65-29EA86BDAD23}" presName="spacerB" presStyleCnt="0"/>
      <dgm:spPr/>
    </dgm:pt>
    <dgm:pt modelId="{379EA8DA-CB04-4DE8-B814-88ABB879CBD4}" type="pres">
      <dgm:prSet presAssocID="{7E346B6B-31C0-454E-BBEF-DC2810A73CCC}" presName="node" presStyleLbl="node1" presStyleIdx="3" presStyleCnt="6" custScaleX="1019841" custScaleY="124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66420-8BDA-46D8-9AE4-97540C6965B8}" type="pres">
      <dgm:prSet presAssocID="{60EEC7BB-1C00-4336-BE8B-085FCBCDA793}" presName="spacerT" presStyleCnt="0"/>
      <dgm:spPr/>
    </dgm:pt>
    <dgm:pt modelId="{012AB5BA-5508-4E62-9C72-3A51AB631EC0}" type="pres">
      <dgm:prSet presAssocID="{60EEC7BB-1C00-4336-BE8B-085FCBCDA79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EA1A0CB-FDBF-4417-819C-3FEE3612B08F}" type="pres">
      <dgm:prSet presAssocID="{60EEC7BB-1C00-4336-BE8B-085FCBCDA793}" presName="spacerB" presStyleCnt="0"/>
      <dgm:spPr/>
    </dgm:pt>
    <dgm:pt modelId="{5B684177-1E69-4D66-A25C-BC648DB1C9FA}" type="pres">
      <dgm:prSet presAssocID="{B5052178-0A9A-46E6-B95D-38EDDD787AC1}" presName="node" presStyleLbl="node1" presStyleIdx="4" presStyleCnt="6" custScaleX="1012450" custScaleY="134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0655F-6ED9-4373-8ED1-9B0F78C9E3AA}" type="pres">
      <dgm:prSet presAssocID="{3F3C1D28-C5F3-458D-836B-FD0B090BC59F}" presName="sibTransLast" presStyleLbl="sibTrans2D1" presStyleIdx="4" presStyleCnt="5"/>
      <dgm:spPr/>
      <dgm:t>
        <a:bodyPr/>
        <a:lstStyle/>
        <a:p>
          <a:endParaRPr lang="ru-RU"/>
        </a:p>
      </dgm:t>
    </dgm:pt>
    <dgm:pt modelId="{6D1B4D1B-E3F7-4BE1-A788-A8141EFB077F}" type="pres">
      <dgm:prSet presAssocID="{3F3C1D28-C5F3-458D-836B-FD0B090BC59F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07F7C28B-2AF0-488A-A4AB-85E57E61524F}" type="pres">
      <dgm:prSet presAssocID="{3F3C1D28-C5F3-458D-836B-FD0B090BC59F}" presName="lastNode" presStyleLbl="node1" presStyleIdx="5" presStyleCnt="6" custScaleX="172265" custScaleY="168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7A12ED-7816-4CA4-94FE-A9F80B470C91}" srcId="{3F3C1D28-C5F3-458D-836B-FD0B090BC59F}" destId="{7E346B6B-31C0-454E-BBEF-DC2810A73CCC}" srcOrd="3" destOrd="0" parTransId="{92871A17-30DC-4071-A790-0BBC482D77E0}" sibTransId="{60EEC7BB-1C00-4336-BE8B-085FCBCDA793}"/>
    <dgm:cxn modelId="{7E23EE51-37F4-4D97-8EA8-BBFB65B93081}" type="presOf" srcId="{4914C646-89B4-42E1-928B-E66DA973DA26}" destId="{FD8246AB-38B6-4693-B732-8DA5E36E8DD2}" srcOrd="0" destOrd="0" presId="urn:microsoft.com/office/officeart/2005/8/layout/equation2"/>
    <dgm:cxn modelId="{0297FFAA-B7C7-4530-B7C7-2DC12B462FCA}" type="presOf" srcId="{6F59A341-3E15-4C9D-AF91-90BF54164051}" destId="{78A0655F-6ED9-4373-8ED1-9B0F78C9E3AA}" srcOrd="0" destOrd="0" presId="urn:microsoft.com/office/officeart/2005/8/layout/equation2"/>
    <dgm:cxn modelId="{6E4143D8-A876-49D8-A137-7285AB444E77}" srcId="{3F3C1D28-C5F3-458D-836B-FD0B090BC59F}" destId="{2CA242D6-AF89-4358-A7A1-B0508006D614}" srcOrd="2" destOrd="0" parTransId="{C15366C4-F67B-4904-B460-06D2D8C278E8}" sibTransId="{50D0FC36-D53A-4C01-AB65-29EA86BDAD23}"/>
    <dgm:cxn modelId="{0065F0FA-A21D-4593-A0F7-E487547BFEB2}" srcId="{3F3C1D28-C5F3-458D-836B-FD0B090BC59F}" destId="{B5052178-0A9A-46E6-B95D-38EDDD787AC1}" srcOrd="4" destOrd="0" parTransId="{200083AA-CCCE-4918-B1DF-75853F6ED326}" sibTransId="{6F59A341-3E15-4C9D-AF91-90BF54164051}"/>
    <dgm:cxn modelId="{977BB681-172A-4530-947F-450398A77443}" type="presOf" srcId="{60EEC7BB-1C00-4336-BE8B-085FCBCDA793}" destId="{012AB5BA-5508-4E62-9C72-3A51AB631EC0}" srcOrd="0" destOrd="0" presId="urn:microsoft.com/office/officeart/2005/8/layout/equation2"/>
    <dgm:cxn modelId="{2C59CA54-EB05-4112-B8A2-7D5C542E6A2E}" srcId="{3F3C1D28-C5F3-458D-836B-FD0B090BC59F}" destId="{4914C646-89B4-42E1-928B-E66DA973DA26}" srcOrd="1" destOrd="0" parTransId="{53BE314D-1890-4780-9880-4C0BD81F063F}" sibTransId="{E37EED79-8753-411E-A37A-E2FBE83D2A48}"/>
    <dgm:cxn modelId="{90F2268F-13C2-4188-8402-ED234638C0EE}" srcId="{3F3C1D28-C5F3-458D-836B-FD0B090BC59F}" destId="{9E9B0AC6-95BB-4098-85C1-83138FF4002D}" srcOrd="5" destOrd="0" parTransId="{1882FD3F-8C76-484F-84AE-7ABB369AE58A}" sibTransId="{C285DF13-8C65-4903-B041-85AE997B1623}"/>
    <dgm:cxn modelId="{1586283B-D7E2-4AE5-AEF8-A8B1CEE00ED1}" type="presOf" srcId="{9E9B0AC6-95BB-4098-85C1-83138FF4002D}" destId="{07F7C28B-2AF0-488A-A4AB-85E57E61524F}" srcOrd="0" destOrd="0" presId="urn:microsoft.com/office/officeart/2005/8/layout/equation2"/>
    <dgm:cxn modelId="{54D1A118-7F85-4DC9-B6C8-60B37927FD17}" type="presOf" srcId="{2CA242D6-AF89-4358-A7A1-B0508006D614}" destId="{2B9FE7B9-0D2D-4331-9C00-52EC2BB302B0}" srcOrd="0" destOrd="0" presId="urn:microsoft.com/office/officeart/2005/8/layout/equation2"/>
    <dgm:cxn modelId="{BD883561-148F-4C1B-989E-B40501BF527E}" type="presOf" srcId="{E37EED79-8753-411E-A37A-E2FBE83D2A48}" destId="{416592CA-88B0-4033-AFBB-2E99833140AE}" srcOrd="0" destOrd="0" presId="urn:microsoft.com/office/officeart/2005/8/layout/equation2"/>
    <dgm:cxn modelId="{7177B014-BC34-4BEA-A5F8-509B4A7ADAA0}" type="presOf" srcId="{E50A44E5-E01C-41FC-BB44-492B197BE7E9}" destId="{E4BDBED7-FE08-4108-8A8E-1B2EA2EF992D}" srcOrd="0" destOrd="0" presId="urn:microsoft.com/office/officeart/2005/8/layout/equation2"/>
    <dgm:cxn modelId="{B99937BB-3BF4-492C-8726-ED1528DE9B7D}" type="presOf" srcId="{7E346B6B-31C0-454E-BBEF-DC2810A73CCC}" destId="{379EA8DA-CB04-4DE8-B814-88ABB879CBD4}" srcOrd="0" destOrd="0" presId="urn:microsoft.com/office/officeart/2005/8/layout/equation2"/>
    <dgm:cxn modelId="{82AA2FC3-EA5A-4A51-A153-08733B2157F2}" type="presOf" srcId="{B5052178-0A9A-46E6-B95D-38EDDD787AC1}" destId="{5B684177-1E69-4D66-A25C-BC648DB1C9FA}" srcOrd="0" destOrd="0" presId="urn:microsoft.com/office/officeart/2005/8/layout/equation2"/>
    <dgm:cxn modelId="{5D54A216-F984-4996-9493-85DC58E8405E}" type="presOf" srcId="{6F59A341-3E15-4C9D-AF91-90BF54164051}" destId="{6D1B4D1B-E3F7-4BE1-A788-A8141EFB077F}" srcOrd="1" destOrd="0" presId="urn:microsoft.com/office/officeart/2005/8/layout/equation2"/>
    <dgm:cxn modelId="{EC85A84D-7413-42AC-A73C-2D5EEA65B372}" type="presOf" srcId="{3F3C1D28-C5F3-458D-836B-FD0B090BC59F}" destId="{46A2B4C3-541E-4D54-8E61-93C39F3FA6C1}" srcOrd="0" destOrd="0" presId="urn:microsoft.com/office/officeart/2005/8/layout/equation2"/>
    <dgm:cxn modelId="{70D6B9AF-2847-46D6-8358-2920D30E56B6}" type="presOf" srcId="{50D0FC36-D53A-4C01-AB65-29EA86BDAD23}" destId="{92F7E5C2-B592-41C9-95CF-2B4BAF21E947}" srcOrd="0" destOrd="0" presId="urn:microsoft.com/office/officeart/2005/8/layout/equation2"/>
    <dgm:cxn modelId="{28084CFA-8934-48B6-BAA4-39205F300A95}" srcId="{3F3C1D28-C5F3-458D-836B-FD0B090BC59F}" destId="{F4E45204-2150-4C51-92A6-8773B76E3E3D}" srcOrd="0" destOrd="0" parTransId="{D9BA8BE9-68D1-4C39-A080-CBDA92D74521}" sibTransId="{E50A44E5-E01C-41FC-BB44-492B197BE7E9}"/>
    <dgm:cxn modelId="{AEEADBB5-B54D-42FC-825E-0FAA3D12A24F}" type="presOf" srcId="{F4E45204-2150-4C51-92A6-8773B76E3E3D}" destId="{0F3A560E-BCD6-4F56-B4F2-D1A8FF2A39CD}" srcOrd="0" destOrd="0" presId="urn:microsoft.com/office/officeart/2005/8/layout/equation2"/>
    <dgm:cxn modelId="{4587E198-C4EA-4AD7-95B0-AB2D81855805}" type="presParOf" srcId="{46A2B4C3-541E-4D54-8E61-93C39F3FA6C1}" destId="{EF257D22-D0C4-4282-940A-A9E658005C80}" srcOrd="0" destOrd="0" presId="urn:microsoft.com/office/officeart/2005/8/layout/equation2"/>
    <dgm:cxn modelId="{20A3136B-5EFD-4CCB-B83F-75D9BE0AC3A8}" type="presParOf" srcId="{EF257D22-D0C4-4282-940A-A9E658005C80}" destId="{0F3A560E-BCD6-4F56-B4F2-D1A8FF2A39CD}" srcOrd="0" destOrd="0" presId="urn:microsoft.com/office/officeart/2005/8/layout/equation2"/>
    <dgm:cxn modelId="{4F9E7AE7-772C-4C29-AF3D-1CF3975F68FF}" type="presParOf" srcId="{EF257D22-D0C4-4282-940A-A9E658005C80}" destId="{C24A5FD9-6C5F-4061-A7A0-94C7BB30C2BC}" srcOrd="1" destOrd="0" presId="urn:microsoft.com/office/officeart/2005/8/layout/equation2"/>
    <dgm:cxn modelId="{B45D8CF0-01D7-4E1E-BCAF-11065230E059}" type="presParOf" srcId="{EF257D22-D0C4-4282-940A-A9E658005C80}" destId="{E4BDBED7-FE08-4108-8A8E-1B2EA2EF992D}" srcOrd="2" destOrd="0" presId="urn:microsoft.com/office/officeart/2005/8/layout/equation2"/>
    <dgm:cxn modelId="{DB46AFF8-442D-4510-8826-43A621B6F4CD}" type="presParOf" srcId="{EF257D22-D0C4-4282-940A-A9E658005C80}" destId="{04F43F00-49A7-44BD-A86C-DBB61A39297D}" srcOrd="3" destOrd="0" presId="urn:microsoft.com/office/officeart/2005/8/layout/equation2"/>
    <dgm:cxn modelId="{86A0656F-B91C-41E6-9D16-C81C562E049F}" type="presParOf" srcId="{EF257D22-D0C4-4282-940A-A9E658005C80}" destId="{FD8246AB-38B6-4693-B732-8DA5E36E8DD2}" srcOrd="4" destOrd="0" presId="urn:microsoft.com/office/officeart/2005/8/layout/equation2"/>
    <dgm:cxn modelId="{1D50DD2A-4BA1-44D0-920A-F7D126FE9958}" type="presParOf" srcId="{EF257D22-D0C4-4282-940A-A9E658005C80}" destId="{0C4AC32F-BBEF-4B84-80D6-5E7CEE006AA3}" srcOrd="5" destOrd="0" presId="urn:microsoft.com/office/officeart/2005/8/layout/equation2"/>
    <dgm:cxn modelId="{2AC671B3-3040-43CD-BF97-08D6215F2434}" type="presParOf" srcId="{EF257D22-D0C4-4282-940A-A9E658005C80}" destId="{416592CA-88B0-4033-AFBB-2E99833140AE}" srcOrd="6" destOrd="0" presId="urn:microsoft.com/office/officeart/2005/8/layout/equation2"/>
    <dgm:cxn modelId="{C5D074C7-E3FE-4431-953D-4AEFFACEB4ED}" type="presParOf" srcId="{EF257D22-D0C4-4282-940A-A9E658005C80}" destId="{2F4DC375-7A28-4C64-AC59-2EDE7971497B}" srcOrd="7" destOrd="0" presId="urn:microsoft.com/office/officeart/2005/8/layout/equation2"/>
    <dgm:cxn modelId="{9DAC74D3-DDB8-437C-8595-EFB92AD57FCF}" type="presParOf" srcId="{EF257D22-D0C4-4282-940A-A9E658005C80}" destId="{2B9FE7B9-0D2D-4331-9C00-52EC2BB302B0}" srcOrd="8" destOrd="0" presId="urn:microsoft.com/office/officeart/2005/8/layout/equation2"/>
    <dgm:cxn modelId="{7F32B53A-D84D-4D3A-BD1D-E7902BA678DB}" type="presParOf" srcId="{EF257D22-D0C4-4282-940A-A9E658005C80}" destId="{BA35B75C-DA1F-4193-AB0C-D4337CC43877}" srcOrd="9" destOrd="0" presId="urn:microsoft.com/office/officeart/2005/8/layout/equation2"/>
    <dgm:cxn modelId="{BAC90B1E-6F3C-426A-BE73-9A70B485C0F4}" type="presParOf" srcId="{EF257D22-D0C4-4282-940A-A9E658005C80}" destId="{92F7E5C2-B592-41C9-95CF-2B4BAF21E947}" srcOrd="10" destOrd="0" presId="urn:microsoft.com/office/officeart/2005/8/layout/equation2"/>
    <dgm:cxn modelId="{E79B872E-BB36-4C64-8F0E-758D14B6F9A0}" type="presParOf" srcId="{EF257D22-D0C4-4282-940A-A9E658005C80}" destId="{4C15EC03-F0A1-421A-9556-8A174276BB48}" srcOrd="11" destOrd="0" presId="urn:microsoft.com/office/officeart/2005/8/layout/equation2"/>
    <dgm:cxn modelId="{DFAC92A0-40B8-42E3-9AFB-4946F6D64941}" type="presParOf" srcId="{EF257D22-D0C4-4282-940A-A9E658005C80}" destId="{379EA8DA-CB04-4DE8-B814-88ABB879CBD4}" srcOrd="12" destOrd="0" presId="urn:microsoft.com/office/officeart/2005/8/layout/equation2"/>
    <dgm:cxn modelId="{45B00E21-8EB1-4675-A607-0B26D4070093}" type="presParOf" srcId="{EF257D22-D0C4-4282-940A-A9E658005C80}" destId="{4B566420-8BDA-46D8-9AE4-97540C6965B8}" srcOrd="13" destOrd="0" presId="urn:microsoft.com/office/officeart/2005/8/layout/equation2"/>
    <dgm:cxn modelId="{1EC633B7-F15C-497E-83CB-990D8AF4B820}" type="presParOf" srcId="{EF257D22-D0C4-4282-940A-A9E658005C80}" destId="{012AB5BA-5508-4E62-9C72-3A51AB631EC0}" srcOrd="14" destOrd="0" presId="urn:microsoft.com/office/officeart/2005/8/layout/equation2"/>
    <dgm:cxn modelId="{80F19EF7-DE9C-4EE6-90A9-E323399A67EA}" type="presParOf" srcId="{EF257D22-D0C4-4282-940A-A9E658005C80}" destId="{0EA1A0CB-FDBF-4417-819C-3FEE3612B08F}" srcOrd="15" destOrd="0" presId="urn:microsoft.com/office/officeart/2005/8/layout/equation2"/>
    <dgm:cxn modelId="{DF2969C4-393E-4DD7-A193-7773DD4E7E7D}" type="presParOf" srcId="{EF257D22-D0C4-4282-940A-A9E658005C80}" destId="{5B684177-1E69-4D66-A25C-BC648DB1C9FA}" srcOrd="16" destOrd="0" presId="urn:microsoft.com/office/officeart/2005/8/layout/equation2"/>
    <dgm:cxn modelId="{344D21F8-3BD0-4037-A7F9-AE0C2CCF1B7E}" type="presParOf" srcId="{46A2B4C3-541E-4D54-8E61-93C39F3FA6C1}" destId="{78A0655F-6ED9-4373-8ED1-9B0F78C9E3AA}" srcOrd="1" destOrd="0" presId="urn:microsoft.com/office/officeart/2005/8/layout/equation2"/>
    <dgm:cxn modelId="{F452F1EA-E8B6-4C33-A934-E056BD369813}" type="presParOf" srcId="{78A0655F-6ED9-4373-8ED1-9B0F78C9E3AA}" destId="{6D1B4D1B-E3F7-4BE1-A788-A8141EFB077F}" srcOrd="0" destOrd="0" presId="urn:microsoft.com/office/officeart/2005/8/layout/equation2"/>
    <dgm:cxn modelId="{48A88806-8191-4A95-BE4D-8DCA2F2D1C1E}" type="presParOf" srcId="{46A2B4C3-541E-4D54-8E61-93C39F3FA6C1}" destId="{07F7C28B-2AF0-488A-A4AB-85E57E61524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email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D6BF-3463-4C60-964D-C6B48D2FABA9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Звіт про методичну роботу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закладу освіти за 2020-2021 </a:t>
            </a:r>
            <a:r>
              <a:rPr lang="uk-UA" dirty="0" err="1" smtClean="0">
                <a:solidFill>
                  <a:srgbClr val="FF0000"/>
                </a:solidFill>
              </a:rPr>
              <a:t>н.р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3140968"/>
            <a:ext cx="34170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Школа – це маленька держава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Вона не може існувати без ідеї,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адуму, що захоплює дітей, 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чителів і батьків.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	О.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Захаренко</a:t>
            </a:r>
            <a:endParaRPr lang="uk-UA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690336"/>
            <a:ext cx="40324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Нехай учитель </a:t>
            </a:r>
            <a:r>
              <a:rPr lang="ru-RU" sz="2400" dirty="0" err="1" smtClean="0">
                <a:latin typeface="Monotype Corsiva" pitchFamily="66" charset="0"/>
              </a:rPr>
              <a:t>поспішає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дітей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радіє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кожній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зустрі­чі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ними, </a:t>
            </a:r>
            <a:r>
              <a:rPr lang="ru-RU" sz="2400" dirty="0" err="1" smtClean="0">
                <a:latin typeface="Monotype Corsiva" pitchFamily="66" charset="0"/>
              </a:rPr>
              <a:t>тоді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діти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поспішатимуть</a:t>
            </a:r>
            <a:r>
              <a:rPr lang="ru-RU" sz="2400" dirty="0" smtClean="0">
                <a:latin typeface="Monotype Corsiva" pitchFamily="66" charset="0"/>
              </a:rPr>
              <a:t> у школу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щиро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радітимуть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кожній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зустрічі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своїм</a:t>
            </a:r>
            <a:r>
              <a:rPr lang="ru-RU" sz="2400" dirty="0" smtClean="0">
                <a:latin typeface="Monotype Corsiva" pitchFamily="66" charset="0"/>
              </a:rPr>
              <a:t> учителем</a:t>
            </a:r>
            <a:r>
              <a:rPr lang="ru-RU" sz="2400" dirty="0" smtClean="0"/>
              <a:t>. </a:t>
            </a:r>
            <a:br>
              <a:rPr lang="ru-RU" sz="2400" dirty="0" smtClean="0"/>
            </a:br>
            <a:r>
              <a:rPr lang="ru-RU" sz="2400" dirty="0" smtClean="0"/>
              <a:t>	Ш. </a:t>
            </a:r>
            <a:r>
              <a:rPr lang="ru-RU" sz="2400" dirty="0" err="1" smtClean="0"/>
              <a:t>Амонашвілі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вчителів гуманітарного циклу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«</a:t>
            </a:r>
            <a:r>
              <a:rPr lang="ru-RU" dirty="0" err="1" smtClean="0"/>
              <a:t>Вдосконалення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уроків</a:t>
            </a:r>
            <a:r>
              <a:rPr lang="ru-RU" dirty="0" smtClean="0"/>
              <a:t>  </a:t>
            </a:r>
            <a:r>
              <a:rPr lang="ru-RU" dirty="0" err="1" smtClean="0"/>
              <a:t>особистісно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кожного </a:t>
            </a:r>
            <a:r>
              <a:rPr lang="ru-RU" dirty="0" err="1" smtClean="0"/>
              <a:t>учня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класних керівників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«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- як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стабільного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учнями</a:t>
            </a:r>
            <a:r>
              <a:rPr lang="ru-RU" dirty="0" smtClean="0"/>
              <a:t> </a:t>
            </a:r>
            <a:r>
              <a:rPr lang="ru-RU" dirty="0" err="1" smtClean="0"/>
              <a:t>гуманістичних</a:t>
            </a:r>
            <a:r>
              <a:rPr lang="ru-RU" dirty="0" smtClean="0"/>
              <a:t>      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зразків</a:t>
            </a:r>
            <a:r>
              <a:rPr lang="ru-RU" dirty="0" smtClean="0"/>
              <a:t>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35896" y="332656"/>
            <a:ext cx="1981200" cy="287972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r>
              <a:rPr lang="uk-UA" b="1"/>
              <a:t>Аналіз</a:t>
            </a:r>
          </a:p>
          <a:p>
            <a:pPr algn="ctr"/>
            <a:r>
              <a:rPr lang="uk-UA" b="1"/>
              <a:t>проведення</a:t>
            </a:r>
          </a:p>
          <a:p>
            <a:pPr algn="ctr"/>
            <a:r>
              <a:rPr lang="uk-UA" b="1"/>
              <a:t>роботи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721" y="261218"/>
            <a:ext cx="2417762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Атестація</a:t>
            </a:r>
            <a:endParaRPr lang="ru-RU" sz="16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3721" y="1269281"/>
            <a:ext cx="2417762" cy="863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Оцінка діяльності адміністрації (анкетування)</a:t>
            </a:r>
            <a:endParaRPr lang="ru-RU" sz="16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721" y="2348781"/>
            <a:ext cx="2417762" cy="5715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Огляд навчально-методичної бази</a:t>
            </a:r>
            <a:endParaRPr lang="ru-RU" sz="16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521971" y="261218"/>
            <a:ext cx="2497137" cy="5746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sz="1600" b="1"/>
              <a:t>Наказ про підсумки методичної роботи</a:t>
            </a:r>
            <a:endParaRPr lang="ru-RU" sz="16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21971" y="1340718"/>
            <a:ext cx="2497137" cy="7921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/>
          </a:p>
          <a:p>
            <a:pPr algn="ctr"/>
            <a:r>
              <a:rPr lang="uk-UA" sz="1600" b="1"/>
              <a:t>Огляд кабінетів</a:t>
            </a:r>
            <a:endParaRPr lang="ru-RU" sz="16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21971" y="2348781"/>
            <a:ext cx="2463800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Наказ про підсумки виховної роботи</a:t>
            </a:r>
            <a:endParaRPr lang="ru-RU" sz="160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2621483" y="693018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621483" y="1701081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2621483" y="2636118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664721" y="619993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586933" y="177251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664721" y="2636118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203721" y="3717206"/>
            <a:ext cx="2341562" cy="71913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600" b="1"/>
          </a:p>
          <a:p>
            <a:pPr algn="ctr"/>
            <a:r>
              <a:rPr lang="uk-UA" sz="1600" b="1"/>
              <a:t>Методична рада</a:t>
            </a:r>
            <a:endParaRPr lang="ru-RU" sz="160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03721" y="4796706"/>
            <a:ext cx="2341562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МО, творчі групи</a:t>
            </a:r>
            <a:endParaRPr lang="ru-RU" sz="160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3635896" y="3717206"/>
            <a:ext cx="1981200" cy="172720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400" b="1"/>
          </a:p>
          <a:p>
            <a:pPr algn="ctr"/>
            <a:endParaRPr lang="uk-UA" b="1"/>
          </a:p>
          <a:p>
            <a:pPr algn="ctr"/>
            <a:r>
              <a:rPr lang="uk-UA" b="1"/>
              <a:t>Коригування</a:t>
            </a:r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521971" y="3717206"/>
            <a:ext cx="249713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Наради при директорові</a:t>
            </a:r>
            <a:endParaRPr lang="ru-RU" sz="1600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521971" y="4509368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Школа молодого вчителя</a:t>
            </a:r>
            <a:endParaRPr lang="ru-RU" sz="160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521971" y="5228506"/>
            <a:ext cx="249713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Індивідуальні бесіди з учителями</a:t>
            </a:r>
            <a:endParaRPr lang="ru-RU" sz="1600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3169171" y="5804768"/>
            <a:ext cx="2971800" cy="6477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Інформаційно-інструктивна нарада</a:t>
            </a:r>
            <a:endParaRPr lang="ru-RU" sz="1600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2545283" y="4149006"/>
            <a:ext cx="109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2545283" y="5085631"/>
            <a:ext cx="109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5586933" y="4149006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5586933" y="472526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5586933" y="5301531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Можливості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уроку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невичерпні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та сила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його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чарівна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Кожен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урок —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крок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до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дозрівання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інтелекту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учня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цеглина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основі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чарівного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будинку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ім'я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Розвиток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Знання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без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яких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неможлива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розумна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діяльна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людина-творець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</a:t>
            </a:r>
            <a:r>
              <a:rPr lang="ru-RU" sz="3200" i="1" dirty="0" smtClean="0">
                <a:solidFill>
                  <a:srgbClr val="C00000"/>
                </a:solidFill>
              </a:rPr>
              <a:t>Але не </a:t>
            </a:r>
            <a:r>
              <a:rPr lang="ru-RU" sz="3200" i="1" dirty="0" err="1" smtClean="0">
                <a:solidFill>
                  <a:srgbClr val="C00000"/>
                </a:solidFill>
              </a:rPr>
              <a:t>навчайте</a:t>
            </a:r>
            <a:r>
              <a:rPr lang="ru-RU" sz="3200" i="1" dirty="0" smtClean="0">
                <a:solidFill>
                  <a:srgbClr val="C00000"/>
                </a:solidFill>
              </a:rPr>
              <a:t> </a:t>
            </a:r>
            <a:r>
              <a:rPr lang="ru-RU" sz="3200" i="1" dirty="0" err="1" smtClean="0">
                <a:solidFill>
                  <a:srgbClr val="C00000"/>
                </a:solidFill>
              </a:rPr>
              <a:t>дітей</a:t>
            </a:r>
            <a:r>
              <a:rPr lang="ru-RU" sz="3200" i="1" dirty="0" smtClean="0">
                <a:solidFill>
                  <a:srgbClr val="C00000"/>
                </a:solidFill>
              </a:rPr>
              <a:t> так , як </a:t>
            </a:r>
            <a:r>
              <a:rPr lang="ru-RU" sz="3200" i="1" dirty="0" err="1" smtClean="0">
                <a:solidFill>
                  <a:srgbClr val="C00000"/>
                </a:solidFill>
              </a:rPr>
              <a:t>навчали</a:t>
            </a:r>
            <a:r>
              <a:rPr lang="ru-RU" sz="3200" i="1" dirty="0" smtClean="0">
                <a:solidFill>
                  <a:srgbClr val="C00000"/>
                </a:solidFill>
              </a:rPr>
              <a:t> вас,- вони народились в </a:t>
            </a:r>
            <a:r>
              <a:rPr lang="ru-RU" sz="3200" i="1" dirty="0" err="1" smtClean="0">
                <a:solidFill>
                  <a:srgbClr val="C00000"/>
                </a:solidFill>
              </a:rPr>
              <a:t>інші</a:t>
            </a:r>
            <a:r>
              <a:rPr lang="ru-RU" sz="3200" i="1" dirty="0" smtClean="0">
                <a:solidFill>
                  <a:srgbClr val="C00000"/>
                </a:solidFill>
              </a:rPr>
              <a:t> </a:t>
            </a:r>
            <a:r>
              <a:rPr lang="ru-RU" sz="3200" i="1" dirty="0" err="1" smtClean="0">
                <a:solidFill>
                  <a:srgbClr val="C00000"/>
                </a:solidFill>
              </a:rPr>
              <a:t>часи</a:t>
            </a:r>
            <a:r>
              <a:rPr lang="ru-RU" sz="3200" i="1" dirty="0" smtClean="0">
                <a:solidFill>
                  <a:srgbClr val="C00000"/>
                </a:solidFill>
              </a:rPr>
              <a:t>...</a:t>
            </a:r>
            <a:endParaRPr lang="uk-UA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>
          <a:xfrm>
            <a:off x="144462" y="274638"/>
            <a:ext cx="89154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4000" b="1" i="1" u="none" strike="noStrike" kern="1200" cap="none" spc="0" normalizeH="0" baseline="0" noProof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Урок – основна форма навчання</a:t>
            </a:r>
            <a:endParaRPr kumimoji="0" lang="ru-RU" altLang="en-US" sz="4000" b="1" i="1" u="none" strike="noStrike" kern="1200" cap="none" spc="0" normalizeH="0" baseline="0" noProof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107504" y="1196752"/>
            <a:ext cx="3923928" cy="2807816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нових знань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</a:rPr>
              <a:t> Перевірка домашнього завдання, актуалізація і корекція опорних знань;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Повідомлення теми, мети, задач і мотивації навчальної діяльності;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Сприяння і первинне усвідомлення навчального матеріалу, осмислення зв’язків і відносин в об’єктах вивчення;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Узагальнення і систематизація знань, застосування їх у різних ситуація, наближених до знань;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Підбиття підсумків уроку і домашнє завдання.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4357686" y="1071546"/>
            <a:ext cx="4591496" cy="281848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навичок і умінь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</a:rPr>
              <a:t> Перевірка домашнього завдання, актуалізація і корекція опорних знань, практичного досвіду учнів (підготовка завдання);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Повідомлення теми, мети, завдання і мотивація навчальної діяльності;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Вивчення нового матеріалу;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Первинне застосування перетворення знань (пробні вправи);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Застосування учнями знань і дій у стандартних умовах (робота зі зразками, коментований текст, тренувальні вправи) з метою засвоєння навичок;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Творче перенесення знань і навичок чи змінені умови з метою формування умінь (творчі вправ)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Підсумок, домашнє завдання.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85720" y="4000504"/>
            <a:ext cx="5334670" cy="263691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застосування навичок і умінь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домашнього завдання;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 навчальної діяльності;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Осмислення змісту в послідовності застосування практичних;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Самостійне виконання учнями завдань під контролем і за допомогою вчителя(враховувати індивідуальні можливості);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і систематизація учнями результатів роботи;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Звіт учнів про способи і результати виконання роботи й теоретична інтерпретація отриманих результатів.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>
              <a:lnSpc>
                <a:spcPct val="109000"/>
              </a:lnSpc>
            </a:pPr>
            <a:endParaRPr lang="uk-UA" sz="1000" b="1" dirty="0">
              <a:latin typeface="Times New Roman" pitchFamily="18" charset="0"/>
            </a:endParaRPr>
          </a:p>
          <a:p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292080" y="476672"/>
            <a:ext cx="3547079" cy="316835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узагальнення і систематизації знань</a:t>
            </a:r>
          </a:p>
          <a:p>
            <a:pPr algn="ctr"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Проводиться після вивчення найважливіших розділів програми;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Повідомлення теми, мети, завдань і мотивація навчальної діяльності;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Відтворення і корекція опорних знань;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Повторення й аналіз основних фактів, подій, явищ;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і систематизація понять, засвоєння системних знань і їхнє застосування для пояснення нових фактів і для виконання практичних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провідних ідей і основних теорій на основі широкої систематизації знань.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211960" y="3861048"/>
            <a:ext cx="4547113" cy="2824864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перевірки і корекції знань, умінь і навичок</a:t>
            </a:r>
          </a:p>
          <a:p>
            <a:pPr algn="just"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 навчальної діяльності,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Перевірка знань фактичного матеріалу (усна фронтальна бесіда, усна індивідуальна розмова);</a:t>
            </a:r>
          </a:p>
          <a:p>
            <a:pPr>
              <a:lnSpc>
                <a:spcPct val="96000"/>
              </a:lnSpc>
              <a:spcBef>
                <a:spcPts val="450"/>
              </a:spcBef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знань основних понять (письмова перевірка 8-10 хвилин, індивідуальне опитування);</a:t>
            </a:r>
          </a:p>
          <a:p>
            <a:pPr>
              <a:lnSpc>
                <a:spcPct val="84000"/>
              </a:lnSpc>
              <a:spcBef>
                <a:spcPts val="63"/>
              </a:spcBef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глибини осмислення знань і ступеня їхнього </a:t>
            </a:r>
          </a:p>
          <a:p>
            <a:pPr>
              <a:lnSpc>
                <a:spcPct val="84000"/>
              </a:lnSpc>
              <a:spcBef>
                <a:spcPts val="63"/>
              </a:spcBef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(письмове опитування, самостійне складання таблиць);</a:t>
            </a:r>
          </a:p>
          <a:p>
            <a:pPr>
              <a:lnSpc>
                <a:spcPct val="8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Застосування знань у стандартних умовах;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Застосування знань у нестандартних умовах;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Домашнє завдання.</a:t>
            </a:r>
          </a:p>
          <a:p>
            <a:pPr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23528" y="3356992"/>
            <a:ext cx="3478733" cy="2979043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Комбінований урок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домашнього завдання (</a:t>
            </a:r>
            <a:r>
              <a:rPr lang="uk-UA" sz="1000" dirty="0" err="1">
                <a:solidFill>
                  <a:schemeClr val="tx1"/>
                </a:solidFill>
                <a:latin typeface="Times New Roman" pitchFamily="18" charset="0"/>
              </a:rPr>
              <a:t>взаєморецензування</a:t>
            </a: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завдань);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раніше засвоєних знань методами а) фронтальної бесіди; б) індивідуального усного опитування, в) короткочасної письмової роботи з тестовим завданням;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Мотивація навчання,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Сприйняття й усвідомлення нового навчального матеріалу;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Осмислення, узагальнення і систематизація навчального матеріалу;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79512" y="0"/>
            <a:ext cx="4499992" cy="322709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навичок і умінь, творчого застосування їх на практиці в змінних умовах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Актуалізація опорних знань, навичок, умінь;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Вивчення нового матеріалу, його сприйняття, усвідомлення, осмислення;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Первинне застосування знань (пробні вправи);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навичок і вмінь на готовому матеріалі в стандартних ситуаціях (тренувальні вправи за зразком, інструкції, завдання);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узагальнених умінь на основі застосування знань і навичок у нестандартних ситуаціях (творча робота);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Самостійна робота на застосування (творче) знань, навичок, умінь;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2687" y="850417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3879" y="3443275"/>
            <a:ext cx="6400800" cy="17526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96807" y="418369"/>
            <a:ext cx="885828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Застосування методів навчання на уроці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287" y="1714488"/>
            <a:ext cx="2106613" cy="7921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 джерелах знань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86300" y="1714488"/>
            <a:ext cx="4457700" cy="7921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dirty="0">
                <a:solidFill>
                  <a:srgbClr val="000000"/>
                </a:solidFill>
                <a:latin typeface="Arial" charset="0"/>
              </a:rPr>
              <a:t>Методи первинного оволодіння</a:t>
            </a:r>
          </a:p>
          <a:p>
            <a:pPr algn="ctr"/>
            <a:r>
              <a:rPr lang="uk-UA" dirty="0">
                <a:solidFill>
                  <a:srgbClr val="000000"/>
                </a:solidFill>
                <a:latin typeface="Arial" charset="0"/>
              </a:rPr>
              <a:t>навчальним матеріалом</a:t>
            </a:r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62" y="2793988"/>
            <a:ext cx="1254125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Словесні </a:t>
            </a:r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89162" y="2793988"/>
            <a:ext cx="984250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Наочні </a:t>
            </a:r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16200000">
            <a:off x="-14859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Розповідь </a:t>
            </a:r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-109537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Пояснення </a:t>
            </a:r>
            <a:endParaRPr lang="ru-RU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6200000">
            <a:off x="-7080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Навчальна лекція</a:t>
            </a:r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16200000">
            <a:off x="-3175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Бесіда </a:t>
            </a:r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16200000">
            <a:off x="730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Робота з книгою </a:t>
            </a:r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rot="16200000">
            <a:off x="7747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Демонстрація </a:t>
            </a:r>
            <a:endParaRPr lang="ru-R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rot="16200000">
            <a:off x="11652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Спостереження </a:t>
            </a:r>
            <a:endParaRPr lang="ru-RU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rot="16200000">
            <a:off x="155575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Ілюстрація </a:t>
            </a:r>
            <a:endParaRPr lang="ru-RU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16200000">
            <a:off x="194627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Екскурсія </a:t>
            </a:r>
            <a:endParaRPr lang="ru-RU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rot="16200000">
            <a:off x="2725738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Творчі роботи</a:t>
            </a:r>
            <a:endParaRPr lang="ru-RU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311626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Лабораторні роботи</a:t>
            </a:r>
            <a:endParaRPr lang="ru-RU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rot="16200000">
            <a:off x="3490913" y="4729150"/>
            <a:ext cx="3200400" cy="3397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Графічні роботи</a:t>
            </a:r>
            <a:endParaRPr lang="ru-R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rot="16200000">
            <a:off x="3941763" y="4589450"/>
            <a:ext cx="3200400" cy="6191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Практичні заняття, </a:t>
            </a:r>
          </a:p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практикуми</a:t>
            </a:r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rot="16200000">
            <a:off x="44418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Вправа </a:t>
            </a:r>
            <a:endParaRPr lang="ru-RU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rot="16200000">
            <a:off x="51435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Бесіда </a:t>
            </a:r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16200000">
            <a:off x="5456238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Робота з книгою</a:t>
            </a:r>
            <a:endParaRPr lang="ru-RU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rot="16200000">
            <a:off x="5814219" y="4666444"/>
            <a:ext cx="3200400" cy="4651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Усний виклад вчителя</a:t>
            </a:r>
            <a:endParaRPr lang="ru-RU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 rot="16200000">
            <a:off x="6515894" y="4666444"/>
            <a:ext cx="3200400" cy="4651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Еврестична бесіда</a:t>
            </a:r>
            <a:endParaRPr lang="ru-RU"/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 rot="16200000">
            <a:off x="693896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Диспут </a:t>
            </a:r>
            <a:endParaRPr lang="ru-RU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 rot="16200000">
            <a:off x="725011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Пошуково-лаб. робота</a:t>
            </a:r>
            <a:endParaRPr lang="ru-RU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 rot="16200000">
            <a:off x="7577138" y="4697400"/>
            <a:ext cx="3200400" cy="4032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Дослідницький метод</a:t>
            </a:r>
            <a:endParaRPr lang="ru-RU"/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3905250" y="2867013"/>
            <a:ext cx="1344612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Практичні </a:t>
            </a:r>
            <a:endParaRPr lang="ru-RU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387975" y="2867013"/>
            <a:ext cx="2860675" cy="290513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Інформаційно-розвиваючі</a:t>
            </a:r>
            <a:endParaRPr lang="ru-RU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8274050" y="2867013"/>
            <a:ext cx="1279525" cy="2603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Пошукові </a:t>
            </a:r>
            <a:endParaRPr lang="ru-RU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 flipH="1">
            <a:off x="630237" y="2506651"/>
            <a:ext cx="9350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1565275" y="2506651"/>
            <a:ext cx="10922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H="1">
            <a:off x="4764087" y="2506651"/>
            <a:ext cx="21844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6948487" y="2506651"/>
            <a:ext cx="20272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6948487" y="2506651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 flipH="1">
            <a:off x="161925" y="3082913"/>
            <a:ext cx="54451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H="1">
            <a:off x="552450" y="3082913"/>
            <a:ext cx="1539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706437" y="3082913"/>
            <a:ext cx="157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>
            <a:off x="706437" y="3082913"/>
            <a:ext cx="6254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>
            <a:off x="706437" y="3082913"/>
            <a:ext cx="10160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>
            <a:off x="2657475" y="3082913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>
            <a:off x="2657475" y="3082913"/>
            <a:ext cx="46831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>
            <a:off x="2657475" y="30829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 flipH="1">
            <a:off x="2346325" y="3082913"/>
            <a:ext cx="3111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4686300" y="3154351"/>
            <a:ext cx="132715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4686300" y="3154351"/>
            <a:ext cx="7016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>
            <a:off x="4686300" y="3154351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4373562" y="3154351"/>
            <a:ext cx="3127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7026275" y="3154351"/>
            <a:ext cx="3905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 flipH="1">
            <a:off x="6715125" y="3154351"/>
            <a:ext cx="31115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7026275" y="3154351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 flipH="1">
            <a:off x="8040687" y="3082913"/>
            <a:ext cx="8572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 flipH="1">
            <a:off x="8431212" y="3082913"/>
            <a:ext cx="3905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" name="Line 58"/>
          <p:cNvSpPr>
            <a:spLocks noChangeShapeType="1"/>
          </p:cNvSpPr>
          <p:nvPr/>
        </p:nvSpPr>
        <p:spPr bwMode="auto">
          <a:xfrm>
            <a:off x="8821737" y="30829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" name="Line 61"/>
          <p:cNvSpPr>
            <a:spLocks noChangeShapeType="1"/>
          </p:cNvSpPr>
          <p:nvPr/>
        </p:nvSpPr>
        <p:spPr bwMode="auto">
          <a:xfrm>
            <a:off x="8821737" y="3082913"/>
            <a:ext cx="3111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14346" y="419087"/>
            <a:ext cx="3114675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Методи закріплення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 і вдосконалення одержаних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знань, умінь і навичок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30567" y="419087"/>
            <a:ext cx="2581275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Актуалізація знань, </a:t>
            </a:r>
          </a:p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умінь і навичок учнів</a:t>
            </a:r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61067" y="419087"/>
            <a:ext cx="3068637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Використання можливостей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програмового матеріалу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для виховання учнів</a:t>
            </a:r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214346" y="1571612"/>
            <a:ext cx="1733550" cy="5286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sz="1600"/>
              <a:t>Репродуктивні</a:t>
            </a:r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36692" y="1571612"/>
            <a:ext cx="1609725" cy="57150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/>
              <a:t>Відтворюючо-творчі</a:t>
            </a:r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-1433546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Розповідь </a:t>
            </a:r>
            <a:endParaRPr lang="ru-RU" b="1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6200000">
            <a:off x="-1043021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Вправи за зразком</a:t>
            </a:r>
            <a:endParaRPr lang="ru-RU" b="1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16200000">
            <a:off x="-528671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latin typeface="Arial" charset="0"/>
              </a:rPr>
              <a:t>Лабораторн</a:t>
            </a:r>
            <a:r>
              <a:rPr lang="en-US" sz="1400" b="1">
                <a:latin typeface="Arial" charset="0"/>
              </a:rPr>
              <a:t>і</a:t>
            </a:r>
            <a:r>
              <a:rPr lang="uk-UA" sz="1400" b="1">
                <a:latin typeface="Arial" charset="0"/>
              </a:rPr>
              <a:t> роботи по</a:t>
            </a:r>
            <a:r>
              <a:rPr lang="uk-UA" sz="1400">
                <a:latin typeface="Arial" charset="0"/>
              </a:rPr>
              <a:t> </a:t>
            </a:r>
            <a:r>
              <a:rPr lang="uk-UA" sz="1400" b="1">
                <a:latin typeface="Arial" charset="0"/>
              </a:rPr>
              <a:t>інструкції</a:t>
            </a:r>
            <a:endParaRPr lang="ru-RU" b="1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16200000">
            <a:off x="439704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Варіантні вправи</a:t>
            </a:r>
            <a:endParaRPr lang="ru-RU" b="1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rot="16200000">
            <a:off x="83022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Практичні творчі роботи</a:t>
            </a:r>
            <a:endParaRPr lang="ru-RU" b="1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rot="16200000">
            <a:off x="160969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Самостійна фронт. робота</a:t>
            </a:r>
            <a:endParaRPr lang="ru-RU" b="1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rot="16200000">
            <a:off x="2046254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Диференційована самостійна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</a:t>
            </a:r>
            <a:endParaRPr lang="ru-RU" b="1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16200000">
            <a:off x="246694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з підручником</a:t>
            </a:r>
            <a:endParaRPr lang="ru-RU" b="1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rot="16200000">
            <a:off x="27796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з іншими джерелами</a:t>
            </a:r>
            <a:endParaRPr lang="ru-RU" b="1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321624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Використання допоміжної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літератури</a:t>
            </a:r>
            <a:endParaRPr lang="ru-RU" b="1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rot="16200000">
            <a:off x="3840129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Усне опитування учнів біля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дошки</a:t>
            </a:r>
            <a:endParaRPr lang="ru-RU" b="1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rot="16200000">
            <a:off x="4309235" y="3677431"/>
            <a:ext cx="2809875" cy="46831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Усне фронт. опитування учнів</a:t>
            </a:r>
            <a:endParaRPr lang="ru-RU" b="1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rot="16200000">
            <a:off x="516569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Дисциплінованості і культури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поведінки</a:t>
            </a:r>
            <a:endParaRPr lang="ru-RU" b="1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rot="16200000">
            <a:off x="5665754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Поваги і любові до праці</a:t>
            </a:r>
            <a:endParaRPr lang="ru-RU" b="1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16200000">
            <a:off x="597849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Естетичних смаків</a:t>
            </a:r>
            <a:endParaRPr lang="ru-RU" b="1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rot="16200000">
            <a:off x="629122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Працьовитості, скромності</a:t>
            </a:r>
            <a:endParaRPr lang="ru-RU" b="1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 rot="16200000">
            <a:off x="66023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Наполегливості, пам’яті</a:t>
            </a:r>
            <a:endParaRPr lang="ru-RU" b="1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rot="16200000">
            <a:off x="6915117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Інтересу до знань</a:t>
            </a:r>
            <a:endParaRPr lang="ru-RU" b="1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 rot="16200000">
            <a:off x="735009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Здійснення міжпредметних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зв’язків</a:t>
            </a:r>
            <a:endParaRPr lang="ru-RU" b="1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 rot="16200000">
            <a:off x="77707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Здійснення проф. роботи</a:t>
            </a:r>
            <a:endParaRPr lang="ru-RU" b="1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644492" y="1282687"/>
            <a:ext cx="8588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1503329" y="1282687"/>
            <a:ext cx="10922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20604" y="2074849"/>
            <a:ext cx="6238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 flipH="1">
            <a:off x="411129" y="2074849"/>
            <a:ext cx="233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644492" y="2074849"/>
            <a:ext cx="3111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 flipH="1">
            <a:off x="1814479" y="2147874"/>
            <a:ext cx="703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H="1">
            <a:off x="2205004" y="2147874"/>
            <a:ext cx="3127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H="1">
            <a:off x="2984467" y="1282687"/>
            <a:ext cx="18716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 flipH="1">
            <a:off x="3452779" y="1282687"/>
            <a:ext cx="14033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 flipH="1">
            <a:off x="3843304" y="1282687"/>
            <a:ext cx="10128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H="1">
            <a:off x="4154454" y="1282687"/>
            <a:ext cx="70167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H="1">
            <a:off x="4544979" y="1282687"/>
            <a:ext cx="3111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>
            <a:off x="4856129" y="1282687"/>
            <a:ext cx="3905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4856129" y="1282687"/>
            <a:ext cx="858838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 flipH="1">
            <a:off x="6572217" y="1282687"/>
            <a:ext cx="14049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 flipH="1">
            <a:off x="7042117" y="1282687"/>
            <a:ext cx="9350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 flipH="1">
            <a:off x="7353267" y="1282687"/>
            <a:ext cx="62388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7664417" y="1282687"/>
            <a:ext cx="3127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7977154" y="1282687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>
            <a:off x="7977154" y="1282687"/>
            <a:ext cx="3111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7977154" y="1282687"/>
            <a:ext cx="7794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>
            <a:off x="7977154" y="1282687"/>
            <a:ext cx="1169988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357158" y="332656"/>
            <a:ext cx="8358246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Інтерактивне навчання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785786" y="1397000"/>
          <a:ext cx="771530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071802" y="2857496"/>
            <a:ext cx="2545027" cy="1808058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Обдарований </a:t>
            </a:r>
          </a:p>
          <a:p>
            <a:pPr algn="ctr"/>
            <a:r>
              <a:rPr lang="uk-UA" sz="1600" dirty="0">
                <a:latin typeface="Arial" charset="0"/>
              </a:rPr>
              <a:t>учень </a:t>
            </a:r>
            <a:endParaRPr lang="ru-RU" sz="1600" dirty="0">
              <a:latin typeface="Arial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428992" y="857232"/>
            <a:ext cx="1997632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Розвиваюче </a:t>
            </a:r>
          </a:p>
          <a:p>
            <a:pPr algn="ctr"/>
            <a:r>
              <a:rPr lang="uk-UA" sz="1600" dirty="0">
                <a:latin typeface="Arial" charset="0"/>
              </a:rPr>
              <a:t>навчання</a:t>
            </a:r>
            <a:endParaRPr lang="ru-RU" sz="1600" dirty="0">
              <a:latin typeface="Arial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86512" y="1000108"/>
            <a:ext cx="1897091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 smtClean="0">
                <a:latin typeface="Arial" charset="0"/>
              </a:rPr>
              <a:t>Предметні тижні</a:t>
            </a:r>
            <a:endParaRPr lang="ru-RU" sz="1600" dirty="0">
              <a:latin typeface="Arial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429388" y="2928934"/>
            <a:ext cx="1746786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 err="1">
                <a:latin typeface="Arial" charset="0"/>
              </a:rPr>
              <a:t>Міжкласні</a:t>
            </a:r>
            <a:r>
              <a:rPr lang="uk-UA" sz="1600" dirty="0">
                <a:latin typeface="Arial" charset="0"/>
              </a:rPr>
              <a:t> </a:t>
            </a:r>
          </a:p>
          <a:p>
            <a:pPr algn="ctr"/>
            <a:r>
              <a:rPr lang="uk-UA" sz="1600" dirty="0">
                <a:latin typeface="Arial" charset="0"/>
              </a:rPr>
              <a:t>конкурси</a:t>
            </a:r>
            <a:endParaRPr lang="ru-RU" sz="1600" dirty="0">
              <a:latin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143636" y="4857760"/>
            <a:ext cx="1897091" cy="12049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Гурткова </a:t>
            </a:r>
          </a:p>
          <a:p>
            <a:pPr algn="ctr"/>
            <a:r>
              <a:rPr lang="uk-UA" sz="1600" dirty="0">
                <a:latin typeface="Arial" charset="0"/>
              </a:rPr>
              <a:t>робота</a:t>
            </a:r>
            <a:endParaRPr lang="ru-RU" sz="1600" dirty="0">
              <a:latin typeface="Arial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71868" y="5429264"/>
            <a:ext cx="1996617" cy="12049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Програма </a:t>
            </a:r>
          </a:p>
          <a:p>
            <a:pPr algn="ctr"/>
            <a:r>
              <a:rPr lang="uk-UA" sz="1600" dirty="0" err="1">
                <a:latin typeface="Arial" charset="0"/>
              </a:rPr>
              <a:t>“Обдарована</a:t>
            </a:r>
            <a:r>
              <a:rPr lang="uk-UA" sz="1600" dirty="0">
                <a:latin typeface="Arial" charset="0"/>
              </a:rPr>
              <a:t> </a:t>
            </a:r>
          </a:p>
          <a:p>
            <a:pPr algn="ctr"/>
            <a:r>
              <a:rPr lang="uk-UA" sz="1600" dirty="0" err="1">
                <a:latin typeface="Arial" charset="0"/>
              </a:rPr>
              <a:t>особистість”</a:t>
            </a:r>
            <a:endParaRPr lang="ru-RU" sz="1600" dirty="0">
              <a:latin typeface="Arial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1000100" y="4929198"/>
            <a:ext cx="1945839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Шкільні </a:t>
            </a:r>
          </a:p>
          <a:p>
            <a:pPr algn="ctr"/>
            <a:r>
              <a:rPr lang="uk-UA" sz="1600" dirty="0">
                <a:latin typeface="Arial" charset="0"/>
              </a:rPr>
              <a:t>факультативи</a:t>
            </a:r>
            <a:endParaRPr lang="ru-RU" sz="1600" dirty="0">
              <a:latin typeface="Arial" charset="0"/>
            </a:endParaRP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500034" y="3000372"/>
            <a:ext cx="1698039" cy="148390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Предметні </a:t>
            </a:r>
          </a:p>
          <a:p>
            <a:pPr algn="ctr"/>
            <a:r>
              <a:rPr lang="uk-UA" sz="1600" dirty="0">
                <a:latin typeface="Arial" charset="0"/>
              </a:rPr>
              <a:t>олімпіади</a:t>
            </a:r>
          </a:p>
          <a:p>
            <a:pPr algn="ctr"/>
            <a:endParaRPr lang="ru-RU" sz="1600" dirty="0">
              <a:latin typeface="Arial" charset="0"/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1000100" y="928670"/>
            <a:ext cx="1697023" cy="142279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Випереджаюче </a:t>
            </a:r>
          </a:p>
          <a:p>
            <a:pPr algn="ctr"/>
            <a:r>
              <a:rPr lang="uk-UA" sz="1600" dirty="0">
                <a:latin typeface="Arial" charset="0"/>
              </a:rPr>
              <a:t>навчання</a:t>
            </a:r>
            <a:endParaRPr lang="ru-RU" sz="1600" dirty="0">
              <a:latin typeface="Arial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2360500">
            <a:off x="2292041" y="2425282"/>
            <a:ext cx="1214446" cy="453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585335">
            <a:off x="2597321" y="4594412"/>
            <a:ext cx="972451" cy="385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179733" y="2321069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8027728">
            <a:off x="5360498" y="2479087"/>
            <a:ext cx="1214446" cy="419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3224754">
            <a:off x="5290784" y="4518981"/>
            <a:ext cx="1091173" cy="415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0648703">
            <a:off x="5722590" y="3512809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357422" y="3571876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6002078">
            <a:off x="4264130" y="4900770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5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250"/>
                            </p:stCondLst>
                            <p:childTnLst>
                              <p:par>
                                <p:cTn id="4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250"/>
                            </p:stCondLst>
                            <p:childTnLst>
                              <p:par>
                                <p:cTn id="4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250"/>
                            </p:stCondLst>
                            <p:childTnLst>
                              <p:par>
                                <p:cTn id="5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250"/>
                            </p:stCondLst>
                            <p:childTnLst>
                              <p:par>
                                <p:cTn id="6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Завдання методичної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• </a:t>
            </a:r>
            <a:r>
              <a:rPr lang="ru-RU" sz="1800" dirty="0" err="1" smtClean="0"/>
              <a:t>виявляти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розвивати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творчий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потенціал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особистості</a:t>
            </a:r>
            <a:r>
              <a:rPr lang="ru-RU" sz="1800" dirty="0" smtClean="0"/>
              <a:t> педагога;</a:t>
            </a:r>
          </a:p>
          <a:p>
            <a:pPr>
              <a:buNone/>
            </a:pPr>
            <a:r>
              <a:rPr lang="ru-RU" sz="1800" dirty="0" smtClean="0"/>
              <a:t>  • </a:t>
            </a:r>
            <a:r>
              <a:rPr lang="ru-RU" sz="1800" dirty="0" err="1" smtClean="0"/>
              <a:t>створювати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належні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для </a:t>
            </a:r>
            <a:r>
              <a:rPr lang="ru-RU" sz="1800" dirty="0" err="1" smtClean="0"/>
              <a:t>постійного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професійного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зростання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педагогічних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працівників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smtClean="0"/>
              <a:t>  • </a:t>
            </a:r>
            <a:r>
              <a:rPr lang="ru-RU" sz="1800" dirty="0" err="1" smtClean="0"/>
              <a:t>формувати</a:t>
            </a:r>
            <a:r>
              <a:rPr lang="ru-RU" sz="1800" dirty="0" smtClean="0"/>
              <a:t>  потреби 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педагогів</a:t>
            </a:r>
            <a:r>
              <a:rPr lang="ru-RU" sz="1800" dirty="0" smtClean="0"/>
              <a:t> в 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dirty="0" err="1" smtClean="0"/>
              <a:t>інноваційній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;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• </a:t>
            </a:r>
            <a:r>
              <a:rPr lang="ru-RU" sz="1800" dirty="0" err="1" smtClean="0"/>
              <a:t>удосконалювати</a:t>
            </a:r>
            <a:r>
              <a:rPr lang="ru-RU" sz="1800" dirty="0" smtClean="0"/>
              <a:t>  </a:t>
            </a:r>
            <a:r>
              <a:rPr lang="ru-RU" sz="1800" dirty="0" err="1" smtClean="0"/>
              <a:t>фахову</a:t>
            </a:r>
            <a:r>
              <a:rPr lang="ru-RU" sz="1800" dirty="0" smtClean="0"/>
              <a:t>    компетентность </a:t>
            </a:r>
          </a:p>
          <a:p>
            <a:pPr>
              <a:buNone/>
            </a:pPr>
            <a:r>
              <a:rPr lang="ru-RU" sz="1800" dirty="0" smtClean="0"/>
              <a:t>        </a:t>
            </a:r>
            <a:r>
              <a:rPr lang="ru-RU" sz="1800" dirty="0" err="1" smtClean="0"/>
              <a:t>педагогів</a:t>
            </a:r>
            <a:r>
              <a:rPr lang="ru-RU" sz="1800" dirty="0" smtClean="0"/>
              <a:t>;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•</a:t>
            </a:r>
            <a:r>
              <a:rPr lang="ru-RU" sz="1800" dirty="0" err="1" smtClean="0"/>
              <a:t>активізувати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педагогічне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наставництво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(за </a:t>
            </a:r>
            <a:r>
              <a:rPr lang="ru-RU" sz="1800" dirty="0" err="1" smtClean="0"/>
              <a:t>рівнями</a:t>
            </a:r>
            <a:r>
              <a:rPr lang="ru-RU" sz="1800" dirty="0" smtClean="0"/>
              <a:t>: </a:t>
            </a:r>
            <a:r>
              <a:rPr lang="ru-RU" sz="1800" dirty="0" err="1" smtClean="0"/>
              <a:t>учителі-стажисти</a:t>
            </a:r>
            <a:r>
              <a:rPr lang="ru-RU" sz="1800" dirty="0" smtClean="0"/>
              <a:t>, </a:t>
            </a:r>
            <a:r>
              <a:rPr lang="ru-RU" sz="1800" dirty="0" err="1" smtClean="0"/>
              <a:t>молоді</a:t>
            </a:r>
            <a:r>
              <a:rPr lang="ru-RU" sz="1800" dirty="0" smtClean="0"/>
              <a:t>  </a:t>
            </a:r>
            <a:r>
              <a:rPr lang="ru-RU" sz="1800" dirty="0" err="1" smtClean="0"/>
              <a:t>фахівці</a:t>
            </a:r>
            <a:r>
              <a:rPr lang="ru-RU" sz="1800" dirty="0" smtClean="0"/>
              <a:t>);</a:t>
            </a:r>
          </a:p>
          <a:p>
            <a:pPr>
              <a:buNone/>
            </a:pPr>
            <a:r>
              <a:rPr lang="ru-RU" sz="1800" dirty="0" smtClean="0"/>
              <a:t>   • </a:t>
            </a:r>
            <a:r>
              <a:rPr lang="ru-RU" sz="1800" dirty="0" err="1" smtClean="0"/>
              <a:t>виявляти</a:t>
            </a:r>
            <a:r>
              <a:rPr lang="ru-RU" sz="1800" dirty="0" smtClean="0"/>
              <a:t>, </a:t>
            </a:r>
            <a:r>
              <a:rPr lang="ru-RU" sz="1800" dirty="0" err="1" smtClean="0"/>
              <a:t>узагальнювати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поширювати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педагогічний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досвід</a:t>
            </a:r>
            <a:r>
              <a:rPr lang="ru-RU" sz="1800" dirty="0" smtClean="0"/>
              <a:t>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357126" y="2643182"/>
            <a:ext cx="8786874" cy="1793929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Методична проблема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школи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: «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Підвищення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якості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знань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учнів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шляхом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впровадження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інноваційних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та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традиційних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освітніх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педагогічних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технологій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»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altLang="en-US" sz="3200" b="1" i="0" u="none" strike="noStrike" kern="1200" cap="none" spc="0" normalizeH="0" baseline="0" noProof="0" dirty="0" smtClean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altLang="en-US" sz="3200" b="1" i="0" u="none" strike="noStrike" kern="1200" cap="none" spc="0" normalizeH="0" baseline="0" noProof="0" dirty="0" smtClean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539552" y="332656"/>
            <a:ext cx="7632848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Форма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організації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методичної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роботи</a:t>
            </a: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268760"/>
            <a:ext cx="1440160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Педрада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844824"/>
            <a:ext cx="2088232" cy="36004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Інформаційна нарада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1340768"/>
            <a:ext cx="2016224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Нарада при директорові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2420888"/>
            <a:ext cx="3168352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Постійно діючий педагогічний семінар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501008"/>
            <a:ext cx="1872208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Методичні оперативки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365104"/>
            <a:ext cx="1944216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Творча група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085184"/>
            <a:ext cx="1944216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Презентація </a:t>
            </a:r>
            <a:r>
              <a:rPr lang="uk-UA" sz="1400" dirty="0" err="1" smtClean="0"/>
              <a:t>придметних</a:t>
            </a:r>
            <a:r>
              <a:rPr lang="uk-UA" sz="1400" dirty="0" smtClean="0"/>
              <a:t> кафедр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3140968"/>
            <a:ext cx="2232248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Ярмарка</a:t>
            </a:r>
            <a:r>
              <a:rPr lang="uk-UA" sz="1400" dirty="0" smtClean="0"/>
              <a:t> педагогічних ідей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3933056"/>
            <a:ext cx="1440160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Конкурси 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28184" y="4437112"/>
            <a:ext cx="2088232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Педагогічна майстерня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941168"/>
            <a:ext cx="2304256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Конференції, педагогічні читання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71800" y="3068960"/>
            <a:ext cx="2808312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Методична нарада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4581128"/>
            <a:ext cx="1656184" cy="5040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Предметні </a:t>
            </a:r>
            <a:r>
              <a:rPr lang="uk-UA" sz="1400" dirty="0" err="1" smtClean="0"/>
              <a:t>МО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619672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Самоосвіта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Відкриті уроки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076056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Творчі звіти</a:t>
            </a:r>
            <a:endParaRPr lang="ru-RU" sz="14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211960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11960" y="220486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211960" y="28529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32040" y="1340768"/>
            <a:ext cx="129614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1"/>
            <a:endCxn id="6" idx="3"/>
          </p:cNvCxnSpPr>
          <p:nvPr/>
        </p:nvCxnSpPr>
        <p:spPr>
          <a:xfrm flipH="1">
            <a:off x="5292080" y="1628800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6" idx="1"/>
            <a:endCxn id="9" idx="0"/>
          </p:cNvCxnSpPr>
          <p:nvPr/>
        </p:nvCxnSpPr>
        <p:spPr>
          <a:xfrm flipH="1">
            <a:off x="1331640" y="3212976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87624" y="40050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187624" y="48691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6" idx="3"/>
            <a:endCxn id="12" idx="1"/>
          </p:cNvCxnSpPr>
          <p:nvPr/>
        </p:nvCxnSpPr>
        <p:spPr>
          <a:xfrm>
            <a:off x="5580112" y="3212976"/>
            <a:ext cx="648072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092280" y="36450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092280" y="42210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092280" y="472514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6" idx="2"/>
          </p:cNvCxnSpPr>
          <p:nvPr/>
        </p:nvCxnSpPr>
        <p:spPr>
          <a:xfrm>
            <a:off x="4175956" y="3356992"/>
            <a:ext cx="3600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7" idx="1"/>
            <a:endCxn id="18" idx="0"/>
          </p:cNvCxnSpPr>
          <p:nvPr/>
        </p:nvCxnSpPr>
        <p:spPr>
          <a:xfrm flipH="1">
            <a:off x="2339752" y="4833156"/>
            <a:ext cx="864096" cy="900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7" idx="3"/>
            <a:endCxn id="20" idx="0"/>
          </p:cNvCxnSpPr>
          <p:nvPr/>
        </p:nvCxnSpPr>
        <p:spPr>
          <a:xfrm>
            <a:off x="4860032" y="4833156"/>
            <a:ext cx="936104" cy="900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211960" y="50851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5580112" y="836712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" name="Line 43"/>
          <p:cNvSpPr>
            <a:spLocks noChangeShapeType="1"/>
          </p:cNvSpPr>
          <p:nvPr/>
        </p:nvSpPr>
        <p:spPr bwMode="auto">
          <a:xfrm>
            <a:off x="5580112" y="1628874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Line 44"/>
          <p:cNvSpPr>
            <a:spLocks noChangeShapeType="1"/>
          </p:cNvSpPr>
          <p:nvPr/>
        </p:nvSpPr>
        <p:spPr bwMode="auto">
          <a:xfrm>
            <a:off x="5580112" y="2636937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Line 45"/>
          <p:cNvSpPr>
            <a:spLocks noChangeShapeType="1"/>
          </p:cNvSpPr>
          <p:nvPr/>
        </p:nvSpPr>
        <p:spPr bwMode="auto">
          <a:xfrm>
            <a:off x="5580112" y="3789462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Line 46"/>
          <p:cNvSpPr>
            <a:spLocks noChangeShapeType="1"/>
          </p:cNvSpPr>
          <p:nvPr/>
        </p:nvSpPr>
        <p:spPr bwMode="auto">
          <a:xfrm>
            <a:off x="5580112" y="4868962"/>
            <a:ext cx="858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5508104" y="5733256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 flipH="1">
            <a:off x="2627784" y="83671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H="1">
            <a:off x="2705571" y="1412974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 flipH="1">
            <a:off x="2627784" y="2276574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2627784" y="3068737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 flipH="1">
            <a:off x="2627784" y="378946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Line 38"/>
          <p:cNvSpPr>
            <a:spLocks noChangeShapeType="1"/>
          </p:cNvSpPr>
          <p:nvPr/>
        </p:nvSpPr>
        <p:spPr bwMode="auto">
          <a:xfrm flipH="1">
            <a:off x="2627784" y="443716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 flipH="1">
            <a:off x="2627784" y="5157887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40"/>
          <p:cNvSpPr>
            <a:spLocks noChangeShapeType="1"/>
          </p:cNvSpPr>
          <p:nvPr/>
        </p:nvSpPr>
        <p:spPr bwMode="auto">
          <a:xfrm flipH="1">
            <a:off x="2705571" y="5805587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755576" y="260648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8187" y="620688"/>
            <a:ext cx="2495550" cy="5329237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uk-UA" sz="1400" b="1"/>
          </a:p>
          <a:p>
            <a:endParaRPr lang="uk-UA" sz="1400" b="1"/>
          </a:p>
          <a:p>
            <a:pPr algn="ctr"/>
            <a:endParaRPr lang="uk-UA" sz="1400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r>
              <a:rPr lang="uk-UA" b="1"/>
              <a:t>Упровадження планів</a:t>
            </a:r>
          </a:p>
          <a:p>
            <a:pPr algn="ctr"/>
            <a:r>
              <a:rPr lang="uk-UA" b="1"/>
              <a:t>у</a:t>
            </a:r>
          </a:p>
          <a:p>
            <a:pPr algn="ctr"/>
            <a:r>
              <a:rPr lang="uk-UA" b="1"/>
              <a:t>практику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404664"/>
            <a:ext cx="2465387" cy="7207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 dirty="0"/>
          </a:p>
          <a:p>
            <a:pPr algn="ctr"/>
            <a:r>
              <a:rPr lang="uk-UA" sz="1600" b="1" dirty="0"/>
              <a:t>Між атестаційні звіти</a:t>
            </a:r>
            <a:endParaRPr lang="ru-RU" sz="16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512" y="1269852"/>
            <a:ext cx="2497137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Відкриті уроки</a:t>
            </a:r>
            <a:endParaRPr lang="ru-RU" sz="16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79512" y="2133452"/>
            <a:ext cx="246538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Семінари</a:t>
            </a:r>
            <a:endParaRPr lang="ru-RU" sz="160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9512" y="2852589"/>
            <a:ext cx="246538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Конференції</a:t>
            </a:r>
            <a:endParaRPr lang="ru-RU" sz="160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79512" y="3573314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«Круглі столи»</a:t>
            </a:r>
            <a:endParaRPr lang="ru-RU" sz="160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79512" y="4294039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Педагогічні </a:t>
            </a:r>
            <a:r>
              <a:rPr lang="en-US" sz="1600" b="1"/>
              <a:t>консиліуми</a:t>
            </a:r>
            <a:endParaRPr lang="ru-RU" sz="160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79512" y="5086202"/>
            <a:ext cx="2497137" cy="5746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Педагогічні ради</a:t>
            </a:r>
            <a:endParaRPr lang="ru-RU" sz="160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79512" y="5878364"/>
            <a:ext cx="2497137" cy="5048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Предметні тижні</a:t>
            </a:r>
            <a:endParaRPr lang="ru-RU" sz="160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372200" y="549721"/>
            <a:ext cx="2571750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Самоосвіта</a:t>
            </a:r>
            <a:endParaRPr lang="ru-RU" sz="160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72200" y="1413321"/>
            <a:ext cx="2571750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Творчі роботи вчителів</a:t>
            </a:r>
            <a:endParaRPr lang="ru-RU" sz="160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372200" y="2276921"/>
            <a:ext cx="2571750" cy="7207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/>
          </a:p>
          <a:p>
            <a:pPr algn="ctr"/>
            <a:r>
              <a:rPr lang="uk-UA" sz="1600" b="1"/>
              <a:t>Дидактичні ігри</a:t>
            </a:r>
            <a:endParaRPr lang="ru-RU" sz="160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372200" y="3284984"/>
            <a:ext cx="2571750" cy="8651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Поширення педагогічного досвіду</a:t>
            </a:r>
            <a:endParaRPr lang="ru-RU" sz="16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449988" y="4437509"/>
            <a:ext cx="2573337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 dirty="0"/>
              <a:t>Публікація в періодичних виданнях</a:t>
            </a:r>
            <a:endParaRPr lang="ru-RU" sz="1600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49988" y="5518596"/>
            <a:ext cx="2573337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600" b="1"/>
          </a:p>
          <a:p>
            <a:pPr algn="ctr"/>
            <a:r>
              <a:rPr lang="uk-UA" sz="1600" b="1"/>
              <a:t>Робота в МО</a:t>
            </a:r>
            <a:endParaRPr lang="ru-RU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Школа молодого вчителя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Справжнім учителем можна 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стати після кількох років роботи 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в хорошому педагогічному колективі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А. Макаренко</a:t>
            </a:r>
          </a:p>
          <a:p>
            <a:pPr algn="ctr">
              <a:lnSpc>
                <a:spcPct val="90000"/>
              </a:lnSpc>
              <a:buNone/>
            </a:pPr>
            <a:r>
              <a:rPr lang="uk-UA" b="1" i="1" dirty="0" smtClean="0">
                <a:latin typeface="Bookman Old Style" pitchFamily="18" charset="0"/>
              </a:rPr>
              <a:t>З чого ж починається ця діяльність? Спочатку для визначення структури та планування методичної роботи з молодими спеціалістами здійснюється діагностування, а також ознайомлення з необхідною первинною інформацією. Потім – анкетування, яке дає змогу виявити труднощі в роботі молодих колег та сконцентрувати діяльність на подолання недоліків.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Працюють </a:t>
            </a:r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методоб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</a:t>
            </a:r>
            <a:r>
              <a:rPr lang="uk-UA" i="1" dirty="0" smtClean="0">
                <a:latin typeface="Bookman Old Style" pitchFamily="18" charset="0"/>
              </a:rPr>
              <a:t>Це об'єднання вчителів як одного предмета, так і декількох, котре націлене на конкретне переосмислення </a:t>
            </a:r>
            <a:r>
              <a:rPr lang="uk-UA" i="1" dirty="0" err="1" smtClean="0">
                <a:latin typeface="Bookman Old Style" pitchFamily="18" charset="0"/>
              </a:rPr>
              <a:t>загальнодидактичних</a:t>
            </a:r>
            <a:r>
              <a:rPr lang="uk-UA" i="1" dirty="0" smtClean="0">
                <a:latin typeface="Bookman Old Style" pitchFamily="18" charset="0"/>
              </a:rPr>
              <a:t>, загально-педагогічних положень стосовно конкретного уроку або виховного заходу.</a:t>
            </a:r>
            <a:br>
              <a:rPr lang="uk-UA" i="1" dirty="0" smtClean="0">
                <a:latin typeface="Bookman Old Style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вчителів </a:t>
            </a:r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природничо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 – математичного циклу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«</a:t>
            </a:r>
            <a:r>
              <a:rPr lang="ru-RU" dirty="0" err="1" smtClean="0"/>
              <a:t>Вдосконалення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уроків</a:t>
            </a:r>
            <a:r>
              <a:rPr lang="ru-RU" dirty="0" smtClean="0"/>
              <a:t> </a:t>
            </a:r>
            <a:r>
              <a:rPr lang="ru-RU" dirty="0" err="1" smtClean="0"/>
              <a:t>природничо-математичних</a:t>
            </a:r>
            <a:r>
              <a:rPr lang="ru-RU" dirty="0" smtClean="0"/>
              <a:t> наук через </a:t>
            </a:r>
            <a:r>
              <a:rPr lang="ru-RU" dirty="0" err="1" smtClean="0"/>
              <a:t>урізноманітнення</a:t>
            </a:r>
            <a:r>
              <a:rPr lang="ru-RU" dirty="0" smtClean="0"/>
              <a:t> </a:t>
            </a:r>
            <a:r>
              <a:rPr lang="ru-RU" dirty="0" err="1" smtClean="0"/>
              <a:t>особистісно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для  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кожного </a:t>
            </a:r>
            <a:r>
              <a:rPr lang="ru-RU" dirty="0" err="1" smtClean="0"/>
              <a:t>учня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учителів початкових класів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Cambria" pitchFamily="18" charset="0"/>
                <a:ea typeface="Dotum" pitchFamily="34" charset="-127"/>
              </a:rPr>
              <a:t>   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  <a:ea typeface="Dotum" pitchFamily="34" charset="-127"/>
              </a:rPr>
              <a:t>        «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Підвищення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активності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учнів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шляхом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впровадження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ea typeface="Dotum" pitchFamily="34" charset="-127"/>
              </a:rPr>
              <a:t>інноваційних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освітніх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технологій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в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початкових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класах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»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uk-UA" sz="2400" i="1" dirty="0" smtClean="0"/>
              <a:t>Т</a:t>
            </a:r>
            <a:r>
              <a:rPr lang="ru-RU" sz="2400" i="1" dirty="0" err="1" smtClean="0"/>
              <a:t>ворчий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колектив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учителів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початкових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класів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перебуває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постійному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пошуку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впроваджуючи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практичну</a:t>
            </a:r>
            <a:r>
              <a:rPr lang="ru-RU" sz="2400" i="1" dirty="0" smtClean="0"/>
              <a:t> роботу </a:t>
            </a:r>
            <a:r>
              <a:rPr lang="ru-RU" sz="2400" i="1" dirty="0" err="1" smtClean="0"/>
              <a:t>інноваційні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технології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ігрові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прийоми</a:t>
            </a:r>
            <a:r>
              <a:rPr lang="ru-RU" sz="2400" i="1" dirty="0" smtClean="0"/>
              <a:t>. Свою </a:t>
            </a:r>
            <a:r>
              <a:rPr lang="ru-RU" sz="2400" i="1" dirty="0" err="1" smtClean="0"/>
              <a:t>діяльність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вчителі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початкових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класів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спрямовують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пошук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наукових</a:t>
            </a:r>
            <a:r>
              <a:rPr lang="ru-RU" sz="2400" i="1" dirty="0" smtClean="0"/>
              <a:t> новинок, на </a:t>
            </a:r>
            <a:r>
              <a:rPr lang="ru-RU" sz="2400" i="1" dirty="0" err="1" smtClean="0"/>
              <a:t>створення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творчої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атмосфери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модернізацію</a:t>
            </a:r>
            <a:r>
              <a:rPr lang="ru-RU" sz="2400" i="1" dirty="0" smtClean="0"/>
              <a:t> форм, </a:t>
            </a:r>
            <a:r>
              <a:rPr lang="ru-RU" sz="2400" i="1" dirty="0" err="1" smtClean="0"/>
              <a:t>методів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засобів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навчання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виховання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дітей</a:t>
            </a:r>
            <a:endParaRPr lang="uk-UA" sz="2400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1300</Words>
  <Application>Microsoft Office PowerPoint</Application>
  <PresentationFormat>Экран (4:3)</PresentationFormat>
  <Paragraphs>286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Welcome</vt:lpstr>
      <vt:lpstr>Звіт про методичну роботу закладу освіти за 2020-2021 н.р. </vt:lpstr>
      <vt:lpstr> Завдання методичної роботи</vt:lpstr>
      <vt:lpstr> </vt:lpstr>
      <vt:lpstr> </vt:lpstr>
      <vt:lpstr> </vt:lpstr>
      <vt:lpstr>Школа молодого вчителя</vt:lpstr>
      <vt:lpstr>Працюють методоб’єднання</vt:lpstr>
      <vt:lpstr>Методичне об’єднання вчителів природничо – математичного циклу</vt:lpstr>
      <vt:lpstr>Методичне об’єднання учителів початкових класів</vt:lpstr>
      <vt:lpstr>Методичне об’єднання вчителів гуманітарного циклу</vt:lpstr>
      <vt:lpstr>Методичне об’єднання класних керівників</vt:lpstr>
      <vt:lpstr> </vt:lpstr>
      <vt:lpstr>   Можливості уроку невичерпні та сила його чарівна. Кожен урок — це крок до дозрівання інтелекту учня, цеглина в основі чарівного будинку на ім'я Розвиток  і Знання, без яких неможлива розумна,  діяльна людина-творець.         Але не навчайте дітей так , як навчали вас,- вони народились в інші часи...</vt:lpstr>
      <vt:lpstr> </vt:lpstr>
      <vt:lpstr> 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Методична робота Христинівської загальноосвітньої школи І-ІІІ ступенів</dc:title>
  <dc:creator>Admin</dc:creator>
  <cp:lastModifiedBy>User</cp:lastModifiedBy>
  <cp:revision>59</cp:revision>
  <dcterms:created xsi:type="dcterms:W3CDTF">2012-02-26T12:13:40Z</dcterms:created>
  <dcterms:modified xsi:type="dcterms:W3CDTF">2021-06-30T10:18:58Z</dcterms:modified>
</cp:coreProperties>
</file>