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66" r:id="rId3"/>
    <p:sldId id="267" r:id="rId4"/>
    <p:sldId id="283" r:id="rId5"/>
    <p:sldId id="284" r:id="rId6"/>
    <p:sldId id="268" r:id="rId7"/>
    <p:sldId id="270" r:id="rId8"/>
    <p:sldId id="271" r:id="rId9"/>
    <p:sldId id="272" r:id="rId10"/>
    <p:sldId id="258" r:id="rId11"/>
    <p:sldId id="260" r:id="rId12"/>
    <p:sldId id="273" r:id="rId13"/>
    <p:sldId id="274" r:id="rId14"/>
    <p:sldId id="275" r:id="rId15"/>
    <p:sldId id="276" r:id="rId16"/>
    <p:sldId id="277" r:id="rId17"/>
    <p:sldId id="278" r:id="rId18"/>
    <p:sldId id="280" r:id="rId19"/>
    <p:sldId id="281" r:id="rId20"/>
    <p:sldId id="282" r:id="rId21"/>
    <p:sldId id="279" r:id="rId22"/>
    <p:sldId id="262" r:id="rId23"/>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0CCF1C-F9A4-480D-B866-89C7AA350221}" v="739" dt="2024-06-27T15:59:04.581"/>
    <p1510:client id="{EE11415C-A01B-4017-8195-C3BDBD89426E}" v="9" dt="2024-06-28T06:25:02.5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5" autoAdjust="0"/>
    <p:restoredTop sz="94660"/>
  </p:normalViewPr>
  <p:slideViewPr>
    <p:cSldViewPr snapToGrid="0">
      <p:cViewPr varScale="1">
        <p:scale>
          <a:sx n="54" d="100"/>
          <a:sy n="54" d="100"/>
        </p:scale>
        <p:origin x="69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Friday, June 28, 2024</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230855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Friday, June 28, 2024</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091463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Friday, June 28, 2024</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410054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Friday, June 28, 2024</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352075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Friday, June 28, 2024</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049757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Friday, June 28, 2024</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295185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Friday, June 28, 2024</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622189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Friday, June 28, 2024</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982250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Friday, June 28, 2024</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250071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Friday, June 28, 2024</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454886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Friday, June 28, 2024</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736023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800" cap="all" spc="300" baseline="0">
                <a:solidFill>
                  <a:srgbClr val="FFFFFF"/>
                </a:solidFill>
              </a:defRPr>
            </a:lvl1pPr>
          </a:lstStyle>
          <a:p>
            <a:fld id="{AE0C963C-C1DB-4AFD-9DDC-0691666BF49B}" type="datetime2">
              <a:rPr lang="en-US" smtClean="0"/>
              <a:pPr/>
              <a:t>Friday, June 28, 2024</a:t>
            </a:fld>
            <a:endParaRPr lang="en-US" cap="all" dirty="0"/>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800">
                <a:solidFill>
                  <a:srgbClr val="FFFFFF"/>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110800008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EA7F1D-6737-4609-94CE-0E7C0CED7F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0FCA68-3497-4CB3-8C25-B6AE87EFE0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91999" cy="6858000"/>
          </a:xfrm>
          <a:prstGeom prst="rect">
            <a:avLst/>
          </a:prstGeom>
          <a:gradFill>
            <a:gsLst>
              <a:gs pos="0">
                <a:schemeClr val="accent4">
                  <a:alpha val="61000"/>
                </a:schemeClr>
              </a:gs>
              <a:gs pos="100000">
                <a:schemeClr val="accent2"/>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AA3DC6B-18DE-4588-B321-8101DED541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80357" y="0"/>
            <a:ext cx="11711642" cy="6857998"/>
          </a:xfrm>
          <a:prstGeom prst="rect">
            <a:avLst/>
          </a:prstGeom>
          <a:gradFill>
            <a:gsLst>
              <a:gs pos="6000">
                <a:schemeClr val="accent6">
                  <a:lumMod val="75000"/>
                  <a:alpha val="93000"/>
                </a:schemeClr>
              </a:gs>
              <a:gs pos="100000">
                <a:schemeClr val="accent2">
                  <a:lumMod val="60000"/>
                  <a:lumOff val="40000"/>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AA34BCD-93B4-45FF-9448-87F7C43117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038600" y="1494"/>
            <a:ext cx="8153399" cy="6399306"/>
          </a:xfrm>
          <a:prstGeom prst="rect">
            <a:avLst/>
          </a:prstGeom>
          <a:gradFill>
            <a:gsLst>
              <a:gs pos="22000">
                <a:schemeClr val="accent2">
                  <a:alpha val="68000"/>
                </a:schemeClr>
              </a:gs>
              <a:gs pos="99000">
                <a:schemeClr val="accent5">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5BF7F8F0-28A9-4A24-96A8-E5E423FBF9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8591">
            <a:off x="7897613" y="684022"/>
            <a:ext cx="5330585" cy="5218721"/>
          </a:xfrm>
          <a:custGeom>
            <a:avLst/>
            <a:gdLst>
              <a:gd name="connsiteX0" fmla="*/ 4721855 w 5330585"/>
              <a:gd name="connsiteY0" fmla="*/ 4361426 h 5218721"/>
              <a:gd name="connsiteX1" fmla="*/ 3457542 w 5330585"/>
              <a:gd name="connsiteY1" fmla="*/ 5211667 h 5218721"/>
              <a:gd name="connsiteX2" fmla="*/ 3430109 w 5330585"/>
              <a:gd name="connsiteY2" fmla="*/ 5218721 h 5218721"/>
              <a:gd name="connsiteX3" fmla="*/ 0 w 5330585"/>
              <a:gd name="connsiteY3" fmla="*/ 2647363 h 5218721"/>
              <a:gd name="connsiteX4" fmla="*/ 12834 w 5330585"/>
              <a:gd name="connsiteY4" fmla="*/ 2393199 h 5218721"/>
              <a:gd name="connsiteX5" fmla="*/ 2664828 w 5330585"/>
              <a:gd name="connsiteY5" fmla="*/ 0 h 5218721"/>
              <a:gd name="connsiteX6" fmla="*/ 5330585 w 5330585"/>
              <a:gd name="connsiteY6" fmla="*/ 2665757 h 5218721"/>
              <a:gd name="connsiteX7" fmla="*/ 4721855 w 5330585"/>
              <a:gd name="connsiteY7" fmla="*/ 4361426 h 521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0585" h="5218721">
                <a:moveTo>
                  <a:pt x="4721855" y="4361426"/>
                </a:moveTo>
                <a:cubicBezTo>
                  <a:pt x="4395896" y="4756397"/>
                  <a:pt x="3958379" y="5055891"/>
                  <a:pt x="3457542" y="5211667"/>
                </a:cubicBezTo>
                <a:lnTo>
                  <a:pt x="3430109" y="5218721"/>
                </a:lnTo>
                <a:lnTo>
                  <a:pt x="0" y="2647363"/>
                </a:lnTo>
                <a:lnTo>
                  <a:pt x="12834" y="2393199"/>
                </a:lnTo>
                <a:cubicBezTo>
                  <a:pt x="149347" y="1048975"/>
                  <a:pt x="1284587" y="0"/>
                  <a:pt x="2664828" y="0"/>
                </a:cubicBezTo>
                <a:cubicBezTo>
                  <a:pt x="4137085" y="0"/>
                  <a:pt x="5330585" y="1193500"/>
                  <a:pt x="5330585" y="2665757"/>
                </a:cubicBezTo>
                <a:cubicBezTo>
                  <a:pt x="5330585" y="3309870"/>
                  <a:pt x="5102142" y="3900626"/>
                  <a:pt x="4721855" y="4361426"/>
                </a:cubicBezTo>
                <a:close/>
              </a:path>
            </a:pathLst>
          </a:custGeom>
          <a:gradFill>
            <a:gsLst>
              <a:gs pos="16000">
                <a:schemeClr val="accent6">
                  <a:alpha val="0"/>
                </a:schemeClr>
              </a:gs>
              <a:gs pos="85000">
                <a:schemeClr val="accent6">
                  <a:lumMod val="60000"/>
                  <a:lumOff val="40000"/>
                  <a:alpha val="2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Rectangle 17">
            <a:extLst>
              <a:ext uri="{FF2B5EF4-FFF2-40B4-BE49-F238E27FC236}">
                <a16:creationId xmlns:a16="http://schemas.microsoft.com/office/drawing/2014/main" id="{ADEE5410-5DAB-442C-8E7B-CDAB35E75B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3"/>
            <a:ext cx="12191999" cy="4399229"/>
          </a:xfrm>
          <a:prstGeom prst="rect">
            <a:avLst/>
          </a:prstGeom>
          <a:gradFill>
            <a:gsLst>
              <a:gs pos="22000">
                <a:schemeClr val="accent2">
                  <a:alpha val="49000"/>
                </a:schemeClr>
              </a:gs>
              <a:gs pos="99000">
                <a:schemeClr val="accent5">
                  <a:alpha val="62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ctrTitle"/>
          </p:nvPr>
        </p:nvSpPr>
        <p:spPr>
          <a:xfrm>
            <a:off x="2250282" y="1584183"/>
            <a:ext cx="9194096" cy="2431226"/>
          </a:xfrm>
        </p:spPr>
        <p:txBody>
          <a:bodyPr anchor="t">
            <a:normAutofit/>
          </a:bodyPr>
          <a:lstStyle/>
          <a:p>
            <a:pPr algn="r"/>
            <a:r>
              <a:rPr lang="uk-UA" sz="4400" dirty="0">
                <a:solidFill>
                  <a:schemeClr val="bg1"/>
                </a:solidFill>
              </a:rPr>
              <a:t>Методична робота</a:t>
            </a:r>
          </a:p>
        </p:txBody>
      </p:sp>
      <p:sp>
        <p:nvSpPr>
          <p:cNvPr id="3" name="Підзаголовок 2"/>
          <p:cNvSpPr>
            <a:spLocks noGrp="1"/>
          </p:cNvSpPr>
          <p:nvPr>
            <p:ph type="subTitle" idx="1"/>
          </p:nvPr>
        </p:nvSpPr>
        <p:spPr>
          <a:xfrm>
            <a:off x="4636295" y="4848848"/>
            <a:ext cx="6808082" cy="1204320"/>
          </a:xfrm>
        </p:spPr>
        <p:txBody>
          <a:bodyPr vert="horz" lIns="0" tIns="0" rIns="0" bIns="0" rtlCol="0" anchor="t">
            <a:normAutofit/>
          </a:bodyPr>
          <a:lstStyle/>
          <a:p>
            <a:pPr algn="l"/>
            <a:r>
              <a:rPr lang="uk-UA" sz="2400" dirty="0">
                <a:solidFill>
                  <a:schemeClr val="bg1"/>
                </a:solidFill>
              </a:rPr>
              <a:t>            </a:t>
            </a:r>
            <a:r>
              <a:rPr lang="uk-UA" sz="2800" dirty="0"/>
              <a:t>  </a:t>
            </a:r>
            <a:r>
              <a:rPr lang="uk-UA" sz="2800" b="1" dirty="0"/>
              <a:t> </a:t>
            </a:r>
            <a:r>
              <a:rPr lang="uk-UA" sz="2800" b="1" dirty="0">
                <a:solidFill>
                  <a:schemeClr val="tx2"/>
                </a:solidFill>
              </a:rPr>
              <a:t>2023-2024 </a:t>
            </a:r>
            <a:r>
              <a:rPr lang="uk-UA" sz="2800" b="1" err="1">
                <a:solidFill>
                  <a:schemeClr val="tx2"/>
                </a:solidFill>
              </a:rPr>
              <a:t>н.р</a:t>
            </a:r>
            <a:r>
              <a:rPr lang="uk-UA" sz="2800" b="1" dirty="0">
                <a:solidFill>
                  <a:schemeClr val="tx2"/>
                </a:solidFill>
              </a:rPr>
              <a:t>.</a:t>
            </a:r>
          </a:p>
        </p:txBody>
      </p:sp>
    </p:spTree>
    <p:extLst>
      <p:ext uri="{BB962C8B-B14F-4D97-AF65-F5344CB8AC3E}">
        <p14:creationId xmlns:p14="http://schemas.microsoft.com/office/powerpoint/2010/main" val="3930024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C1C6A404-0AA7-E4AF-262C-48A6A8A385A8}"/>
              </a:ext>
            </a:extLst>
          </p:cNvPr>
          <p:cNvSpPr>
            <a:spLocks noGrp="1"/>
          </p:cNvSpPr>
          <p:nvPr>
            <p:ph idx="4294967295"/>
          </p:nvPr>
        </p:nvSpPr>
        <p:spPr>
          <a:xfrm>
            <a:off x="1231900" y="681319"/>
            <a:ext cx="10960100" cy="5390870"/>
          </a:xfrm>
        </p:spPr>
        <p:txBody>
          <a:bodyPr vert="horz" lIns="0" tIns="0" rIns="0" bIns="0" rtlCol="0" anchor="t">
            <a:noAutofit/>
          </a:bodyPr>
          <a:lstStyle/>
          <a:p>
            <a:r>
              <a:rPr lang="uk-UA" sz="2800" b="1" dirty="0">
                <a:solidFill>
                  <a:srgbClr val="002060"/>
                </a:solidFill>
                <a:latin typeface="Calibri"/>
                <a:cs typeface="Times New Roman"/>
              </a:rPr>
              <a:t>Традиційним у закладі освіти залишилося проведення предметних тижнів та творчих тижнів учителів, які атестуються.</a:t>
            </a:r>
          </a:p>
          <a:p>
            <a:r>
              <a:rPr lang="uk-UA" sz="2800" b="1" dirty="0">
                <a:solidFill>
                  <a:srgbClr val="002060"/>
                </a:solidFill>
                <a:latin typeface="Calibri"/>
                <a:cs typeface="Times New Roman"/>
              </a:rPr>
              <a:t>Питання методичної роботи з педагогічними кадрами, удосконалення професійної майстерності були предметом обговорення на засіданнях педагогічних рад, адміністративних нарад, нарад при директорі.</a:t>
            </a:r>
            <a:endParaRPr lang="uk-UA" sz="2800" b="1" dirty="0">
              <a:solidFill>
                <a:srgbClr val="002060"/>
              </a:solidFill>
              <a:latin typeface="Calibri"/>
              <a:cs typeface="Calibri"/>
            </a:endParaRPr>
          </a:p>
          <a:p>
            <a:endParaRPr lang="uk-UA" sz="2800" dirty="0">
              <a:solidFill>
                <a:schemeClr val="tx2"/>
              </a:solidFill>
              <a:latin typeface="Calibri"/>
              <a:cs typeface="Times New Roman"/>
            </a:endParaRPr>
          </a:p>
          <a:p>
            <a:endParaRPr lang="uk-UA" sz="1400" dirty="0">
              <a:latin typeface="Times New Roman"/>
              <a:cs typeface="Times New Roman"/>
            </a:endParaRPr>
          </a:p>
        </p:txBody>
      </p:sp>
    </p:spTree>
    <p:extLst>
      <p:ext uri="{BB962C8B-B14F-4D97-AF65-F5344CB8AC3E}">
        <p14:creationId xmlns:p14="http://schemas.microsoft.com/office/powerpoint/2010/main" val="3932266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45C5CC17-FF17-43CF-B073-D9051465D5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EBE2DDC-0D14-44E6-A1AB-2EEC095074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8543D98-0AA2-43B4-B508-DC1DB7F3DC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89723C1D-9A1A-465B-8164-483BF54266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A6680484-5F73-4078-85C2-415205B1A4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Заголовок 1">
            <a:extLst>
              <a:ext uri="{FF2B5EF4-FFF2-40B4-BE49-F238E27FC236}">
                <a16:creationId xmlns:a16="http://schemas.microsoft.com/office/drawing/2014/main" id="{90895A76-5C99-0E20-89F1-AA1F68301018}"/>
              </a:ext>
            </a:extLst>
          </p:cNvPr>
          <p:cNvSpPr>
            <a:spLocks noGrp="1"/>
          </p:cNvSpPr>
          <p:nvPr>
            <p:ph type="title"/>
          </p:nvPr>
        </p:nvSpPr>
        <p:spPr>
          <a:xfrm>
            <a:off x="14116" y="913682"/>
            <a:ext cx="3881465" cy="3222068"/>
          </a:xfrm>
        </p:spPr>
        <p:txBody>
          <a:bodyPr>
            <a:normAutofit/>
          </a:bodyPr>
          <a:lstStyle/>
          <a:p>
            <a:pPr algn="r">
              <a:lnSpc>
                <a:spcPct val="90000"/>
              </a:lnSpc>
            </a:pPr>
            <a:r>
              <a:rPr lang="uk-UA" sz="1800">
                <a:solidFill>
                  <a:schemeClr val="bg1"/>
                </a:solidFill>
                <a:latin typeface="Times New Roman"/>
                <a:cs typeface="Times New Roman"/>
              </a:rPr>
              <a:t>У 2023-2024 н. р. значна увага приділялася роботі з обдарованими дітьми.</a:t>
            </a:r>
            <a:endParaRPr lang="uk-UA" sz="1800">
              <a:solidFill>
                <a:schemeClr val="bg1"/>
              </a:solidFill>
            </a:endParaRPr>
          </a:p>
        </p:txBody>
      </p:sp>
      <p:sp>
        <p:nvSpPr>
          <p:cNvPr id="3" name="Місце для вмісту 2">
            <a:extLst>
              <a:ext uri="{FF2B5EF4-FFF2-40B4-BE49-F238E27FC236}">
                <a16:creationId xmlns:a16="http://schemas.microsoft.com/office/drawing/2014/main" id="{EE9053F0-7F5B-20E9-6CFD-721734AAAD29}"/>
              </a:ext>
            </a:extLst>
          </p:cNvPr>
          <p:cNvSpPr>
            <a:spLocks noGrp="1"/>
          </p:cNvSpPr>
          <p:nvPr>
            <p:ph idx="1"/>
          </p:nvPr>
        </p:nvSpPr>
        <p:spPr>
          <a:xfrm>
            <a:off x="4777409" y="1028702"/>
            <a:ext cx="7035972" cy="5303537"/>
          </a:xfrm>
        </p:spPr>
        <p:txBody>
          <a:bodyPr vert="horz" lIns="0" tIns="0" rIns="0" bIns="0" rtlCol="0" anchor="t">
            <a:noAutofit/>
          </a:bodyPr>
          <a:lstStyle/>
          <a:p>
            <a:endParaRPr lang="uk-UA" sz="1800">
              <a:latin typeface="Times New Roman"/>
              <a:cs typeface="Times New Roman"/>
            </a:endParaRPr>
          </a:p>
          <a:p>
            <a:r>
              <a:rPr lang="uk-UA" sz="2800" b="1" dirty="0">
                <a:solidFill>
                  <a:schemeClr val="tx2"/>
                </a:solidFill>
                <a:latin typeface="Calibri"/>
                <a:cs typeface="Times New Roman"/>
              </a:rPr>
              <a:t>Ефективною формою роботи для реалізації, утвердження своїх здібностей є предметні олімпіади та конкурси.</a:t>
            </a:r>
          </a:p>
          <a:p>
            <a:r>
              <a:rPr lang="uk-UA" sz="2800" b="1" dirty="0">
                <a:solidFill>
                  <a:schemeClr val="tx2"/>
                </a:solidFill>
                <a:latin typeface="Calibri"/>
                <a:cs typeface="Times New Roman"/>
              </a:rPr>
              <a:t>У І етапі Всеукраїнських предметних олімпіад узяли участь  здобувачі освіти 6-9 класів:  Гусак Роман, </a:t>
            </a:r>
            <a:r>
              <a:rPr lang="uk-UA" sz="2800" b="1" dirty="0" err="1">
                <a:solidFill>
                  <a:schemeClr val="tx2"/>
                </a:solidFill>
                <a:latin typeface="Calibri"/>
                <a:cs typeface="Times New Roman"/>
              </a:rPr>
              <a:t>Капатура</a:t>
            </a:r>
            <a:r>
              <a:rPr lang="uk-UA" sz="2800" b="1" dirty="0">
                <a:solidFill>
                  <a:schemeClr val="tx2"/>
                </a:solidFill>
                <a:latin typeface="Calibri"/>
                <a:cs typeface="Times New Roman"/>
              </a:rPr>
              <a:t> Ерік, Тарадайко Тетяна.</a:t>
            </a:r>
          </a:p>
          <a:p>
            <a:pPr marL="0" indent="0">
              <a:buNone/>
            </a:pPr>
            <a:endParaRPr lang="uk-UA" sz="1800">
              <a:latin typeface="Calibri"/>
              <a:cs typeface="Times New Roman"/>
            </a:endParaRPr>
          </a:p>
          <a:p>
            <a:endParaRPr lang="uk-UA" sz="1800"/>
          </a:p>
        </p:txBody>
      </p:sp>
    </p:spTree>
    <p:extLst>
      <p:ext uri="{BB962C8B-B14F-4D97-AF65-F5344CB8AC3E}">
        <p14:creationId xmlns:p14="http://schemas.microsoft.com/office/powerpoint/2010/main" val="646546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D4C0BBB-0042-4603-A226-6117F3FD5B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EC44F520-2598-460E-9F91-B02F60830C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8" name="Rectangle 37">
            <a:extLst>
              <a:ext uri="{FF2B5EF4-FFF2-40B4-BE49-F238E27FC236}">
                <a16:creationId xmlns:a16="http://schemas.microsoft.com/office/drawing/2014/main" id="{7404E292-5FAB-47E8-A663-A07530CED8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80FF8ED-64CE-400C-A4D5-9F943FC264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91999" cy="6858000"/>
          </a:xfrm>
          <a:prstGeom prst="rect">
            <a:avLst/>
          </a:prstGeom>
          <a:gradFill>
            <a:gsLst>
              <a:gs pos="0">
                <a:schemeClr val="accent5">
                  <a:alpha val="75000"/>
                </a:schemeClr>
              </a:gs>
              <a:gs pos="100000">
                <a:schemeClr val="accent2">
                  <a:lumMod val="60000"/>
                  <a:lumOff val="40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568868AD-100D-45F3-B11E-8A2936712B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12191999" cy="6858000"/>
          </a:xfrm>
          <a:prstGeom prst="rect">
            <a:avLst/>
          </a:prstGeom>
          <a:gradFill>
            <a:gsLst>
              <a:gs pos="49000">
                <a:schemeClr val="accent5">
                  <a:alpha val="50000"/>
                </a:schemeClr>
              </a:gs>
              <a:gs pos="100000">
                <a:schemeClr val="accent2">
                  <a:alpha val="74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14742CC-05F9-44AC-AF98-AB6EF810E4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96001" cy="6858000"/>
          </a:xfrm>
          <a:prstGeom prst="rect">
            <a:avLst/>
          </a:prstGeom>
          <a:gradFill>
            <a:gsLst>
              <a:gs pos="0">
                <a:schemeClr val="accent2">
                  <a:alpha val="17000"/>
                </a:schemeClr>
              </a:gs>
              <a:gs pos="85000">
                <a:schemeClr val="accent4">
                  <a:alpha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13">
            <a:extLst>
              <a:ext uri="{FF2B5EF4-FFF2-40B4-BE49-F238E27FC236}">
                <a16:creationId xmlns:a16="http://schemas.microsoft.com/office/drawing/2014/main" id="{853C77DB-C7E3-4B1F-9AD0-1EB2982A86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460656" y="-2569189"/>
            <a:ext cx="5115722" cy="10255626"/>
          </a:xfrm>
          <a:custGeom>
            <a:avLst/>
            <a:gdLst>
              <a:gd name="connsiteX0" fmla="*/ 2065105 w 2065105"/>
              <a:gd name="connsiteY0" fmla="*/ 0 h 4139967"/>
              <a:gd name="connsiteX1" fmla="*/ 2065105 w 2065105"/>
              <a:gd name="connsiteY1" fmla="*/ 4139967 h 4139967"/>
              <a:gd name="connsiteX2" fmla="*/ 1858573 w 2065105"/>
              <a:gd name="connsiteY2" fmla="*/ 4129538 h 4139967"/>
              <a:gd name="connsiteX3" fmla="*/ 0 w 2065105"/>
              <a:gd name="connsiteY3" fmla="*/ 2069983 h 4139967"/>
              <a:gd name="connsiteX4" fmla="*/ 1858573 w 2065105"/>
              <a:gd name="connsiteY4" fmla="*/ 10428 h 4139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5105" h="4139967">
                <a:moveTo>
                  <a:pt x="2065105" y="0"/>
                </a:moveTo>
                <a:lnTo>
                  <a:pt x="2065105" y="4139967"/>
                </a:lnTo>
                <a:lnTo>
                  <a:pt x="1858573" y="4129538"/>
                </a:lnTo>
                <a:cubicBezTo>
                  <a:pt x="814640" y="4023521"/>
                  <a:pt x="0" y="3141887"/>
                  <a:pt x="0" y="2069983"/>
                </a:cubicBezTo>
                <a:cubicBezTo>
                  <a:pt x="0" y="998079"/>
                  <a:pt x="814640" y="116446"/>
                  <a:pt x="1858573" y="10428"/>
                </a:cubicBezTo>
                <a:close/>
              </a:path>
            </a:pathLst>
          </a:custGeom>
          <a:gradFill flip="none" rotWithShape="1">
            <a:gsLst>
              <a:gs pos="7000">
                <a:schemeClr val="accent4">
                  <a:lumMod val="60000"/>
                  <a:lumOff val="40000"/>
                  <a:alpha val="3000"/>
                </a:schemeClr>
              </a:gs>
              <a:gs pos="100000">
                <a:schemeClr val="accent4">
                  <a:lumMod val="60000"/>
                  <a:lumOff val="40000"/>
                  <a:alpha val="37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2EF4D280-0DD9-C1C9-6C39-EA00C014C19E}"/>
              </a:ext>
            </a:extLst>
          </p:cNvPr>
          <p:cNvSpPr>
            <a:spLocks noGrp="1"/>
          </p:cNvSpPr>
          <p:nvPr>
            <p:ph type="title"/>
          </p:nvPr>
        </p:nvSpPr>
        <p:spPr>
          <a:xfrm>
            <a:off x="603851" y="687502"/>
            <a:ext cx="11243092" cy="5040294"/>
          </a:xfrm>
        </p:spPr>
        <p:txBody>
          <a:bodyPr vert="horz" lIns="0" tIns="0" rIns="0" bIns="0" rtlCol="0" anchor="ctr">
            <a:noAutofit/>
          </a:bodyPr>
          <a:lstStyle/>
          <a:p>
            <a:pPr algn="ctr">
              <a:lnSpc>
                <a:spcPct val="150000"/>
              </a:lnSpc>
            </a:pPr>
            <a:r>
              <a:rPr lang="en-US" sz="2400" spc="750" dirty="0">
                <a:solidFill>
                  <a:schemeClr val="bg1"/>
                </a:solidFill>
              </a:rPr>
              <a:t>   </a:t>
            </a:r>
            <a:r>
              <a:rPr lang="en-US" sz="2000" spc="750" dirty="0" err="1">
                <a:solidFill>
                  <a:schemeClr val="bg1"/>
                </a:solidFill>
              </a:rPr>
              <a:t>Здобувачі</a:t>
            </a:r>
            <a:r>
              <a:rPr lang="en-US" sz="2000" spc="750" dirty="0">
                <a:solidFill>
                  <a:schemeClr val="bg1"/>
                </a:solidFill>
              </a:rPr>
              <a:t>  </a:t>
            </a:r>
            <a:r>
              <a:rPr lang="en-US" sz="2000" spc="750" dirty="0" err="1">
                <a:solidFill>
                  <a:schemeClr val="bg1"/>
                </a:solidFill>
              </a:rPr>
              <a:t>закладу</a:t>
            </a:r>
            <a:r>
              <a:rPr lang="en-US" sz="2000" spc="750" dirty="0">
                <a:solidFill>
                  <a:schemeClr val="bg1"/>
                </a:solidFill>
              </a:rPr>
              <a:t> </a:t>
            </a:r>
            <a:r>
              <a:rPr lang="en-US" sz="2000" spc="750" dirty="0" err="1">
                <a:solidFill>
                  <a:schemeClr val="bg1"/>
                </a:solidFill>
              </a:rPr>
              <a:t>освіти</a:t>
            </a:r>
            <a:r>
              <a:rPr lang="en-US" sz="2000" spc="750" dirty="0">
                <a:solidFill>
                  <a:schemeClr val="bg1"/>
                </a:solidFill>
              </a:rPr>
              <a:t> </a:t>
            </a:r>
            <a:r>
              <a:rPr lang="en-US" sz="2000" spc="750" dirty="0" err="1">
                <a:solidFill>
                  <a:schemeClr val="bg1"/>
                </a:solidFill>
              </a:rPr>
              <a:t>традиційно</a:t>
            </a:r>
            <a:r>
              <a:rPr lang="en-US" sz="2000" spc="750" dirty="0">
                <a:solidFill>
                  <a:schemeClr val="bg1"/>
                </a:solidFill>
              </a:rPr>
              <a:t> є </a:t>
            </a:r>
            <a:r>
              <a:rPr lang="en-US" sz="2000" spc="750" dirty="0" err="1">
                <a:solidFill>
                  <a:schemeClr val="bg1"/>
                </a:solidFill>
              </a:rPr>
              <a:t>активними</a:t>
            </a:r>
            <a:r>
              <a:rPr lang="en-US" sz="2000" spc="750" dirty="0">
                <a:solidFill>
                  <a:schemeClr val="bg1"/>
                </a:solidFill>
              </a:rPr>
              <a:t>  </a:t>
            </a:r>
            <a:r>
              <a:rPr lang="en-US" sz="2000" spc="750" dirty="0" err="1">
                <a:solidFill>
                  <a:schemeClr val="bg1"/>
                </a:solidFill>
              </a:rPr>
              <a:t>учасниками</a:t>
            </a:r>
            <a:r>
              <a:rPr lang="en-US" sz="2000" spc="750" dirty="0">
                <a:solidFill>
                  <a:schemeClr val="bg1"/>
                </a:solidFill>
              </a:rPr>
              <a:t> </a:t>
            </a:r>
            <a:r>
              <a:rPr lang="en-US" sz="2000" spc="750" dirty="0" err="1">
                <a:solidFill>
                  <a:schemeClr val="bg1"/>
                </a:solidFill>
              </a:rPr>
              <a:t>різноманітних</a:t>
            </a:r>
            <a:r>
              <a:rPr lang="en-US" sz="2000" spc="750" dirty="0">
                <a:solidFill>
                  <a:schemeClr val="bg1"/>
                </a:solidFill>
              </a:rPr>
              <a:t> </a:t>
            </a:r>
            <a:r>
              <a:rPr lang="en-US" sz="2000" spc="750" dirty="0" err="1">
                <a:solidFill>
                  <a:schemeClr val="bg1"/>
                </a:solidFill>
              </a:rPr>
              <a:t>конкурсів</a:t>
            </a:r>
            <a:r>
              <a:rPr lang="en-US" sz="2000" spc="750" dirty="0">
                <a:solidFill>
                  <a:schemeClr val="bg1"/>
                </a:solidFill>
              </a:rPr>
              <a:t>, а </a:t>
            </a:r>
            <a:r>
              <a:rPr lang="en-US" sz="2000" spc="750" dirty="0" err="1">
                <a:solidFill>
                  <a:schemeClr val="bg1"/>
                </a:solidFill>
              </a:rPr>
              <a:t>саме</a:t>
            </a:r>
            <a:r>
              <a:rPr lang="en-US" sz="2000" spc="750" dirty="0">
                <a:solidFill>
                  <a:schemeClr val="bg1"/>
                </a:solidFill>
              </a:rPr>
              <a:t>: </a:t>
            </a:r>
            <a:r>
              <a:rPr lang="en-US" sz="2000" spc="750" dirty="0" err="1">
                <a:solidFill>
                  <a:schemeClr val="bg1"/>
                </a:solidFill>
              </a:rPr>
              <a:t>природничого</a:t>
            </a:r>
            <a:r>
              <a:rPr lang="en-US" sz="2000" spc="750" dirty="0">
                <a:solidFill>
                  <a:schemeClr val="bg1"/>
                </a:solidFill>
              </a:rPr>
              <a:t>- "</a:t>
            </a:r>
            <a:r>
              <a:rPr lang="en-US" sz="2000" spc="750" dirty="0" err="1">
                <a:solidFill>
                  <a:schemeClr val="bg1"/>
                </a:solidFill>
              </a:rPr>
              <a:t>Колосок</a:t>
            </a:r>
            <a:r>
              <a:rPr lang="en-US" sz="2000" spc="750" dirty="0">
                <a:solidFill>
                  <a:schemeClr val="bg1"/>
                </a:solidFill>
              </a:rPr>
              <a:t>" </a:t>
            </a:r>
            <a:r>
              <a:rPr lang="en-US" sz="2000" spc="750" dirty="0" err="1">
                <a:solidFill>
                  <a:schemeClr val="bg1"/>
                </a:solidFill>
              </a:rPr>
              <a:t>математичного</a:t>
            </a:r>
            <a:r>
              <a:rPr lang="en-US" sz="2000" spc="750" dirty="0">
                <a:solidFill>
                  <a:schemeClr val="bg1"/>
                </a:solidFill>
              </a:rPr>
              <a:t>- «</a:t>
            </a:r>
            <a:r>
              <a:rPr lang="en-US" sz="2000" spc="750" dirty="0" err="1">
                <a:solidFill>
                  <a:schemeClr val="bg1"/>
                </a:solidFill>
              </a:rPr>
              <a:t>Кенгуру</a:t>
            </a:r>
            <a:r>
              <a:rPr lang="en-US" sz="2000" spc="750" dirty="0">
                <a:solidFill>
                  <a:schemeClr val="bg1"/>
                </a:solidFill>
              </a:rPr>
              <a:t>», </a:t>
            </a:r>
            <a:r>
              <a:rPr lang="en-US" sz="2000" spc="750" dirty="0" err="1">
                <a:solidFill>
                  <a:schemeClr val="bg1"/>
                </a:solidFill>
              </a:rPr>
              <a:t>англійської</a:t>
            </a:r>
            <a:r>
              <a:rPr lang="en-US" sz="2000" spc="750" dirty="0">
                <a:solidFill>
                  <a:schemeClr val="bg1"/>
                </a:solidFill>
              </a:rPr>
              <a:t> </a:t>
            </a:r>
            <a:r>
              <a:rPr lang="en-US" sz="2000" spc="750" dirty="0" err="1">
                <a:solidFill>
                  <a:schemeClr val="bg1"/>
                </a:solidFill>
              </a:rPr>
              <a:t>мови</a:t>
            </a:r>
            <a:r>
              <a:rPr lang="en-US" sz="2000" spc="750" dirty="0">
                <a:solidFill>
                  <a:schemeClr val="bg1"/>
                </a:solidFill>
              </a:rPr>
              <a:t> - "</a:t>
            </a:r>
            <a:r>
              <a:rPr lang="en-US" sz="2000" spc="750" dirty="0" err="1">
                <a:solidFill>
                  <a:schemeClr val="bg1"/>
                </a:solidFill>
              </a:rPr>
              <a:t>Грінвіч</a:t>
            </a:r>
            <a:r>
              <a:rPr lang="en-US" sz="2000" spc="750" dirty="0">
                <a:solidFill>
                  <a:schemeClr val="bg1"/>
                </a:solidFill>
              </a:rPr>
              <a:t>"  </a:t>
            </a:r>
            <a:r>
              <a:rPr lang="en-US" sz="2000" spc="750" dirty="0" err="1">
                <a:solidFill>
                  <a:schemeClr val="bg1"/>
                </a:solidFill>
              </a:rPr>
              <a:t>конкурсу</a:t>
            </a:r>
            <a:r>
              <a:rPr lang="en-US" sz="2000" spc="750" dirty="0">
                <a:solidFill>
                  <a:schemeClr val="bg1"/>
                </a:solidFill>
              </a:rPr>
              <a:t> з </a:t>
            </a:r>
            <a:r>
              <a:rPr lang="en-US" sz="2000" spc="750" dirty="0" err="1">
                <a:solidFill>
                  <a:schemeClr val="bg1"/>
                </a:solidFill>
              </a:rPr>
              <a:t>інформатики</a:t>
            </a:r>
            <a:r>
              <a:rPr lang="en-US" sz="2000" spc="750" dirty="0">
                <a:solidFill>
                  <a:schemeClr val="bg1"/>
                </a:solidFill>
              </a:rPr>
              <a:t> "</a:t>
            </a:r>
            <a:r>
              <a:rPr lang="en-US" sz="2000" spc="750" dirty="0" err="1">
                <a:solidFill>
                  <a:schemeClr val="bg1"/>
                </a:solidFill>
              </a:rPr>
              <a:t>Бобер</a:t>
            </a:r>
            <a:r>
              <a:rPr lang="en-US" sz="2000" b="0" spc="750" dirty="0">
                <a:solidFill>
                  <a:schemeClr val="bg1"/>
                </a:solidFill>
              </a:rPr>
              <a:t>"</a:t>
            </a:r>
            <a:r>
              <a:rPr lang="en-US" sz="2000" spc="750" dirty="0">
                <a:solidFill>
                  <a:schemeClr val="bg1"/>
                </a:solidFill>
              </a:rPr>
              <a:t>.</a:t>
            </a:r>
            <a:r>
              <a:rPr lang="en-US" sz="2000" spc="750" dirty="0">
                <a:solidFill>
                  <a:schemeClr val="bg1"/>
                </a:solidFill>
                <a:latin typeface="Avenir Next LT Pro"/>
                <a:cs typeface="Times New Roman"/>
              </a:rPr>
              <a:t/>
            </a:r>
            <a:br>
              <a:rPr lang="en-US" sz="2000" spc="750" dirty="0">
                <a:solidFill>
                  <a:schemeClr val="bg1"/>
                </a:solidFill>
                <a:latin typeface="Avenir Next LT Pro"/>
                <a:cs typeface="Times New Roman"/>
              </a:rPr>
            </a:br>
            <a:r>
              <a:rPr lang="uk-UA" sz="2000" spc="750" dirty="0">
                <a:solidFill>
                  <a:schemeClr val="bg1"/>
                </a:solidFill>
                <a:latin typeface="Calibri"/>
                <a:cs typeface="Times New Roman"/>
              </a:rPr>
              <a:t>Учні є також активними учасниками Всеукраїнських інтернет – олімпіад предметів початкової школи, української мови та </a:t>
            </a:r>
            <a:r>
              <a:rPr lang="uk-UA" sz="2000" spc="750" dirty="0" err="1">
                <a:solidFill>
                  <a:schemeClr val="bg1"/>
                </a:solidFill>
                <a:latin typeface="Calibri"/>
                <a:cs typeface="Times New Roman"/>
              </a:rPr>
              <a:t>літератури,математики,історії</a:t>
            </a:r>
            <a:r>
              <a:rPr lang="uk-UA" sz="2000" spc="750" dirty="0">
                <a:solidFill>
                  <a:schemeClr val="bg1"/>
                </a:solidFill>
                <a:latin typeface="Calibri"/>
                <a:cs typeface="Times New Roman"/>
              </a:rPr>
              <a:t>, географії, </a:t>
            </a:r>
            <a:r>
              <a:rPr lang="en-US" sz="2000" dirty="0">
                <a:solidFill>
                  <a:schemeClr val="bg1"/>
                </a:solidFill>
              </a:rPr>
              <a:t/>
            </a:r>
            <a:br>
              <a:rPr lang="en-US" sz="2000" dirty="0">
                <a:solidFill>
                  <a:schemeClr val="bg1"/>
                </a:solidFill>
              </a:rPr>
            </a:br>
            <a:r>
              <a:rPr lang="uk-UA" sz="2000" spc="750" dirty="0" err="1">
                <a:solidFill>
                  <a:schemeClr val="bg1"/>
                </a:solidFill>
                <a:latin typeface="Calibri"/>
                <a:cs typeface="Times New Roman"/>
              </a:rPr>
              <a:t>природознавства,хімії</a:t>
            </a:r>
            <a:r>
              <a:rPr lang="uk-UA" sz="2000" spc="750" dirty="0">
                <a:solidFill>
                  <a:schemeClr val="bg1"/>
                </a:solidFill>
                <a:latin typeface="Calibri"/>
                <a:cs typeface="Times New Roman"/>
              </a:rPr>
              <a:t>, англійської мови.</a:t>
            </a:r>
            <a:endParaRPr lang="en-US" sz="2000" spc="750" dirty="0">
              <a:solidFill>
                <a:schemeClr val="bg1"/>
              </a:solidFill>
              <a:latin typeface="Calibri"/>
              <a:cs typeface="Calibri"/>
            </a:endParaRPr>
          </a:p>
        </p:txBody>
      </p:sp>
    </p:spTree>
    <p:extLst>
      <p:ext uri="{BB962C8B-B14F-4D97-AF65-F5344CB8AC3E}">
        <p14:creationId xmlns:p14="http://schemas.microsoft.com/office/powerpoint/2010/main" val="51273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1624" y="502024"/>
            <a:ext cx="10501256" cy="1308847"/>
          </a:xfrm>
        </p:spPr>
        <p:txBody>
          <a:bodyPr>
            <a:normAutofit/>
          </a:bodyPr>
          <a:lstStyle/>
          <a:p>
            <a:pPr algn="ctr"/>
            <a:r>
              <a:rPr lang="uk-UA" sz="2000" dirty="0">
                <a:latin typeface="+mn-lt"/>
              </a:rPr>
              <a:t>Всеукраїнська дистанційна олімпіада з української мови ”</a:t>
            </a:r>
            <a:r>
              <a:rPr lang="uk-UA" sz="2000" dirty="0" err="1">
                <a:latin typeface="+mn-lt"/>
              </a:rPr>
              <a:t>Всеосвіта</a:t>
            </a:r>
            <a:r>
              <a:rPr lang="uk-UA" sz="2000" dirty="0">
                <a:latin typeface="+mn-lt"/>
              </a:rPr>
              <a:t>. Вдалий старт -2023 ” та інтернет - олімпіада “На урок”</a:t>
            </a:r>
          </a:p>
        </p:txBody>
      </p:sp>
      <p:pic>
        <p:nvPicPr>
          <p:cNvPr id="5" name="Місце для вмісту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71600" y="2268355"/>
            <a:ext cx="4846638" cy="3648441"/>
          </a:xfrm>
        </p:spPr>
      </p:pic>
      <p:pic>
        <p:nvPicPr>
          <p:cNvPr id="6" name="Місце для вмісту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698322" y="2112963"/>
            <a:ext cx="2981843" cy="3959225"/>
          </a:xfrm>
        </p:spPr>
      </p:pic>
    </p:spTree>
    <p:extLst>
      <p:ext uri="{BB962C8B-B14F-4D97-AF65-F5344CB8AC3E}">
        <p14:creationId xmlns:p14="http://schemas.microsoft.com/office/powerpoint/2010/main" val="404886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795528"/>
            <a:ext cx="10241280" cy="836048"/>
          </a:xfrm>
        </p:spPr>
        <p:txBody>
          <a:bodyPr>
            <a:normAutofit/>
          </a:bodyPr>
          <a:lstStyle/>
          <a:p>
            <a:r>
              <a:rPr lang="ru-RU" sz="2000" dirty="0" err="1">
                <a:solidFill>
                  <a:srgbClr val="002060"/>
                </a:solidFill>
              </a:rPr>
              <a:t>Всеукраїнський</a:t>
            </a:r>
            <a:r>
              <a:rPr lang="ru-RU" sz="2000" dirty="0">
                <a:solidFill>
                  <a:srgbClr val="002060"/>
                </a:solidFill>
              </a:rPr>
              <a:t> </a:t>
            </a:r>
            <a:r>
              <a:rPr lang="ru-RU" sz="2000" dirty="0" err="1">
                <a:solidFill>
                  <a:srgbClr val="002060"/>
                </a:solidFill>
              </a:rPr>
              <a:t>етап</a:t>
            </a:r>
            <a:r>
              <a:rPr lang="ru-RU" sz="2000" dirty="0">
                <a:solidFill>
                  <a:srgbClr val="002060"/>
                </a:solidFill>
              </a:rPr>
              <a:t> </a:t>
            </a:r>
            <a:r>
              <a:rPr lang="ru-RU" sz="2000" dirty="0" err="1">
                <a:solidFill>
                  <a:srgbClr val="002060"/>
                </a:solidFill>
              </a:rPr>
              <a:t>Міжнародного</a:t>
            </a:r>
            <a:r>
              <a:rPr lang="ru-RU" sz="2000" dirty="0">
                <a:solidFill>
                  <a:srgbClr val="002060"/>
                </a:solidFill>
              </a:rPr>
              <a:t> </a:t>
            </a:r>
            <a:r>
              <a:rPr lang="ru-RU" sz="2000" dirty="0" err="1">
                <a:solidFill>
                  <a:srgbClr val="002060"/>
                </a:solidFill>
              </a:rPr>
              <a:t>математичного</a:t>
            </a:r>
            <a:r>
              <a:rPr lang="ru-RU" sz="2000" dirty="0">
                <a:solidFill>
                  <a:srgbClr val="002060"/>
                </a:solidFill>
              </a:rPr>
              <a:t> конкурсу “Кенгуру”</a:t>
            </a:r>
            <a:endParaRPr lang="uk-UA" sz="2000" dirty="0">
              <a:solidFill>
                <a:srgbClr val="002060"/>
              </a:solidFill>
            </a:endParaRPr>
          </a:p>
        </p:txBody>
      </p:sp>
      <p:pic>
        <p:nvPicPr>
          <p:cNvPr id="5" name="Місце для вмісту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70315" y="2112963"/>
            <a:ext cx="4049207" cy="3959225"/>
          </a:xfrm>
        </p:spPr>
      </p:pic>
      <p:pic>
        <p:nvPicPr>
          <p:cNvPr id="6" name="Місце для вмісту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65925" y="2402984"/>
            <a:ext cx="4846638" cy="3379183"/>
          </a:xfrm>
        </p:spPr>
      </p:pic>
    </p:spTree>
    <p:extLst>
      <p:ext uri="{BB962C8B-B14F-4D97-AF65-F5344CB8AC3E}">
        <p14:creationId xmlns:p14="http://schemas.microsoft.com/office/powerpoint/2010/main" val="2407194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795528"/>
            <a:ext cx="10241280" cy="961554"/>
          </a:xfrm>
        </p:spPr>
        <p:txBody>
          <a:bodyPr>
            <a:normAutofit/>
          </a:bodyPr>
          <a:lstStyle/>
          <a:p>
            <a:r>
              <a:rPr lang="ru-RU" sz="2000" dirty="0" err="1">
                <a:solidFill>
                  <a:srgbClr val="002060"/>
                </a:solidFill>
              </a:rPr>
              <a:t>Міжнародний</a:t>
            </a:r>
            <a:r>
              <a:rPr lang="ru-RU" sz="2000" dirty="0">
                <a:solidFill>
                  <a:srgbClr val="002060"/>
                </a:solidFill>
              </a:rPr>
              <a:t> конкурс з </a:t>
            </a:r>
            <a:r>
              <a:rPr lang="ru-RU" sz="2000" dirty="0" err="1">
                <a:solidFill>
                  <a:srgbClr val="002060"/>
                </a:solidFill>
              </a:rPr>
              <a:t>інформатики</a:t>
            </a:r>
            <a:r>
              <a:rPr lang="ru-RU" sz="2000" dirty="0">
                <a:solidFill>
                  <a:srgbClr val="002060"/>
                </a:solidFill>
              </a:rPr>
              <a:t> “</a:t>
            </a:r>
            <a:r>
              <a:rPr lang="ru-RU" sz="2000" dirty="0" err="1">
                <a:solidFill>
                  <a:srgbClr val="002060"/>
                </a:solidFill>
              </a:rPr>
              <a:t>Бебрас</a:t>
            </a:r>
            <a:r>
              <a:rPr lang="ru-RU" sz="2000" dirty="0">
                <a:solidFill>
                  <a:srgbClr val="002060"/>
                </a:solidFill>
              </a:rPr>
              <a:t> 2023”</a:t>
            </a:r>
            <a:endParaRPr lang="uk-UA" sz="2000" dirty="0">
              <a:solidFill>
                <a:srgbClr val="002060"/>
              </a:solidFill>
            </a:endParaRPr>
          </a:p>
        </p:txBody>
      </p:sp>
      <p:pic>
        <p:nvPicPr>
          <p:cNvPr id="5" name="Місце для вмісту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71600" y="2275086"/>
            <a:ext cx="4846638" cy="3634978"/>
          </a:xfrm>
        </p:spPr>
      </p:pic>
      <p:pic>
        <p:nvPicPr>
          <p:cNvPr id="6" name="Місце для вмісту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65925" y="2275086"/>
            <a:ext cx="4846638" cy="3634978"/>
          </a:xfrm>
        </p:spPr>
      </p:pic>
    </p:spTree>
    <p:extLst>
      <p:ext uri="{BB962C8B-B14F-4D97-AF65-F5344CB8AC3E}">
        <p14:creationId xmlns:p14="http://schemas.microsoft.com/office/powerpoint/2010/main" val="265189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795528"/>
            <a:ext cx="10241280" cy="585037"/>
          </a:xfrm>
        </p:spPr>
        <p:txBody>
          <a:bodyPr>
            <a:normAutofit fontScale="90000"/>
          </a:bodyPr>
          <a:lstStyle/>
          <a:p>
            <a:r>
              <a:rPr lang="ru-RU" sz="2000" dirty="0" err="1">
                <a:solidFill>
                  <a:srgbClr val="002060"/>
                </a:solidFill>
              </a:rPr>
              <a:t>Переможці</a:t>
            </a:r>
            <a:r>
              <a:rPr lang="ru-RU" sz="2000" dirty="0">
                <a:solidFill>
                  <a:srgbClr val="002060"/>
                </a:solidFill>
              </a:rPr>
              <a:t> та </a:t>
            </a:r>
            <a:r>
              <a:rPr lang="ru-RU" sz="2000" dirty="0" err="1">
                <a:solidFill>
                  <a:srgbClr val="002060"/>
                </a:solidFill>
              </a:rPr>
              <a:t>учасники</a:t>
            </a:r>
            <a:r>
              <a:rPr lang="ru-RU" sz="2000" dirty="0">
                <a:solidFill>
                  <a:srgbClr val="002060"/>
                </a:solidFill>
              </a:rPr>
              <a:t> конкурсу з </a:t>
            </a:r>
            <a:r>
              <a:rPr lang="ru-RU" sz="2000" dirty="0" err="1">
                <a:solidFill>
                  <a:srgbClr val="002060"/>
                </a:solidFill>
              </a:rPr>
              <a:t>англійської</a:t>
            </a:r>
            <a:r>
              <a:rPr lang="ru-RU" sz="2000" dirty="0">
                <a:solidFill>
                  <a:srgbClr val="002060"/>
                </a:solidFill>
              </a:rPr>
              <a:t> </a:t>
            </a:r>
            <a:r>
              <a:rPr lang="ru-RU" sz="2000" dirty="0" err="1">
                <a:solidFill>
                  <a:srgbClr val="002060"/>
                </a:solidFill>
              </a:rPr>
              <a:t>мови</a:t>
            </a:r>
            <a:r>
              <a:rPr lang="ru-RU" sz="2000" dirty="0">
                <a:solidFill>
                  <a:srgbClr val="002060"/>
                </a:solidFill>
              </a:rPr>
              <a:t>” “</a:t>
            </a:r>
            <a:r>
              <a:rPr lang="ru-RU" sz="2000" dirty="0" err="1">
                <a:solidFill>
                  <a:srgbClr val="002060"/>
                </a:solidFill>
              </a:rPr>
              <a:t>Грінвіч</a:t>
            </a:r>
            <a:r>
              <a:rPr lang="ru-RU" sz="2000" dirty="0">
                <a:solidFill>
                  <a:srgbClr val="002060"/>
                </a:solidFill>
              </a:rPr>
              <a:t> 2023”</a:t>
            </a:r>
            <a:endParaRPr lang="uk-UA" sz="2000" dirty="0">
              <a:solidFill>
                <a:srgbClr val="002060"/>
              </a:solidFill>
            </a:endParaRPr>
          </a:p>
        </p:txBody>
      </p:sp>
      <p:pic>
        <p:nvPicPr>
          <p:cNvPr id="6" name="Місце для вмісту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95482" y="2312894"/>
            <a:ext cx="3989379" cy="3759294"/>
          </a:xfrm>
        </p:spPr>
      </p:pic>
    </p:spTree>
    <p:extLst>
      <p:ext uri="{BB962C8B-B14F-4D97-AF65-F5344CB8AC3E}">
        <p14:creationId xmlns:p14="http://schemas.microsoft.com/office/powerpoint/2010/main" val="1735996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573742"/>
            <a:ext cx="10241280" cy="1129552"/>
          </a:xfrm>
        </p:spPr>
        <p:txBody>
          <a:bodyPr>
            <a:normAutofit/>
          </a:bodyPr>
          <a:lstStyle/>
          <a:p>
            <a:r>
              <a:rPr lang="uk-UA" sz="1800" dirty="0">
                <a:solidFill>
                  <a:srgbClr val="002060"/>
                </a:solidFill>
              </a:rPr>
              <a:t>Міжнародний дистанційний освітній конкурс з англійської мови “Брейн ринг 2024-</a:t>
            </a:r>
            <a:br>
              <a:rPr lang="uk-UA" sz="1800" dirty="0">
                <a:solidFill>
                  <a:srgbClr val="002060"/>
                </a:solidFill>
              </a:rPr>
            </a:br>
            <a:r>
              <a:rPr lang="uk-UA" sz="1800" dirty="0">
                <a:solidFill>
                  <a:srgbClr val="002060"/>
                </a:solidFill>
              </a:rPr>
              <a:t>Весняна сесія” та “</a:t>
            </a:r>
            <a:r>
              <a:rPr lang="uk-UA" sz="1800" dirty="0" err="1">
                <a:solidFill>
                  <a:srgbClr val="002060"/>
                </a:solidFill>
              </a:rPr>
              <a:t>Олімпік</a:t>
            </a:r>
            <a:r>
              <a:rPr lang="uk-UA" sz="1800" dirty="0">
                <a:solidFill>
                  <a:srgbClr val="002060"/>
                </a:solidFill>
              </a:rPr>
              <a:t> 2024 - Весняна сесія</a:t>
            </a:r>
          </a:p>
        </p:txBody>
      </p:sp>
      <p:pic>
        <p:nvPicPr>
          <p:cNvPr id="8" name="Місце для вмісту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704535" y="2112963"/>
            <a:ext cx="2969418" cy="3959225"/>
          </a:xfrm>
        </p:spPr>
      </p:pic>
      <p:pic>
        <p:nvPicPr>
          <p:cNvPr id="7" name="Місце для вмісту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900519" y="2112963"/>
            <a:ext cx="3071784" cy="3959225"/>
          </a:xfrm>
        </p:spPr>
      </p:pic>
    </p:spTree>
    <p:extLst>
      <p:ext uri="{BB962C8B-B14F-4D97-AF65-F5344CB8AC3E}">
        <p14:creationId xmlns:p14="http://schemas.microsoft.com/office/powerpoint/2010/main" val="1674924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304800"/>
            <a:ext cx="10241280" cy="1201271"/>
          </a:xfrm>
        </p:spPr>
        <p:txBody>
          <a:bodyPr>
            <a:normAutofit fontScale="90000"/>
          </a:bodyPr>
          <a:lstStyle/>
          <a:p>
            <a:pPr>
              <a:lnSpc>
                <a:spcPct val="150000"/>
              </a:lnSpc>
            </a:pPr>
            <a:r>
              <a:rPr lang="ru-RU" sz="2000" dirty="0">
                <a:solidFill>
                  <a:srgbClr val="002060"/>
                </a:solidFill>
              </a:rPr>
              <a:t>ХХ </a:t>
            </a:r>
            <a:r>
              <a:rPr lang="ru-RU" sz="2000" dirty="0" err="1">
                <a:solidFill>
                  <a:srgbClr val="002060"/>
                </a:solidFill>
              </a:rPr>
              <a:t>Всеукраїнська</a:t>
            </a:r>
            <a:r>
              <a:rPr lang="ru-RU" sz="2000" dirty="0">
                <a:solidFill>
                  <a:srgbClr val="002060"/>
                </a:solidFill>
              </a:rPr>
              <a:t> </a:t>
            </a:r>
            <a:r>
              <a:rPr lang="ru-RU" sz="2000" dirty="0" err="1">
                <a:solidFill>
                  <a:srgbClr val="002060"/>
                </a:solidFill>
              </a:rPr>
              <a:t>інтернет-олімпіада</a:t>
            </a:r>
            <a:r>
              <a:rPr lang="ru-RU" sz="2000" dirty="0">
                <a:solidFill>
                  <a:srgbClr val="002060"/>
                </a:solidFill>
              </a:rPr>
              <a:t> “На урок”. </a:t>
            </a:r>
            <a:r>
              <a:rPr lang="ru-RU" sz="2000" dirty="0" err="1">
                <a:solidFill>
                  <a:srgbClr val="002060"/>
                </a:solidFill>
              </a:rPr>
              <a:t>Переможці</a:t>
            </a:r>
            <a:r>
              <a:rPr lang="ru-RU" sz="2000" dirty="0">
                <a:solidFill>
                  <a:srgbClr val="002060"/>
                </a:solidFill>
              </a:rPr>
              <a:t> з математики та “Я </a:t>
            </a:r>
            <a:r>
              <a:rPr lang="ru-RU" sz="2000" dirty="0" err="1">
                <a:solidFill>
                  <a:srgbClr val="002060"/>
                </a:solidFill>
              </a:rPr>
              <a:t>досліджую</a:t>
            </a:r>
            <a:r>
              <a:rPr lang="ru-RU" sz="2000" dirty="0">
                <a:solidFill>
                  <a:srgbClr val="002060"/>
                </a:solidFill>
              </a:rPr>
              <a:t> </a:t>
            </a:r>
            <a:r>
              <a:rPr lang="ru-RU" sz="2000" dirty="0" err="1">
                <a:solidFill>
                  <a:srgbClr val="002060"/>
                </a:solidFill>
              </a:rPr>
              <a:t>світ</a:t>
            </a:r>
            <a:r>
              <a:rPr lang="ru-RU" sz="2000" dirty="0" smtClean="0">
                <a:solidFill>
                  <a:srgbClr val="002060"/>
                </a:solidFill>
              </a:rPr>
              <a:t>”</a:t>
            </a:r>
            <a:endParaRPr lang="uk-UA" sz="2000" dirty="0">
              <a:solidFill>
                <a:srgbClr val="002060"/>
              </a:solidFill>
            </a:endParaRPr>
          </a:p>
        </p:txBody>
      </p:sp>
      <p:pic>
        <p:nvPicPr>
          <p:cNvPr id="5" name="Місце для вмісту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165412" y="2112963"/>
            <a:ext cx="4114216" cy="3959225"/>
          </a:xfrm>
        </p:spPr>
      </p:pic>
      <p:pic>
        <p:nvPicPr>
          <p:cNvPr id="6" name="Місце для вмісту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992471" y="1685365"/>
            <a:ext cx="3681482" cy="4386823"/>
          </a:xfrm>
        </p:spPr>
      </p:pic>
    </p:spTree>
    <p:extLst>
      <p:ext uri="{BB962C8B-B14F-4D97-AF65-F5344CB8AC3E}">
        <p14:creationId xmlns:p14="http://schemas.microsoft.com/office/powerpoint/2010/main" val="1107509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179294"/>
            <a:ext cx="10241280" cy="1272988"/>
          </a:xfrm>
        </p:spPr>
        <p:txBody>
          <a:bodyPr>
            <a:normAutofit fontScale="90000"/>
          </a:bodyPr>
          <a:lstStyle/>
          <a:p>
            <a:pPr>
              <a:lnSpc>
                <a:spcPct val="150000"/>
              </a:lnSpc>
            </a:pPr>
            <a:r>
              <a:rPr lang="ru-RU" sz="2000" dirty="0" err="1">
                <a:solidFill>
                  <a:srgbClr val="002060"/>
                </a:solidFill>
              </a:rPr>
              <a:t>Всеукраїнський</a:t>
            </a:r>
            <a:r>
              <a:rPr lang="ru-RU" sz="2000" dirty="0">
                <a:solidFill>
                  <a:srgbClr val="002060"/>
                </a:solidFill>
              </a:rPr>
              <a:t> </a:t>
            </a:r>
            <a:r>
              <a:rPr lang="ru-RU" sz="2000" dirty="0" err="1">
                <a:solidFill>
                  <a:srgbClr val="002060"/>
                </a:solidFill>
              </a:rPr>
              <a:t>інтернет</a:t>
            </a:r>
            <a:r>
              <a:rPr lang="ru-RU" sz="2000" dirty="0">
                <a:solidFill>
                  <a:srgbClr val="002060"/>
                </a:solidFill>
              </a:rPr>
              <a:t>-конкурс “</a:t>
            </a:r>
            <a:r>
              <a:rPr lang="ru-RU" sz="2000" dirty="0" err="1">
                <a:solidFill>
                  <a:srgbClr val="002060"/>
                </a:solidFill>
              </a:rPr>
              <a:t>Жінка</a:t>
            </a:r>
            <a:r>
              <a:rPr lang="ru-RU" sz="2000" dirty="0">
                <a:solidFill>
                  <a:srgbClr val="002060"/>
                </a:solidFill>
              </a:rPr>
              <a:t> в </a:t>
            </a:r>
            <a:r>
              <a:rPr lang="ru-RU" sz="2000" dirty="0" err="1">
                <a:solidFill>
                  <a:srgbClr val="002060"/>
                </a:solidFill>
              </a:rPr>
              <a:t>науці</a:t>
            </a:r>
            <a:r>
              <a:rPr lang="ru-RU" sz="2000" dirty="0">
                <a:solidFill>
                  <a:srgbClr val="002060"/>
                </a:solidFill>
              </a:rPr>
              <a:t>” та конкурс </a:t>
            </a:r>
            <a:r>
              <a:rPr lang="ru-RU" sz="2000" dirty="0" err="1">
                <a:solidFill>
                  <a:srgbClr val="002060"/>
                </a:solidFill>
              </a:rPr>
              <a:t>юних</a:t>
            </a:r>
            <a:r>
              <a:rPr lang="ru-RU" sz="2000" dirty="0">
                <a:solidFill>
                  <a:srgbClr val="002060"/>
                </a:solidFill>
              </a:rPr>
              <a:t> </a:t>
            </a:r>
            <a:r>
              <a:rPr lang="ru-RU" sz="2000" dirty="0" err="1">
                <a:solidFill>
                  <a:srgbClr val="002060"/>
                </a:solidFill>
              </a:rPr>
              <a:t>дослідників</a:t>
            </a:r>
            <a:r>
              <a:rPr lang="ru-RU" sz="2000" dirty="0">
                <a:solidFill>
                  <a:srgbClr val="002060"/>
                </a:solidFill>
              </a:rPr>
              <a:t> “</a:t>
            </a:r>
            <a:r>
              <a:rPr lang="ru-RU" sz="2000" dirty="0" err="1">
                <a:solidFill>
                  <a:srgbClr val="002060"/>
                </a:solidFill>
              </a:rPr>
              <a:t>Кристали</a:t>
            </a:r>
            <a:r>
              <a:rPr lang="ru-RU" sz="2000" dirty="0">
                <a:solidFill>
                  <a:srgbClr val="002060"/>
                </a:solidFill>
              </a:rPr>
              <a:t>”.</a:t>
            </a:r>
            <a:endParaRPr lang="uk-UA" sz="2000" dirty="0">
              <a:solidFill>
                <a:srgbClr val="002060"/>
              </a:solidFill>
            </a:endParaRPr>
          </a:p>
        </p:txBody>
      </p:sp>
      <p:pic>
        <p:nvPicPr>
          <p:cNvPr id="5" name="Місце для вмісту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371600" y="2112963"/>
            <a:ext cx="4580965" cy="3959225"/>
          </a:xfrm>
        </p:spPr>
      </p:pic>
      <p:pic>
        <p:nvPicPr>
          <p:cNvPr id="6" name="Місце для вмісту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18729" y="2272558"/>
            <a:ext cx="5193834" cy="3640034"/>
          </a:xfrm>
        </p:spPr>
      </p:pic>
    </p:spTree>
    <p:extLst>
      <p:ext uri="{BB962C8B-B14F-4D97-AF65-F5344CB8AC3E}">
        <p14:creationId xmlns:p14="http://schemas.microsoft.com/office/powerpoint/2010/main" val="3282163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C5CC17-FF17-43CF-B073-D9051465D5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EBE2DDC-0D14-44E6-A1AB-2EEC095074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8543D98-0AA2-43B4-B508-DC1DB7F3DC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9723C1D-9A1A-465B-8164-483BF54266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680484-5F73-4078-85C2-415205B1A4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Заголовок 1">
            <a:extLst>
              <a:ext uri="{FF2B5EF4-FFF2-40B4-BE49-F238E27FC236}">
                <a16:creationId xmlns:a16="http://schemas.microsoft.com/office/drawing/2014/main" id="{EE1F7285-6151-C7FE-E72E-C11588B10275}"/>
              </a:ext>
            </a:extLst>
          </p:cNvPr>
          <p:cNvSpPr>
            <a:spLocks noGrp="1"/>
          </p:cNvSpPr>
          <p:nvPr>
            <p:ph type="title"/>
          </p:nvPr>
        </p:nvSpPr>
        <p:spPr>
          <a:xfrm>
            <a:off x="531701" y="726776"/>
            <a:ext cx="3493278" cy="3020785"/>
          </a:xfrm>
        </p:spPr>
        <p:txBody>
          <a:bodyPr>
            <a:normAutofit/>
          </a:bodyPr>
          <a:lstStyle/>
          <a:p>
            <a:pPr algn="r"/>
            <a:r>
              <a:rPr lang="uk-UA" sz="2700" dirty="0">
                <a:solidFill>
                  <a:schemeClr val="bg1"/>
                </a:solidFill>
                <a:latin typeface="Times New Roman"/>
                <a:ea typeface="+mj-lt"/>
                <a:cs typeface="+mj-lt"/>
              </a:rPr>
              <a:t>Мета методичної роботи</a:t>
            </a:r>
            <a:endParaRPr lang="uk-UA" sz="2700" dirty="0">
              <a:solidFill>
                <a:schemeClr val="bg1"/>
              </a:solidFill>
              <a:latin typeface="Times New Roman"/>
            </a:endParaRPr>
          </a:p>
        </p:txBody>
      </p:sp>
      <p:sp>
        <p:nvSpPr>
          <p:cNvPr id="3" name="Місце для вмісту 2">
            <a:extLst>
              <a:ext uri="{FF2B5EF4-FFF2-40B4-BE49-F238E27FC236}">
                <a16:creationId xmlns:a16="http://schemas.microsoft.com/office/drawing/2014/main" id="{4FFB558A-5006-4BA0-6717-5ECFB2BEA99D}"/>
              </a:ext>
            </a:extLst>
          </p:cNvPr>
          <p:cNvSpPr>
            <a:spLocks noGrp="1"/>
          </p:cNvSpPr>
          <p:nvPr>
            <p:ph idx="1"/>
          </p:nvPr>
        </p:nvSpPr>
        <p:spPr>
          <a:xfrm>
            <a:off x="4777409" y="1028702"/>
            <a:ext cx="6273972" cy="4843462"/>
          </a:xfrm>
        </p:spPr>
        <p:txBody>
          <a:bodyPr vert="horz" lIns="0" tIns="0" rIns="0" bIns="0" rtlCol="0" anchor="t">
            <a:normAutofit/>
          </a:bodyPr>
          <a:lstStyle/>
          <a:p>
            <a:pPr marL="0" indent="0" algn="ctr">
              <a:buNone/>
            </a:pPr>
            <a:r>
              <a:rPr lang="uk-UA" sz="2800" dirty="0">
                <a:solidFill>
                  <a:schemeClr val="tx2"/>
                </a:solidFill>
                <a:latin typeface="Times New Roman"/>
                <a:ea typeface="+mn-lt"/>
                <a:cs typeface="+mn-lt"/>
              </a:rPr>
              <a:t> </a:t>
            </a:r>
            <a:r>
              <a:rPr lang="uk-UA" sz="2800" b="1" dirty="0">
                <a:solidFill>
                  <a:schemeClr val="tx2"/>
                </a:solidFill>
                <a:latin typeface="Calibri"/>
                <a:ea typeface="+mn-lt"/>
                <a:cs typeface="+mn-lt"/>
              </a:rPr>
              <a:t>Надання ефективної допомоги вчителям і класним керівникам у покращенні організації навчання та виховання здобувачів освіти, узагальненні й запровадженні передового педагогічного досвіду, збільшенні теоретичного рівня й педагогічної кваліфікації вчителів і керівництва закладу освіти.</a:t>
            </a:r>
            <a:endParaRPr lang="uk-UA" sz="2800" b="1">
              <a:solidFill>
                <a:schemeClr val="tx2"/>
              </a:solidFill>
              <a:latin typeface="Calibri"/>
              <a:cs typeface="Times New Roman"/>
            </a:endParaRPr>
          </a:p>
        </p:txBody>
      </p:sp>
    </p:spTree>
    <p:extLst>
      <p:ext uri="{BB962C8B-B14F-4D97-AF65-F5344CB8AC3E}">
        <p14:creationId xmlns:p14="http://schemas.microsoft.com/office/powerpoint/2010/main" val="3153102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251012"/>
            <a:ext cx="10241280" cy="1183341"/>
          </a:xfrm>
        </p:spPr>
        <p:txBody>
          <a:bodyPr>
            <a:normAutofit fontScale="90000"/>
          </a:bodyPr>
          <a:lstStyle/>
          <a:p>
            <a:pPr>
              <a:lnSpc>
                <a:spcPct val="150000"/>
              </a:lnSpc>
            </a:pPr>
            <a:r>
              <a:rPr lang="ru-RU" sz="2000" dirty="0" err="1">
                <a:solidFill>
                  <a:srgbClr val="002060"/>
                </a:solidFill>
              </a:rPr>
              <a:t>ІУчасть</a:t>
            </a:r>
            <a:r>
              <a:rPr lang="ru-RU" sz="2000" dirty="0">
                <a:solidFill>
                  <a:srgbClr val="002060"/>
                </a:solidFill>
              </a:rPr>
              <a:t> у </a:t>
            </a:r>
            <a:r>
              <a:rPr lang="ru-RU" sz="2000" dirty="0" err="1">
                <a:solidFill>
                  <a:srgbClr val="002060"/>
                </a:solidFill>
              </a:rPr>
              <a:t>змаганнях</a:t>
            </a:r>
            <a:r>
              <a:rPr lang="ru-RU" sz="2000" dirty="0">
                <a:solidFill>
                  <a:srgbClr val="002060"/>
                </a:solidFill>
              </a:rPr>
              <a:t> з волейболу у ІІ </a:t>
            </a:r>
            <a:r>
              <a:rPr lang="ru-RU" sz="2000" dirty="0" err="1">
                <a:solidFill>
                  <a:srgbClr val="002060"/>
                </a:solidFill>
              </a:rPr>
              <a:t>етап</a:t>
            </a:r>
            <a:r>
              <a:rPr lang="ru-RU" sz="2000" dirty="0">
                <a:solidFill>
                  <a:srgbClr val="002060"/>
                </a:solidFill>
              </a:rPr>
              <a:t> </a:t>
            </a:r>
            <a:r>
              <a:rPr lang="ru-RU" sz="2000" dirty="0" err="1">
                <a:solidFill>
                  <a:srgbClr val="002060"/>
                </a:solidFill>
              </a:rPr>
              <a:t>Всеукраїнських</a:t>
            </a:r>
            <a:r>
              <a:rPr lang="ru-RU" sz="2000" dirty="0">
                <a:solidFill>
                  <a:srgbClr val="002060"/>
                </a:solidFill>
              </a:rPr>
              <a:t> </a:t>
            </a:r>
            <a:r>
              <a:rPr lang="ru-RU" sz="2000" dirty="0" err="1">
                <a:solidFill>
                  <a:srgbClr val="002060"/>
                </a:solidFill>
              </a:rPr>
              <a:t>змагань</a:t>
            </a:r>
            <a:r>
              <a:rPr lang="ru-RU" sz="2000" dirty="0">
                <a:solidFill>
                  <a:srgbClr val="002060"/>
                </a:solidFill>
              </a:rPr>
              <a:t> “</a:t>
            </a:r>
            <a:r>
              <a:rPr lang="ru-RU" sz="2000" dirty="0" err="1">
                <a:solidFill>
                  <a:srgbClr val="002060"/>
                </a:solidFill>
              </a:rPr>
              <a:t>Пліч</a:t>
            </a:r>
            <a:r>
              <a:rPr lang="ru-RU" sz="2000" dirty="0">
                <a:solidFill>
                  <a:srgbClr val="002060"/>
                </a:solidFill>
              </a:rPr>
              <a:t>-о-</a:t>
            </a:r>
            <a:r>
              <a:rPr lang="ru-RU" sz="2000" dirty="0" err="1">
                <a:solidFill>
                  <a:srgbClr val="002060"/>
                </a:solidFill>
              </a:rPr>
              <a:t>пліч</a:t>
            </a:r>
            <a:r>
              <a:rPr lang="ru-RU" sz="2000" dirty="0">
                <a:solidFill>
                  <a:srgbClr val="002060"/>
                </a:solidFill>
              </a:rPr>
              <a:t>” та </a:t>
            </a:r>
            <a:r>
              <a:rPr lang="ru-RU" sz="2000" dirty="0" err="1">
                <a:solidFill>
                  <a:srgbClr val="002060"/>
                </a:solidFill>
              </a:rPr>
              <a:t>шахів</a:t>
            </a:r>
            <a:endParaRPr lang="uk-UA" sz="2000" dirty="0">
              <a:solidFill>
                <a:srgbClr val="002060"/>
              </a:solidFill>
            </a:endParaRPr>
          </a:p>
        </p:txBody>
      </p:sp>
      <p:pic>
        <p:nvPicPr>
          <p:cNvPr id="6" name="Місце для вмісту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310210" y="2112963"/>
            <a:ext cx="2969418" cy="3959225"/>
          </a:xfrm>
        </p:spPr>
      </p:pic>
      <p:pic>
        <p:nvPicPr>
          <p:cNvPr id="5" name="Місце для вмісту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704535" y="2112963"/>
            <a:ext cx="2969418" cy="3959225"/>
          </a:xfrm>
        </p:spPr>
      </p:pic>
    </p:spTree>
    <p:extLst>
      <p:ext uri="{BB962C8B-B14F-4D97-AF65-F5344CB8AC3E}">
        <p14:creationId xmlns:p14="http://schemas.microsoft.com/office/powerpoint/2010/main" val="4043208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233082"/>
            <a:ext cx="10241280" cy="932330"/>
          </a:xfrm>
        </p:spPr>
        <p:txBody>
          <a:bodyPr>
            <a:normAutofit/>
          </a:bodyPr>
          <a:lstStyle/>
          <a:p>
            <a:pPr>
              <a:lnSpc>
                <a:spcPct val="150000"/>
              </a:lnSpc>
            </a:pPr>
            <a:r>
              <a:rPr lang="ru-RU" sz="1800" dirty="0">
                <a:solidFill>
                  <a:srgbClr val="002060"/>
                </a:solidFill>
              </a:rPr>
              <a:t>ХХІУ </a:t>
            </a:r>
            <a:r>
              <a:rPr lang="ru-RU" sz="1800" dirty="0" err="1">
                <a:solidFill>
                  <a:srgbClr val="002060"/>
                </a:solidFill>
              </a:rPr>
              <a:t>Міжнародний</a:t>
            </a:r>
            <a:r>
              <a:rPr lang="ru-RU" sz="1800" dirty="0">
                <a:solidFill>
                  <a:srgbClr val="002060"/>
                </a:solidFill>
              </a:rPr>
              <a:t> конкурс з </a:t>
            </a:r>
            <a:r>
              <a:rPr lang="ru-RU" sz="1800" dirty="0" err="1">
                <a:solidFill>
                  <a:srgbClr val="002060"/>
                </a:solidFill>
              </a:rPr>
              <a:t>української</a:t>
            </a:r>
            <a:r>
              <a:rPr lang="ru-RU" sz="1800" dirty="0">
                <a:solidFill>
                  <a:srgbClr val="002060"/>
                </a:solidFill>
              </a:rPr>
              <a:t> </a:t>
            </a:r>
            <a:r>
              <a:rPr lang="ru-RU" sz="1800" dirty="0" err="1">
                <a:solidFill>
                  <a:srgbClr val="002060"/>
                </a:solidFill>
              </a:rPr>
              <a:t>мови</a:t>
            </a:r>
            <a:r>
              <a:rPr lang="ru-RU" sz="1800" dirty="0">
                <a:solidFill>
                  <a:srgbClr val="002060"/>
                </a:solidFill>
              </a:rPr>
              <a:t> </a:t>
            </a:r>
            <a:r>
              <a:rPr lang="ru-RU" sz="1800" dirty="0" err="1">
                <a:solidFill>
                  <a:srgbClr val="002060"/>
                </a:solidFill>
              </a:rPr>
              <a:t>ім</a:t>
            </a:r>
            <a:r>
              <a:rPr lang="ru-RU" sz="1800" dirty="0">
                <a:solidFill>
                  <a:srgbClr val="002060"/>
                </a:solidFill>
              </a:rPr>
              <a:t>. Петра </a:t>
            </a:r>
            <a:r>
              <a:rPr lang="ru-RU" sz="1800" dirty="0" err="1">
                <a:solidFill>
                  <a:srgbClr val="002060"/>
                </a:solidFill>
              </a:rPr>
              <a:t>Яцика</a:t>
            </a:r>
            <a:endParaRPr lang="uk-UA" sz="1800" dirty="0">
              <a:solidFill>
                <a:srgbClr val="002060"/>
              </a:solidFill>
            </a:endParaRPr>
          </a:p>
        </p:txBody>
      </p:sp>
      <p:pic>
        <p:nvPicPr>
          <p:cNvPr id="5" name="Місце для вмісту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125574" y="1703295"/>
            <a:ext cx="3701485" cy="4673694"/>
          </a:xfrm>
        </p:spPr>
      </p:pic>
      <p:pic>
        <p:nvPicPr>
          <p:cNvPr id="6" name="Місце для вмісту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986065" y="2417763"/>
            <a:ext cx="3273606" cy="3959225"/>
          </a:xfrm>
        </p:spPr>
      </p:pic>
    </p:spTree>
    <p:extLst>
      <p:ext uri="{BB962C8B-B14F-4D97-AF65-F5344CB8AC3E}">
        <p14:creationId xmlns:p14="http://schemas.microsoft.com/office/powerpoint/2010/main" val="2322834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13A4003-1875-46E3-BBC1-9CF42E133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CDECF1C-4B20-4CD9-90C7-F85AAB3317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08" y="5257371"/>
            <a:ext cx="12203208" cy="1600629"/>
          </a:xfrm>
          <a:prstGeom prst="rect">
            <a:avLst/>
          </a:prstGeom>
          <a:gradFill>
            <a:gsLst>
              <a:gs pos="0">
                <a:schemeClr val="accent5">
                  <a:alpha val="83000"/>
                </a:schemeClr>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CB46BEC-0E77-41F0-A7D5-D5B40D2255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40517" y="5262916"/>
            <a:ext cx="7751481" cy="1145398"/>
          </a:xfrm>
          <a:prstGeom prst="rect">
            <a:avLst/>
          </a:prstGeom>
          <a:gradFill>
            <a:gsLst>
              <a:gs pos="0">
                <a:schemeClr val="accent5">
                  <a:alpha val="30000"/>
                </a:schemeClr>
              </a:gs>
              <a:gs pos="99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4D73B4-F569-4D64-BA77-14454E09F6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08" y="5262916"/>
            <a:ext cx="8778690" cy="1595084"/>
          </a:xfrm>
          <a:prstGeom prst="rect">
            <a:avLst/>
          </a:prstGeom>
          <a:gradFill>
            <a:gsLst>
              <a:gs pos="0">
                <a:schemeClr val="accent6">
                  <a:lumMod val="75000"/>
                  <a:alpha val="31000"/>
                </a:schemeClr>
              </a:gs>
              <a:gs pos="99000">
                <a:schemeClr val="accent5">
                  <a:alpha val="2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D437E30-AED3-4732-B13B-17D277D8DF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0126" y="5256870"/>
            <a:ext cx="5301872" cy="1600701"/>
          </a:xfrm>
          <a:prstGeom prst="rect">
            <a:avLst/>
          </a:prstGeom>
          <a:gradFill>
            <a:gsLst>
              <a:gs pos="22000">
                <a:schemeClr val="tx2">
                  <a:lumMod val="75000"/>
                  <a:lumOff val="25000"/>
                  <a:alpha val="0"/>
                </a:schemeClr>
              </a:gs>
              <a:gs pos="99000">
                <a:schemeClr val="tx2">
                  <a:lumMod val="75000"/>
                  <a:lumOff val="25000"/>
                  <a:alpha val="6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Заголовок 1">
            <a:extLst>
              <a:ext uri="{FF2B5EF4-FFF2-40B4-BE49-F238E27FC236}">
                <a16:creationId xmlns:a16="http://schemas.microsoft.com/office/drawing/2014/main" id="{B70CD2B1-C674-9B3F-706A-C086BE347704}"/>
              </a:ext>
            </a:extLst>
          </p:cNvPr>
          <p:cNvSpPr>
            <a:spLocks noGrp="1"/>
          </p:cNvSpPr>
          <p:nvPr>
            <p:ph type="title"/>
          </p:nvPr>
        </p:nvSpPr>
        <p:spPr>
          <a:xfrm>
            <a:off x="914400" y="5602884"/>
            <a:ext cx="10698103" cy="827037"/>
          </a:xfrm>
        </p:spPr>
        <p:txBody>
          <a:bodyPr anchor="ctr">
            <a:normAutofit fontScale="90000"/>
          </a:bodyPr>
          <a:lstStyle/>
          <a:p>
            <a:r>
              <a:rPr lang="uk-UA" sz="2400" b="0" dirty="0">
                <a:solidFill>
                  <a:srgbClr val="FFFFFF"/>
                </a:solidFill>
                <a:latin typeface="Calibri"/>
                <a:cs typeface="Times New Roman"/>
              </a:rPr>
              <a:t>Підводячи підсумок, слід зазначити, що робота школи з обдарованими дітьми виконувалася згідно плану на належному рівні.</a:t>
            </a:r>
            <a:endParaRPr lang="uk-UA" sz="3200" dirty="0">
              <a:solidFill>
                <a:schemeClr val="bg1"/>
              </a:solidFill>
            </a:endParaRPr>
          </a:p>
        </p:txBody>
      </p:sp>
      <p:sp>
        <p:nvSpPr>
          <p:cNvPr id="3" name="Місце для вмісту 2">
            <a:extLst>
              <a:ext uri="{FF2B5EF4-FFF2-40B4-BE49-F238E27FC236}">
                <a16:creationId xmlns:a16="http://schemas.microsoft.com/office/drawing/2014/main" id="{5991E92E-A94A-3511-E34A-49D3B834A35E}"/>
              </a:ext>
            </a:extLst>
          </p:cNvPr>
          <p:cNvSpPr>
            <a:spLocks noGrp="1"/>
          </p:cNvSpPr>
          <p:nvPr>
            <p:ph idx="1"/>
          </p:nvPr>
        </p:nvSpPr>
        <p:spPr>
          <a:xfrm>
            <a:off x="609601" y="453605"/>
            <a:ext cx="10613365" cy="4477469"/>
          </a:xfrm>
        </p:spPr>
        <p:txBody>
          <a:bodyPr vert="horz" lIns="0" tIns="0" rIns="0" bIns="0" rtlCol="0" anchor="t">
            <a:noAutofit/>
          </a:bodyPr>
          <a:lstStyle/>
          <a:p>
            <a:r>
              <a:rPr lang="uk-UA" sz="2800" dirty="0">
                <a:solidFill>
                  <a:srgbClr val="3C0F3A"/>
                </a:solidFill>
                <a:latin typeface="Times New Roman"/>
                <a:cs typeface="Times New Roman"/>
              </a:rPr>
              <a:t>  Уже стало доброю традицією для наших учнів бути щорічними учасниками та призерами  Міжнародного конкурсу знавців української мови ім. П. Яцика  </a:t>
            </a:r>
            <a:r>
              <a:rPr lang="uk-UA" sz="2800" dirty="0" smtClean="0">
                <a:solidFill>
                  <a:srgbClr val="3C0F3A"/>
                </a:solidFill>
                <a:latin typeface="Times New Roman"/>
                <a:cs typeface="Times New Roman"/>
              </a:rPr>
              <a:t>Так, </a:t>
            </a:r>
            <a:r>
              <a:rPr lang="uk-UA" sz="2800" dirty="0">
                <a:solidFill>
                  <a:srgbClr val="3C0F3A"/>
                </a:solidFill>
                <a:latin typeface="Times New Roman"/>
                <a:cs typeface="Times New Roman"/>
              </a:rPr>
              <a:t>у ІІ  етапі Міжнародного конкурсу знавців української мови ім. П. Яцика взяли участь 4 школярі ( Макар Марта, Синяк Марія, </a:t>
            </a:r>
            <a:r>
              <a:rPr lang="uk-UA" sz="2800" dirty="0" err="1">
                <a:solidFill>
                  <a:srgbClr val="3C0F3A"/>
                </a:solidFill>
                <a:latin typeface="Times New Roman"/>
                <a:cs typeface="Times New Roman"/>
              </a:rPr>
              <a:t>Бідник</a:t>
            </a:r>
            <a:r>
              <a:rPr lang="uk-UA" sz="2800" dirty="0">
                <a:solidFill>
                  <a:srgbClr val="3C0F3A"/>
                </a:solidFill>
                <a:latin typeface="Times New Roman"/>
                <a:cs typeface="Times New Roman"/>
              </a:rPr>
              <a:t> Вікторія, Сухар Олександр).     </a:t>
            </a:r>
            <a:endParaRPr lang="uk-UA" sz="2800" dirty="0">
              <a:solidFill>
                <a:srgbClr val="3C0F3A"/>
              </a:solidFill>
            </a:endParaRPr>
          </a:p>
          <a:p>
            <a:r>
              <a:rPr lang="uk-UA" sz="2800" dirty="0">
                <a:solidFill>
                  <a:srgbClr val="3C0F3A"/>
                </a:solidFill>
                <a:latin typeface="Times New Roman"/>
                <a:cs typeface="Times New Roman"/>
              </a:rPr>
              <a:t>Підсумки конкурсу:</a:t>
            </a:r>
            <a:endParaRPr lang="uk-UA" sz="2800" dirty="0">
              <a:solidFill>
                <a:srgbClr val="3C0F3A"/>
              </a:solidFill>
            </a:endParaRPr>
          </a:p>
          <a:p>
            <a:r>
              <a:rPr lang="uk-UA" sz="2800" dirty="0">
                <a:solidFill>
                  <a:srgbClr val="3C0F3A"/>
                </a:solidFill>
                <a:latin typeface="Times New Roman"/>
                <a:cs typeface="Times New Roman"/>
              </a:rPr>
              <a:t> І місце- Синяк Марія, 5кл., учитель </a:t>
            </a:r>
            <a:r>
              <a:rPr lang="uk-UA" sz="2800" dirty="0" err="1">
                <a:solidFill>
                  <a:srgbClr val="3C0F3A"/>
                </a:solidFill>
                <a:latin typeface="Times New Roman"/>
                <a:cs typeface="Times New Roman"/>
              </a:rPr>
              <a:t>Марадь</a:t>
            </a:r>
            <a:r>
              <a:rPr lang="uk-UA" sz="2800" dirty="0">
                <a:solidFill>
                  <a:srgbClr val="3C0F3A"/>
                </a:solidFill>
                <a:latin typeface="Times New Roman"/>
                <a:cs typeface="Times New Roman"/>
              </a:rPr>
              <a:t> О.В.;</a:t>
            </a:r>
            <a:endParaRPr lang="uk-UA" sz="2800" dirty="0">
              <a:solidFill>
                <a:srgbClr val="3C0F3A"/>
              </a:solidFill>
            </a:endParaRPr>
          </a:p>
          <a:p>
            <a:endParaRPr lang="uk-UA" sz="1800" dirty="0">
              <a:solidFill>
                <a:srgbClr val="3C0F3A"/>
              </a:solidFill>
            </a:endParaRPr>
          </a:p>
        </p:txBody>
      </p:sp>
    </p:spTree>
    <p:extLst>
      <p:ext uri="{BB962C8B-B14F-4D97-AF65-F5344CB8AC3E}">
        <p14:creationId xmlns:p14="http://schemas.microsoft.com/office/powerpoint/2010/main" val="2486778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4C0BBB-0042-4603-A226-6117F3FD5B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C44F520-2598-460E-9F91-B02F60830C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7404E292-5FAB-47E8-A663-A07530CED8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80FF8ED-64CE-400C-A4D5-9F943FC264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91999" cy="6858000"/>
          </a:xfrm>
          <a:prstGeom prst="rect">
            <a:avLst/>
          </a:prstGeom>
          <a:gradFill>
            <a:gsLst>
              <a:gs pos="0">
                <a:schemeClr val="accent5">
                  <a:alpha val="75000"/>
                </a:schemeClr>
              </a:gs>
              <a:gs pos="100000">
                <a:schemeClr val="accent2">
                  <a:lumMod val="60000"/>
                  <a:lumOff val="40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68868AD-100D-45F3-B11E-8A2936712B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12191999" cy="6858000"/>
          </a:xfrm>
          <a:prstGeom prst="rect">
            <a:avLst/>
          </a:prstGeom>
          <a:gradFill>
            <a:gsLst>
              <a:gs pos="49000">
                <a:schemeClr val="accent5">
                  <a:alpha val="50000"/>
                </a:schemeClr>
              </a:gs>
              <a:gs pos="100000">
                <a:schemeClr val="accent2">
                  <a:alpha val="74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4742CC-05F9-44AC-AF98-AB6EF810E4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96001" cy="6858000"/>
          </a:xfrm>
          <a:prstGeom prst="rect">
            <a:avLst/>
          </a:prstGeom>
          <a:gradFill>
            <a:gsLst>
              <a:gs pos="0">
                <a:schemeClr val="accent2">
                  <a:alpha val="17000"/>
                </a:schemeClr>
              </a:gs>
              <a:gs pos="85000">
                <a:schemeClr val="accent4">
                  <a:alpha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3">
            <a:extLst>
              <a:ext uri="{FF2B5EF4-FFF2-40B4-BE49-F238E27FC236}">
                <a16:creationId xmlns:a16="http://schemas.microsoft.com/office/drawing/2014/main" id="{853C77DB-C7E3-4B1F-9AD0-1EB2982A86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460656" y="-2569189"/>
            <a:ext cx="5115722" cy="10255626"/>
          </a:xfrm>
          <a:custGeom>
            <a:avLst/>
            <a:gdLst>
              <a:gd name="connsiteX0" fmla="*/ 2065105 w 2065105"/>
              <a:gd name="connsiteY0" fmla="*/ 0 h 4139967"/>
              <a:gd name="connsiteX1" fmla="*/ 2065105 w 2065105"/>
              <a:gd name="connsiteY1" fmla="*/ 4139967 h 4139967"/>
              <a:gd name="connsiteX2" fmla="*/ 1858573 w 2065105"/>
              <a:gd name="connsiteY2" fmla="*/ 4129538 h 4139967"/>
              <a:gd name="connsiteX3" fmla="*/ 0 w 2065105"/>
              <a:gd name="connsiteY3" fmla="*/ 2069983 h 4139967"/>
              <a:gd name="connsiteX4" fmla="*/ 1858573 w 2065105"/>
              <a:gd name="connsiteY4" fmla="*/ 10428 h 4139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5105" h="4139967">
                <a:moveTo>
                  <a:pt x="2065105" y="0"/>
                </a:moveTo>
                <a:lnTo>
                  <a:pt x="2065105" y="4139967"/>
                </a:lnTo>
                <a:lnTo>
                  <a:pt x="1858573" y="4129538"/>
                </a:lnTo>
                <a:cubicBezTo>
                  <a:pt x="814640" y="4023521"/>
                  <a:pt x="0" y="3141887"/>
                  <a:pt x="0" y="2069983"/>
                </a:cubicBezTo>
                <a:cubicBezTo>
                  <a:pt x="0" y="998079"/>
                  <a:pt x="814640" y="116446"/>
                  <a:pt x="1858573" y="10428"/>
                </a:cubicBezTo>
                <a:close/>
              </a:path>
            </a:pathLst>
          </a:custGeom>
          <a:gradFill flip="none" rotWithShape="1">
            <a:gsLst>
              <a:gs pos="7000">
                <a:schemeClr val="accent4">
                  <a:lumMod val="60000"/>
                  <a:lumOff val="40000"/>
                  <a:alpha val="3000"/>
                </a:schemeClr>
              </a:gs>
              <a:gs pos="100000">
                <a:schemeClr val="accent4">
                  <a:lumMod val="60000"/>
                  <a:lumOff val="40000"/>
                  <a:alpha val="37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5B331787-6BC1-0DA4-3030-61BBC76DF8C0}"/>
              </a:ext>
            </a:extLst>
          </p:cNvPr>
          <p:cNvSpPr>
            <a:spLocks noGrp="1"/>
          </p:cNvSpPr>
          <p:nvPr>
            <p:ph type="title"/>
          </p:nvPr>
        </p:nvSpPr>
        <p:spPr>
          <a:xfrm>
            <a:off x="1524000" y="1104445"/>
            <a:ext cx="9144000" cy="4968408"/>
          </a:xfrm>
        </p:spPr>
        <p:txBody>
          <a:bodyPr vert="horz" lIns="0" tIns="0" rIns="0" bIns="0" rtlCol="0" anchor="ctr">
            <a:noAutofit/>
          </a:bodyPr>
          <a:lstStyle/>
          <a:p>
            <a:pPr algn="ctr">
              <a:lnSpc>
                <a:spcPct val="150000"/>
              </a:lnSpc>
            </a:pPr>
            <a:r>
              <a:rPr lang="en-US" sz="2800" spc="750" dirty="0">
                <a:solidFill>
                  <a:schemeClr val="bg1"/>
                </a:solidFill>
                <a:latin typeface="Avenir Next LT Pro"/>
                <a:cs typeface="Times New Roman"/>
              </a:rPr>
              <a:t>МЕТОДИЧНА РОБОТА В ШКОЛІ НАПРАВЛЕНА НА РЕАЛІЗАЦІЮ ЄДИНОЇ  МЕТОДИЧНОЇ ПРОБЛЕМИ:</a:t>
            </a:r>
            <a:br>
              <a:rPr lang="en-US" sz="2800" spc="750" dirty="0">
                <a:solidFill>
                  <a:schemeClr val="bg1"/>
                </a:solidFill>
                <a:latin typeface="Avenir Next LT Pro"/>
                <a:cs typeface="Times New Roman"/>
              </a:rPr>
            </a:br>
            <a:r>
              <a:rPr lang="uk-UA" sz="2800" spc="750" dirty="0">
                <a:solidFill>
                  <a:srgbClr val="002060"/>
                </a:solidFill>
                <a:latin typeface="Calibri"/>
                <a:cs typeface="Times New Roman"/>
              </a:rPr>
              <a:t>Від творчо працюючого вчителя до конкурентоздатного компетентного випускника через впровадження інноваційних методів навчання і виховання</a:t>
            </a:r>
            <a:endParaRPr lang="en-US" sz="2800" spc="750" dirty="0">
              <a:solidFill>
                <a:srgbClr val="002060"/>
              </a:solidFill>
              <a:latin typeface="Calibri"/>
              <a:cs typeface="Calibri"/>
            </a:endParaRPr>
          </a:p>
        </p:txBody>
      </p:sp>
    </p:spTree>
    <p:extLst>
      <p:ext uri="{BB962C8B-B14F-4D97-AF65-F5344CB8AC3E}">
        <p14:creationId xmlns:p14="http://schemas.microsoft.com/office/powerpoint/2010/main" val="2601398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4753" y="430305"/>
            <a:ext cx="10572974" cy="5378824"/>
          </a:xfrm>
        </p:spPr>
        <p:txBody>
          <a:bodyPr>
            <a:noAutofit/>
          </a:bodyPr>
          <a:lstStyle/>
          <a:p>
            <a:r>
              <a:rPr lang="uk-UA" sz="2400" dirty="0">
                <a:solidFill>
                  <a:srgbClr val="002060"/>
                </a:solidFill>
              </a:rPr>
              <a:t>Завдання методичної роботи</a:t>
            </a:r>
            <a:br>
              <a:rPr lang="uk-UA" sz="2400" dirty="0">
                <a:solidFill>
                  <a:srgbClr val="002060"/>
                </a:solidFill>
              </a:rPr>
            </a:br>
            <a:r>
              <a:rPr lang="uk-UA" sz="2400" dirty="0">
                <a:solidFill>
                  <a:srgbClr val="002060"/>
                </a:solidFill>
              </a:rPr>
              <a:t/>
            </a:r>
            <a:br>
              <a:rPr lang="uk-UA" sz="2400" dirty="0">
                <a:solidFill>
                  <a:srgbClr val="002060"/>
                </a:solidFill>
              </a:rPr>
            </a:br>
            <a:r>
              <a:rPr lang="uk-UA" sz="2400" dirty="0">
                <a:solidFill>
                  <a:srgbClr val="002060"/>
                </a:solidFill>
              </a:rPr>
              <a:t>- створення умов для найбільш повного розкриття</a:t>
            </a:r>
            <a:br>
              <a:rPr lang="uk-UA" sz="2400" dirty="0">
                <a:solidFill>
                  <a:srgbClr val="002060"/>
                </a:solidFill>
              </a:rPr>
            </a:br>
            <a:r>
              <a:rPr lang="uk-UA" sz="2400" dirty="0">
                <a:solidFill>
                  <a:srgbClr val="002060"/>
                </a:solidFill>
              </a:rPr>
              <a:t>здібностей, талантів кожного;</a:t>
            </a:r>
            <a:br>
              <a:rPr lang="uk-UA" sz="2400" dirty="0">
                <a:solidFill>
                  <a:srgbClr val="002060"/>
                </a:solidFill>
              </a:rPr>
            </a:br>
            <a:r>
              <a:rPr lang="uk-UA" sz="2400" dirty="0">
                <a:solidFill>
                  <a:srgbClr val="002060"/>
                </a:solidFill>
              </a:rPr>
              <a:t>- розвиток ініціативи та творчого пошуку;</a:t>
            </a:r>
            <a:br>
              <a:rPr lang="uk-UA" sz="2400" dirty="0">
                <a:solidFill>
                  <a:srgbClr val="002060"/>
                </a:solidFill>
              </a:rPr>
            </a:br>
            <a:r>
              <a:rPr lang="uk-UA" sz="2400" dirty="0">
                <a:solidFill>
                  <a:srgbClr val="002060"/>
                </a:solidFill>
              </a:rPr>
              <a:t>- підвищення професіоналізму, освітнього і</a:t>
            </a:r>
            <a:br>
              <a:rPr lang="uk-UA" sz="2400" dirty="0">
                <a:solidFill>
                  <a:srgbClr val="002060"/>
                </a:solidFill>
              </a:rPr>
            </a:br>
            <a:r>
              <a:rPr lang="uk-UA" sz="2400" dirty="0">
                <a:solidFill>
                  <a:srgbClr val="002060"/>
                </a:solidFill>
              </a:rPr>
              <a:t>загальнокультурного рівня;</a:t>
            </a:r>
            <a:br>
              <a:rPr lang="uk-UA" sz="2400" dirty="0">
                <a:solidFill>
                  <a:srgbClr val="002060"/>
                </a:solidFill>
              </a:rPr>
            </a:br>
            <a:r>
              <a:rPr lang="uk-UA" sz="2400" dirty="0">
                <a:solidFill>
                  <a:srgbClr val="002060"/>
                </a:solidFill>
              </a:rPr>
              <a:t>- оптимальне використання прогресивних педагогічних</a:t>
            </a:r>
            <a:br>
              <a:rPr lang="uk-UA" sz="2400" dirty="0">
                <a:solidFill>
                  <a:srgbClr val="002060"/>
                </a:solidFill>
              </a:rPr>
            </a:br>
            <a:r>
              <a:rPr lang="uk-UA" sz="2400" dirty="0">
                <a:solidFill>
                  <a:srgbClr val="002060"/>
                </a:solidFill>
              </a:rPr>
              <a:t>технологій.</a:t>
            </a:r>
          </a:p>
        </p:txBody>
      </p:sp>
    </p:spTree>
    <p:extLst>
      <p:ext uri="{BB962C8B-B14F-4D97-AF65-F5344CB8AC3E}">
        <p14:creationId xmlns:p14="http://schemas.microsoft.com/office/powerpoint/2010/main" val="4120837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5" name="Місце для вмісту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61280" y="987425"/>
            <a:ext cx="4866865" cy="4873625"/>
          </a:xfrm>
        </p:spPr>
      </p:pic>
      <p:sp>
        <p:nvSpPr>
          <p:cNvPr id="4" name="Місце для тексту 3"/>
          <p:cNvSpPr>
            <a:spLocks noGrp="1"/>
          </p:cNvSpPr>
          <p:nvPr>
            <p:ph type="body" sz="half" idx="2"/>
          </p:nvPr>
        </p:nvSpPr>
        <p:spPr/>
        <p:txBody>
          <a:bodyPr/>
          <a:lstStyle/>
          <a:p>
            <a:endParaRPr lang="uk-UA"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176" y="340658"/>
            <a:ext cx="5109883" cy="5719483"/>
          </a:xfrm>
          <a:prstGeom prst="rect">
            <a:avLst/>
          </a:prstGeom>
        </p:spPr>
      </p:pic>
    </p:spTree>
    <p:extLst>
      <p:ext uri="{BB962C8B-B14F-4D97-AF65-F5344CB8AC3E}">
        <p14:creationId xmlns:p14="http://schemas.microsoft.com/office/powerpoint/2010/main" val="4008229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4C0BBB-0042-4603-A226-6117F3FD5B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AB8C311F-7253-4AED-9701-7FC0708C41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2384209-CB15-4CDF-9D31-C44FD9A3F2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4">
                  <a:alpha val="61000"/>
                </a:schemeClr>
              </a:gs>
              <a:gs pos="100000">
                <a:schemeClr val="accent5">
                  <a:alpha val="89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633B3B5-CC90-43F0-8714-D31D1F3F02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5333145" y="0"/>
            <a:ext cx="6858855" cy="6857572"/>
          </a:xfrm>
          <a:prstGeom prst="rect">
            <a:avLst/>
          </a:prstGeom>
          <a:gradFill>
            <a:gsLst>
              <a:gs pos="8000">
                <a:schemeClr val="accent6">
                  <a:alpha val="11000"/>
                </a:schemeClr>
              </a:gs>
              <a:gs pos="100000">
                <a:schemeClr val="accent4">
                  <a:alpha val="70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8D57A06-A426-446D-B02C-A2DC6B62E4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7945" y="-1686055"/>
            <a:ext cx="4894564" cy="12193546"/>
          </a:xfrm>
          <a:prstGeom prst="rect">
            <a:avLst/>
          </a:prstGeom>
          <a:gradFill>
            <a:gsLst>
              <a:gs pos="0">
                <a:schemeClr val="accent5">
                  <a:lumMod val="60000"/>
                  <a:lumOff val="40000"/>
                  <a:alpha val="0"/>
                </a:schemeClr>
              </a:gs>
              <a:gs pos="99000">
                <a:schemeClr val="accent2"/>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Місце для вмісту 5">
            <a:extLst>
              <a:ext uri="{FF2B5EF4-FFF2-40B4-BE49-F238E27FC236}">
                <a16:creationId xmlns:a16="http://schemas.microsoft.com/office/drawing/2014/main" id="{F363C6EE-AAE3-9198-EFE7-A3479AD47E9A}"/>
              </a:ext>
            </a:extLst>
          </p:cNvPr>
          <p:cNvSpPr>
            <a:spLocks noGrp="1"/>
          </p:cNvSpPr>
          <p:nvPr>
            <p:ph idx="1"/>
          </p:nvPr>
        </p:nvSpPr>
        <p:spPr>
          <a:xfrm>
            <a:off x="1371600" y="1019585"/>
            <a:ext cx="10241280" cy="4261277"/>
          </a:xfrm>
        </p:spPr>
        <p:txBody>
          <a:bodyPr vert="horz" lIns="0" tIns="0" rIns="0" bIns="0" rtlCol="0" anchor="t">
            <a:noAutofit/>
          </a:bodyPr>
          <a:lstStyle/>
          <a:p>
            <a:r>
              <a:rPr lang="uk-UA" sz="2800" dirty="0">
                <a:solidFill>
                  <a:srgbClr val="FFFFFF"/>
                </a:solidFill>
                <a:latin typeface="Times New Roman"/>
                <a:cs typeface="Times New Roman"/>
              </a:rPr>
              <a:t>Протягом 2023-2024 навчального року педагогічні працівники закладу працювали   у наступних методичних об’єднаннях:</a:t>
            </a:r>
          </a:p>
          <a:p>
            <a:r>
              <a:rPr lang="uk-UA" sz="2800" dirty="0">
                <a:solidFill>
                  <a:schemeClr val="tx2"/>
                </a:solidFill>
                <a:latin typeface="Times New Roman"/>
                <a:cs typeface="Times New Roman"/>
              </a:rPr>
              <a:t>предметів суспільно-гуманітарний циклу – керівник </a:t>
            </a:r>
            <a:r>
              <a:rPr lang="uk-UA" sz="2800" dirty="0" err="1">
                <a:solidFill>
                  <a:schemeClr val="tx2"/>
                </a:solidFill>
                <a:latin typeface="Times New Roman"/>
                <a:cs typeface="Times New Roman"/>
              </a:rPr>
              <a:t>Дубницька</a:t>
            </a:r>
            <a:r>
              <a:rPr lang="uk-UA" sz="2800" dirty="0">
                <a:solidFill>
                  <a:schemeClr val="tx2"/>
                </a:solidFill>
                <a:latin typeface="Times New Roman"/>
                <a:cs typeface="Times New Roman"/>
              </a:rPr>
              <a:t> М.М.;</a:t>
            </a:r>
          </a:p>
          <a:p>
            <a:r>
              <a:rPr lang="uk-UA" sz="2800" dirty="0">
                <a:solidFill>
                  <a:schemeClr val="tx2"/>
                </a:solidFill>
                <a:latin typeface="Times New Roman"/>
                <a:cs typeface="Times New Roman"/>
              </a:rPr>
              <a:t>предметів природничо-математичного циклу – </a:t>
            </a:r>
            <a:r>
              <a:rPr lang="uk-UA" sz="2800" dirty="0" err="1">
                <a:solidFill>
                  <a:schemeClr val="tx2"/>
                </a:solidFill>
                <a:latin typeface="Times New Roman"/>
                <a:cs typeface="Times New Roman"/>
              </a:rPr>
              <a:t>Грабельська</a:t>
            </a:r>
            <a:r>
              <a:rPr lang="uk-UA" sz="2800" dirty="0">
                <a:solidFill>
                  <a:schemeClr val="tx2"/>
                </a:solidFill>
                <a:latin typeface="Times New Roman"/>
                <a:cs typeface="Times New Roman"/>
              </a:rPr>
              <a:t> І.М.;</a:t>
            </a:r>
          </a:p>
          <a:p>
            <a:r>
              <a:rPr lang="uk-UA" sz="2800" dirty="0">
                <a:solidFill>
                  <a:schemeClr val="tx2"/>
                </a:solidFill>
                <a:latin typeface="Times New Roman"/>
                <a:cs typeface="Times New Roman"/>
              </a:rPr>
              <a:t>початкових класів – керівник Сухар О.М.;</a:t>
            </a:r>
          </a:p>
          <a:p>
            <a:r>
              <a:rPr lang="uk-UA" sz="2800" dirty="0">
                <a:solidFill>
                  <a:schemeClr val="tx2"/>
                </a:solidFill>
                <a:latin typeface="Times New Roman"/>
                <a:cs typeface="Times New Roman"/>
              </a:rPr>
              <a:t>класних керівників – керівник </a:t>
            </a:r>
            <a:r>
              <a:rPr lang="uk-UA" sz="2800" dirty="0" err="1">
                <a:solidFill>
                  <a:schemeClr val="tx2"/>
                </a:solidFill>
                <a:latin typeface="Times New Roman"/>
                <a:cs typeface="Times New Roman"/>
              </a:rPr>
              <a:t>Кілик</a:t>
            </a:r>
            <a:r>
              <a:rPr lang="uk-UA" sz="2800" dirty="0">
                <a:solidFill>
                  <a:schemeClr val="tx2"/>
                </a:solidFill>
                <a:latin typeface="Times New Roman"/>
                <a:cs typeface="Times New Roman"/>
              </a:rPr>
              <a:t> Н.І.</a:t>
            </a:r>
            <a:endParaRPr lang="uk-UA" sz="2800" dirty="0">
              <a:solidFill>
                <a:schemeClr val="tx2"/>
              </a:solidFill>
            </a:endParaRPr>
          </a:p>
        </p:txBody>
      </p:sp>
    </p:spTree>
    <p:extLst>
      <p:ext uri="{BB962C8B-B14F-4D97-AF65-F5344CB8AC3E}">
        <p14:creationId xmlns:p14="http://schemas.microsoft.com/office/powerpoint/2010/main" val="902234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 name="Rectangle 43">
            <a:extLst>
              <a:ext uri="{FF2B5EF4-FFF2-40B4-BE49-F238E27FC236}">
                <a16:creationId xmlns:a16="http://schemas.microsoft.com/office/drawing/2014/main" id="{BD4C0BBB-0042-4603-A226-6117F3FD5B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45">
            <a:extLst>
              <a:ext uri="{FF2B5EF4-FFF2-40B4-BE49-F238E27FC236}">
                <a16:creationId xmlns:a16="http://schemas.microsoft.com/office/drawing/2014/main" id="{EC44F520-2598-460E-9F91-B02F60830C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0" name="Rectangle 47">
            <a:extLst>
              <a:ext uri="{FF2B5EF4-FFF2-40B4-BE49-F238E27FC236}">
                <a16:creationId xmlns:a16="http://schemas.microsoft.com/office/drawing/2014/main" id="{C28DACFC-D90E-4BFD-98DE-38A527847A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49">
            <a:extLst>
              <a:ext uri="{FF2B5EF4-FFF2-40B4-BE49-F238E27FC236}">
                <a16:creationId xmlns:a16="http://schemas.microsoft.com/office/drawing/2014/main" id="{44E9F5B4-A068-4ABE-8601-6BC199F161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91999" cy="6858000"/>
          </a:xfrm>
          <a:prstGeom prst="rect">
            <a:avLst/>
          </a:prstGeom>
          <a:gradFill>
            <a:gsLst>
              <a:gs pos="0">
                <a:schemeClr val="accent5">
                  <a:alpha val="75000"/>
                </a:schemeClr>
              </a:gs>
              <a:gs pos="100000">
                <a:schemeClr val="accent2">
                  <a:lumMod val="60000"/>
                  <a:lumOff val="40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51">
            <a:extLst>
              <a:ext uri="{FF2B5EF4-FFF2-40B4-BE49-F238E27FC236}">
                <a16:creationId xmlns:a16="http://schemas.microsoft.com/office/drawing/2014/main" id="{8EF8B388-A1B5-412F-8724-38B96C8AF7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456773"/>
            <a:ext cx="12191999" cy="6400800"/>
          </a:xfrm>
          <a:prstGeom prst="rect">
            <a:avLst/>
          </a:prstGeom>
          <a:gradFill>
            <a:gsLst>
              <a:gs pos="0">
                <a:schemeClr val="accent5">
                  <a:alpha val="37000"/>
                </a:schemeClr>
              </a:gs>
              <a:gs pos="100000">
                <a:schemeClr val="accent2"/>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53">
            <a:extLst>
              <a:ext uri="{FF2B5EF4-FFF2-40B4-BE49-F238E27FC236}">
                <a16:creationId xmlns:a16="http://schemas.microsoft.com/office/drawing/2014/main" id="{85A44F65-05A5-4129-9896-3ECBAF7786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96001" cy="6858000"/>
          </a:xfrm>
          <a:prstGeom prst="rect">
            <a:avLst/>
          </a:prstGeom>
          <a:gradFill>
            <a:gsLst>
              <a:gs pos="19000">
                <a:schemeClr val="accent2">
                  <a:alpha val="41000"/>
                </a:schemeClr>
              </a:gs>
              <a:gs pos="99000">
                <a:schemeClr val="accent4">
                  <a:alpha val="56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13">
            <a:extLst>
              <a:ext uri="{FF2B5EF4-FFF2-40B4-BE49-F238E27FC236}">
                <a16:creationId xmlns:a16="http://schemas.microsoft.com/office/drawing/2014/main" id="{94A016FC-694E-41AA-BA4F-FC97736372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550089" y="-827673"/>
            <a:ext cx="5115722" cy="10255626"/>
          </a:xfrm>
          <a:custGeom>
            <a:avLst/>
            <a:gdLst>
              <a:gd name="connsiteX0" fmla="*/ 2065105 w 2065105"/>
              <a:gd name="connsiteY0" fmla="*/ 0 h 4139967"/>
              <a:gd name="connsiteX1" fmla="*/ 2065105 w 2065105"/>
              <a:gd name="connsiteY1" fmla="*/ 4139967 h 4139967"/>
              <a:gd name="connsiteX2" fmla="*/ 1858573 w 2065105"/>
              <a:gd name="connsiteY2" fmla="*/ 4129538 h 4139967"/>
              <a:gd name="connsiteX3" fmla="*/ 0 w 2065105"/>
              <a:gd name="connsiteY3" fmla="*/ 2069983 h 4139967"/>
              <a:gd name="connsiteX4" fmla="*/ 1858573 w 2065105"/>
              <a:gd name="connsiteY4" fmla="*/ 10428 h 4139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5105" h="4139967">
                <a:moveTo>
                  <a:pt x="2065105" y="0"/>
                </a:moveTo>
                <a:lnTo>
                  <a:pt x="2065105" y="4139967"/>
                </a:lnTo>
                <a:lnTo>
                  <a:pt x="1858573" y="4129538"/>
                </a:lnTo>
                <a:cubicBezTo>
                  <a:pt x="814640" y="4023521"/>
                  <a:pt x="0" y="3141887"/>
                  <a:pt x="0" y="2069983"/>
                </a:cubicBezTo>
                <a:cubicBezTo>
                  <a:pt x="0" y="998079"/>
                  <a:pt x="814640" y="116446"/>
                  <a:pt x="1858573" y="10428"/>
                </a:cubicBezTo>
                <a:close/>
              </a:path>
            </a:pathLst>
          </a:custGeom>
          <a:gradFill flip="none" rotWithShape="1">
            <a:gsLst>
              <a:gs pos="7000">
                <a:schemeClr val="accent4">
                  <a:lumMod val="60000"/>
                  <a:lumOff val="40000"/>
                  <a:alpha val="12000"/>
                </a:schemeClr>
              </a:gs>
              <a:gs pos="100000">
                <a:schemeClr val="accent6">
                  <a:lumMod val="20000"/>
                  <a:lumOff val="80000"/>
                  <a:alpha val="15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A5B3E55F-B7BC-CFCD-336D-7E37FCE30322}"/>
              </a:ext>
            </a:extLst>
          </p:cNvPr>
          <p:cNvSpPr>
            <a:spLocks noGrp="1"/>
          </p:cNvSpPr>
          <p:nvPr>
            <p:ph type="title"/>
          </p:nvPr>
        </p:nvSpPr>
        <p:spPr>
          <a:xfrm>
            <a:off x="589465" y="190740"/>
            <a:ext cx="11386867" cy="6206808"/>
          </a:xfrm>
        </p:spPr>
        <p:txBody>
          <a:bodyPr vert="horz" lIns="0" tIns="0" rIns="0" bIns="0" rtlCol="0" anchor="ctr">
            <a:noAutofit/>
          </a:bodyPr>
          <a:lstStyle/>
          <a:p>
            <a:pPr algn="ctr">
              <a:lnSpc>
                <a:spcPct val="150000"/>
              </a:lnSpc>
            </a:pPr>
            <a:r>
              <a:rPr lang="en-US" sz="1800" spc="750" dirty="0" err="1">
                <a:solidFill>
                  <a:schemeClr val="bg1"/>
                </a:solidFill>
              </a:rPr>
              <a:t>Аналіз</a:t>
            </a:r>
            <a:r>
              <a:rPr lang="en-US" sz="1800" spc="750" dirty="0">
                <a:solidFill>
                  <a:schemeClr val="bg1"/>
                </a:solidFill>
              </a:rPr>
              <a:t> </a:t>
            </a:r>
            <a:r>
              <a:rPr lang="en-US" sz="1800" spc="750" dirty="0" err="1">
                <a:solidFill>
                  <a:schemeClr val="bg1"/>
                </a:solidFill>
              </a:rPr>
              <a:t>роботи</a:t>
            </a:r>
            <a:r>
              <a:rPr lang="en-US" sz="1800" spc="750" dirty="0">
                <a:solidFill>
                  <a:schemeClr val="bg1"/>
                </a:solidFill>
              </a:rPr>
              <a:t> </a:t>
            </a:r>
            <a:r>
              <a:rPr lang="en-US" sz="1800" spc="750" dirty="0" err="1">
                <a:solidFill>
                  <a:schemeClr val="bg1"/>
                </a:solidFill>
              </a:rPr>
              <a:t>методичних</a:t>
            </a:r>
            <a:r>
              <a:rPr lang="en-US" sz="1800" spc="750" dirty="0">
                <a:solidFill>
                  <a:schemeClr val="bg1"/>
                </a:solidFill>
              </a:rPr>
              <a:t> </a:t>
            </a:r>
            <a:r>
              <a:rPr lang="en-US" sz="1800" spc="750" dirty="0" err="1">
                <a:solidFill>
                  <a:schemeClr val="bg1"/>
                </a:solidFill>
              </a:rPr>
              <a:t>об’єднань</a:t>
            </a:r>
            <a:r>
              <a:rPr lang="en-US" sz="1800" spc="750" dirty="0">
                <a:solidFill>
                  <a:schemeClr val="bg1"/>
                </a:solidFill>
              </a:rPr>
              <a:t> </a:t>
            </a:r>
            <a:r>
              <a:rPr lang="en-US" sz="1800" spc="750" dirty="0" err="1">
                <a:solidFill>
                  <a:schemeClr val="bg1"/>
                </a:solidFill>
              </a:rPr>
              <a:t>засвідчує</a:t>
            </a:r>
            <a:r>
              <a:rPr lang="en-US" sz="1800" spc="750" dirty="0">
                <a:solidFill>
                  <a:schemeClr val="bg1"/>
                </a:solidFill>
              </a:rPr>
              <a:t>, </a:t>
            </a:r>
            <a:r>
              <a:rPr lang="en-US" sz="1800" spc="750" dirty="0" err="1">
                <a:solidFill>
                  <a:schemeClr val="bg1"/>
                </a:solidFill>
              </a:rPr>
              <a:t>що</a:t>
            </a:r>
            <a:r>
              <a:rPr lang="en-US" sz="1800" spc="750" dirty="0">
                <a:solidFill>
                  <a:schemeClr val="bg1"/>
                </a:solidFill>
              </a:rPr>
              <a:t> </a:t>
            </a:r>
            <a:r>
              <a:rPr lang="en-US" sz="1800" spc="750" dirty="0" err="1">
                <a:solidFill>
                  <a:schemeClr val="bg1"/>
                </a:solidFill>
              </a:rPr>
              <a:t>основну</a:t>
            </a:r>
            <a:r>
              <a:rPr lang="en-US" sz="1800" spc="750" dirty="0">
                <a:solidFill>
                  <a:schemeClr val="bg1"/>
                </a:solidFill>
              </a:rPr>
              <a:t> </a:t>
            </a:r>
            <a:r>
              <a:rPr lang="en-US" sz="1800" spc="750" dirty="0" err="1">
                <a:solidFill>
                  <a:schemeClr val="bg1"/>
                </a:solidFill>
              </a:rPr>
              <a:t>увагу</a:t>
            </a:r>
            <a:r>
              <a:rPr lang="en-US" sz="1800" spc="750" dirty="0">
                <a:solidFill>
                  <a:schemeClr val="bg1"/>
                </a:solidFill>
              </a:rPr>
              <a:t> </a:t>
            </a:r>
            <a:r>
              <a:rPr lang="en-US" sz="1800" spc="750" dirty="0" err="1">
                <a:solidFill>
                  <a:schemeClr val="bg1"/>
                </a:solidFill>
              </a:rPr>
              <a:t>вчителі</a:t>
            </a:r>
            <a:r>
              <a:rPr lang="en-US" sz="1800" spc="750" dirty="0">
                <a:solidFill>
                  <a:schemeClr val="bg1"/>
                </a:solidFill>
              </a:rPr>
              <a:t> </a:t>
            </a:r>
            <a:r>
              <a:rPr lang="en-US" sz="1800" spc="750" dirty="0" err="1">
                <a:solidFill>
                  <a:schemeClr val="bg1"/>
                </a:solidFill>
              </a:rPr>
              <a:t>приділяли</a:t>
            </a:r>
            <a:r>
              <a:rPr lang="en-US" sz="1800" spc="750" dirty="0">
                <a:solidFill>
                  <a:schemeClr val="bg1"/>
                </a:solidFill>
              </a:rPr>
              <a:t> </a:t>
            </a:r>
            <a:r>
              <a:rPr lang="en-US" sz="1800" spc="750" dirty="0" err="1">
                <a:solidFill>
                  <a:schemeClr val="bg1"/>
                </a:solidFill>
              </a:rPr>
              <a:t>підвищенню</a:t>
            </a:r>
            <a:r>
              <a:rPr lang="en-US" sz="1800" spc="750" dirty="0">
                <a:solidFill>
                  <a:schemeClr val="bg1"/>
                </a:solidFill>
              </a:rPr>
              <a:t> </a:t>
            </a:r>
            <a:r>
              <a:rPr lang="en-US" sz="1800" spc="750" dirty="0" err="1">
                <a:solidFill>
                  <a:schemeClr val="bg1"/>
                </a:solidFill>
              </a:rPr>
              <a:t>фахової</a:t>
            </a:r>
            <a:r>
              <a:rPr lang="en-US" sz="1800" spc="750" dirty="0">
                <a:solidFill>
                  <a:schemeClr val="bg1"/>
                </a:solidFill>
              </a:rPr>
              <a:t> </a:t>
            </a:r>
            <a:r>
              <a:rPr lang="en-US" sz="1800" spc="750" dirty="0" err="1">
                <a:solidFill>
                  <a:schemeClr val="bg1"/>
                </a:solidFill>
              </a:rPr>
              <a:t>майстерності</a:t>
            </a:r>
            <a:r>
              <a:rPr lang="en-US" sz="1800" spc="750" dirty="0">
                <a:solidFill>
                  <a:schemeClr val="bg1"/>
                </a:solidFill>
              </a:rPr>
              <a:t>, </a:t>
            </a:r>
            <a:r>
              <a:rPr lang="en-US" sz="1800" spc="750" dirty="0" err="1">
                <a:solidFill>
                  <a:schemeClr val="bg1"/>
                </a:solidFill>
              </a:rPr>
              <a:t>розвитку</a:t>
            </a:r>
            <a:r>
              <a:rPr lang="en-US" sz="1800" spc="750" dirty="0">
                <a:solidFill>
                  <a:schemeClr val="bg1"/>
                </a:solidFill>
              </a:rPr>
              <a:t> </a:t>
            </a:r>
            <a:r>
              <a:rPr lang="en-US" sz="1800" spc="750" dirty="0" err="1">
                <a:solidFill>
                  <a:schemeClr val="bg1"/>
                </a:solidFill>
              </a:rPr>
              <a:t>власної</a:t>
            </a:r>
            <a:r>
              <a:rPr lang="en-US" sz="1800" spc="750" dirty="0">
                <a:solidFill>
                  <a:schemeClr val="bg1"/>
                </a:solidFill>
              </a:rPr>
              <a:t> </a:t>
            </a:r>
            <a:r>
              <a:rPr lang="en-US" sz="1800" spc="750" dirty="0" err="1">
                <a:solidFill>
                  <a:schemeClr val="bg1"/>
                </a:solidFill>
              </a:rPr>
              <a:t>творчої</a:t>
            </a:r>
            <a:r>
              <a:rPr lang="en-US" sz="1800" spc="750" dirty="0">
                <a:solidFill>
                  <a:schemeClr val="bg1"/>
                </a:solidFill>
              </a:rPr>
              <a:t> </a:t>
            </a:r>
            <a:r>
              <a:rPr lang="en-US" sz="1800" spc="750" dirty="0" err="1">
                <a:solidFill>
                  <a:schemeClr val="bg1"/>
                </a:solidFill>
              </a:rPr>
              <a:t>особистості</a:t>
            </a:r>
            <a:r>
              <a:rPr lang="en-US" sz="1800" spc="750" dirty="0">
                <a:solidFill>
                  <a:schemeClr val="bg1"/>
                </a:solidFill>
              </a:rPr>
              <a:t>, </a:t>
            </a:r>
            <a:r>
              <a:rPr lang="en-US" sz="1800" spc="750" dirty="0" err="1">
                <a:solidFill>
                  <a:schemeClr val="bg1"/>
                </a:solidFill>
              </a:rPr>
              <a:t>спільному</a:t>
            </a:r>
            <a:r>
              <a:rPr lang="en-US" sz="1800" spc="750" dirty="0">
                <a:solidFill>
                  <a:schemeClr val="bg1"/>
                </a:solidFill>
              </a:rPr>
              <a:t> </a:t>
            </a:r>
            <a:r>
              <a:rPr lang="en-US" sz="1800" spc="750" dirty="0" err="1">
                <a:solidFill>
                  <a:schemeClr val="bg1"/>
                </a:solidFill>
              </a:rPr>
              <a:t>вирішенню</a:t>
            </a:r>
            <a:r>
              <a:rPr lang="en-US" sz="1800" spc="750" dirty="0">
                <a:solidFill>
                  <a:schemeClr val="bg1"/>
                </a:solidFill>
              </a:rPr>
              <a:t> </a:t>
            </a:r>
            <a:r>
              <a:rPr lang="en-US" sz="1800" spc="750" dirty="0" err="1">
                <a:solidFill>
                  <a:schemeClr val="bg1"/>
                </a:solidFill>
              </a:rPr>
              <a:t>завдань</a:t>
            </a:r>
            <a:r>
              <a:rPr lang="en-US" sz="1800" spc="750" dirty="0">
                <a:solidFill>
                  <a:schemeClr val="bg1"/>
                </a:solidFill>
              </a:rPr>
              <a:t>, </a:t>
            </a:r>
            <a:r>
              <a:rPr lang="en-US" sz="1800" spc="750" dirty="0" err="1">
                <a:solidFill>
                  <a:schemeClr val="bg1"/>
                </a:solidFill>
              </a:rPr>
              <a:t>поставлених</a:t>
            </a:r>
            <a:r>
              <a:rPr lang="en-US" sz="1800" spc="750" dirty="0">
                <a:solidFill>
                  <a:schemeClr val="bg1"/>
                </a:solidFill>
              </a:rPr>
              <a:t> </a:t>
            </a:r>
            <a:r>
              <a:rPr lang="en-US" sz="1800" spc="750" dirty="0" err="1">
                <a:solidFill>
                  <a:schemeClr val="bg1"/>
                </a:solidFill>
              </a:rPr>
              <a:t>методичними</a:t>
            </a:r>
            <a:r>
              <a:rPr lang="en-US" sz="1800" spc="750" dirty="0">
                <a:solidFill>
                  <a:schemeClr val="bg1"/>
                </a:solidFill>
              </a:rPr>
              <a:t> </a:t>
            </a:r>
            <a:r>
              <a:rPr lang="en-US" sz="1800" spc="750" dirty="0" err="1">
                <a:solidFill>
                  <a:schemeClr val="bg1"/>
                </a:solidFill>
              </a:rPr>
              <a:t>об’єднаннями</a:t>
            </a:r>
            <a:r>
              <a:rPr lang="en-US" sz="1800" spc="750" dirty="0">
                <a:solidFill>
                  <a:schemeClr val="bg1"/>
                </a:solidFill>
              </a:rPr>
              <a:t> </a:t>
            </a:r>
            <a:r>
              <a:rPr lang="en-US" sz="1800" spc="750" dirty="0" err="1">
                <a:solidFill>
                  <a:schemeClr val="bg1"/>
                </a:solidFill>
              </a:rPr>
              <a:t>щодо</a:t>
            </a:r>
            <a:r>
              <a:rPr lang="en-US" sz="1800" spc="750" dirty="0">
                <a:solidFill>
                  <a:schemeClr val="bg1"/>
                </a:solidFill>
              </a:rPr>
              <a:t> </a:t>
            </a:r>
            <a:r>
              <a:rPr lang="en-US" sz="1800" spc="750" dirty="0" err="1">
                <a:solidFill>
                  <a:schemeClr val="bg1"/>
                </a:solidFill>
              </a:rPr>
              <a:t>втілення</a:t>
            </a:r>
            <a:r>
              <a:rPr lang="en-US" sz="1800" spc="750" dirty="0">
                <a:solidFill>
                  <a:schemeClr val="bg1"/>
                </a:solidFill>
              </a:rPr>
              <a:t> </a:t>
            </a:r>
            <a:r>
              <a:rPr lang="en-US" sz="1800" spc="750" dirty="0" err="1">
                <a:solidFill>
                  <a:schemeClr val="bg1"/>
                </a:solidFill>
              </a:rPr>
              <a:t>сучасних</a:t>
            </a:r>
            <a:r>
              <a:rPr lang="en-US" sz="1800" spc="750" dirty="0">
                <a:solidFill>
                  <a:schemeClr val="bg1"/>
                </a:solidFill>
              </a:rPr>
              <a:t> </a:t>
            </a:r>
            <a:r>
              <a:rPr lang="en-US" sz="1800" spc="750" dirty="0" err="1">
                <a:solidFill>
                  <a:schemeClr val="bg1"/>
                </a:solidFill>
              </a:rPr>
              <a:t>інновацій</a:t>
            </a:r>
            <a:r>
              <a:rPr lang="en-US" sz="1800" spc="750" dirty="0">
                <a:solidFill>
                  <a:schemeClr val="bg1"/>
                </a:solidFill>
              </a:rPr>
              <a:t> </a:t>
            </a:r>
            <a:r>
              <a:rPr lang="en-US" sz="1800" spc="750" dirty="0" err="1">
                <a:solidFill>
                  <a:schemeClr val="bg1"/>
                </a:solidFill>
              </a:rPr>
              <a:t>та</a:t>
            </a:r>
            <a:r>
              <a:rPr lang="en-US" sz="1800" spc="750" dirty="0">
                <a:solidFill>
                  <a:schemeClr val="bg1"/>
                </a:solidFill>
              </a:rPr>
              <a:t> </a:t>
            </a:r>
            <a:r>
              <a:rPr lang="en-US" sz="1800" spc="750" dirty="0" err="1">
                <a:solidFill>
                  <a:schemeClr val="bg1"/>
                </a:solidFill>
              </a:rPr>
              <a:t>педагогічних</a:t>
            </a:r>
            <a:r>
              <a:rPr lang="en-US" sz="1800" spc="750" dirty="0">
                <a:solidFill>
                  <a:schemeClr val="bg1"/>
                </a:solidFill>
              </a:rPr>
              <a:t> </a:t>
            </a:r>
            <a:r>
              <a:rPr lang="en-US" sz="1800" spc="750" dirty="0" err="1">
                <a:solidFill>
                  <a:schemeClr val="bg1"/>
                </a:solidFill>
              </a:rPr>
              <a:t>технологій</a:t>
            </a:r>
            <a:r>
              <a:rPr lang="en-US" sz="1800" spc="750" dirty="0">
                <a:solidFill>
                  <a:schemeClr val="bg1"/>
                </a:solidFill>
              </a:rPr>
              <a:t>, </a:t>
            </a:r>
            <a:r>
              <a:rPr lang="en-US" sz="1800" spc="750" dirty="0" err="1">
                <a:solidFill>
                  <a:schemeClr val="bg1"/>
                </a:solidFill>
              </a:rPr>
              <a:t>сприяли</a:t>
            </a:r>
            <a:r>
              <a:rPr lang="en-US" sz="1800" spc="750" dirty="0">
                <a:solidFill>
                  <a:schemeClr val="bg1"/>
                </a:solidFill>
              </a:rPr>
              <a:t> </a:t>
            </a:r>
            <a:r>
              <a:rPr lang="en-US" sz="1800" spc="750" dirty="0" err="1">
                <a:solidFill>
                  <a:schemeClr val="bg1"/>
                </a:solidFill>
              </a:rPr>
              <a:t>творчому</a:t>
            </a:r>
            <a:r>
              <a:rPr lang="en-US" sz="1800" spc="750" dirty="0">
                <a:solidFill>
                  <a:schemeClr val="bg1"/>
                </a:solidFill>
              </a:rPr>
              <a:t> </a:t>
            </a:r>
            <a:r>
              <a:rPr lang="en-US" sz="1800" spc="750" dirty="0" err="1">
                <a:solidFill>
                  <a:schemeClr val="bg1"/>
                </a:solidFill>
              </a:rPr>
              <a:t>підходу</a:t>
            </a:r>
            <a:r>
              <a:rPr lang="en-US" sz="1800" spc="750" dirty="0">
                <a:solidFill>
                  <a:schemeClr val="bg1"/>
                </a:solidFill>
              </a:rPr>
              <a:t> </a:t>
            </a:r>
            <a:r>
              <a:rPr lang="en-US" sz="1800" spc="750" dirty="0" err="1">
                <a:solidFill>
                  <a:schemeClr val="bg1"/>
                </a:solidFill>
              </a:rPr>
              <a:t>до</a:t>
            </a:r>
            <a:r>
              <a:rPr lang="en-US" sz="1800" spc="750" dirty="0">
                <a:solidFill>
                  <a:schemeClr val="bg1"/>
                </a:solidFill>
              </a:rPr>
              <a:t> </a:t>
            </a:r>
            <a:r>
              <a:rPr lang="en-US" sz="1800" spc="750" dirty="0" err="1">
                <a:solidFill>
                  <a:schemeClr val="bg1"/>
                </a:solidFill>
              </a:rPr>
              <a:t>реалізації</a:t>
            </a:r>
            <a:r>
              <a:rPr lang="en-US" sz="1800" spc="750" dirty="0">
                <a:solidFill>
                  <a:schemeClr val="bg1"/>
                </a:solidFill>
              </a:rPr>
              <a:t> </a:t>
            </a:r>
            <a:r>
              <a:rPr lang="en-US" sz="1800" spc="750" dirty="0" err="1">
                <a:solidFill>
                  <a:schemeClr val="bg1"/>
                </a:solidFill>
              </a:rPr>
              <a:t>ідей</a:t>
            </a:r>
            <a:r>
              <a:rPr lang="en-US" sz="1800" spc="750" dirty="0">
                <a:solidFill>
                  <a:schemeClr val="bg1"/>
                </a:solidFill>
              </a:rPr>
              <a:t> </a:t>
            </a:r>
            <a:r>
              <a:rPr lang="en-US" sz="1800" spc="750" dirty="0" err="1">
                <a:solidFill>
                  <a:schemeClr val="bg1"/>
                </a:solidFill>
              </a:rPr>
              <a:t>програм</a:t>
            </a:r>
            <a:r>
              <a:rPr lang="en-US" sz="1800" spc="750" dirty="0">
                <a:solidFill>
                  <a:schemeClr val="bg1"/>
                </a:solidFill>
              </a:rPr>
              <a:t> з </a:t>
            </a:r>
            <a:r>
              <a:rPr lang="en-US" sz="1800" spc="750" dirty="0" err="1">
                <a:solidFill>
                  <a:schemeClr val="bg1"/>
                </a:solidFill>
              </a:rPr>
              <a:t>кожного</a:t>
            </a:r>
            <a:r>
              <a:rPr lang="en-US" sz="1800" spc="750" dirty="0">
                <a:solidFill>
                  <a:schemeClr val="bg1"/>
                </a:solidFill>
              </a:rPr>
              <a:t> </a:t>
            </a:r>
            <a:r>
              <a:rPr lang="en-US" sz="1800" spc="750" dirty="0" err="1">
                <a:solidFill>
                  <a:schemeClr val="bg1"/>
                </a:solidFill>
              </a:rPr>
              <a:t>предмета</a:t>
            </a:r>
            <a:r>
              <a:rPr lang="en-US" sz="1800" spc="750" dirty="0">
                <a:solidFill>
                  <a:schemeClr val="bg1"/>
                </a:solidFill>
              </a:rPr>
              <a:t> </a:t>
            </a:r>
            <a:r>
              <a:rPr lang="en-US" sz="1800" spc="750" dirty="0" err="1">
                <a:solidFill>
                  <a:schemeClr val="bg1"/>
                </a:solidFill>
              </a:rPr>
              <a:t>на</a:t>
            </a:r>
            <a:r>
              <a:rPr lang="en-US" sz="1800" spc="750" dirty="0">
                <a:solidFill>
                  <a:schemeClr val="bg1"/>
                </a:solidFill>
              </a:rPr>
              <a:t> </a:t>
            </a:r>
            <a:r>
              <a:rPr lang="en-US" sz="1800" spc="750" dirty="0" err="1">
                <a:solidFill>
                  <a:schemeClr val="bg1"/>
                </a:solidFill>
              </a:rPr>
              <a:t>забезпечення</a:t>
            </a:r>
            <a:r>
              <a:rPr lang="en-US" sz="1800" spc="750" dirty="0">
                <a:solidFill>
                  <a:schemeClr val="bg1"/>
                </a:solidFill>
              </a:rPr>
              <a:t>, </a:t>
            </a:r>
            <a:r>
              <a:rPr lang="en-US" sz="1800" spc="750" dirty="0" err="1">
                <a:solidFill>
                  <a:schemeClr val="bg1"/>
                </a:solidFill>
              </a:rPr>
              <a:t>засвоєння</a:t>
            </a:r>
            <a:r>
              <a:rPr lang="en-US" sz="1800" spc="750" dirty="0">
                <a:solidFill>
                  <a:schemeClr val="bg1"/>
                </a:solidFill>
              </a:rPr>
              <a:t> й </a:t>
            </a:r>
            <a:r>
              <a:rPr lang="en-US" sz="1800" spc="750" dirty="0" err="1">
                <a:solidFill>
                  <a:schemeClr val="bg1"/>
                </a:solidFill>
              </a:rPr>
              <a:t>використання</a:t>
            </a:r>
            <a:r>
              <a:rPr lang="en-US" sz="1800" spc="750" dirty="0">
                <a:solidFill>
                  <a:schemeClr val="bg1"/>
                </a:solidFill>
              </a:rPr>
              <a:t> </a:t>
            </a:r>
            <a:r>
              <a:rPr lang="en-US" sz="1800" spc="750" dirty="0" err="1">
                <a:solidFill>
                  <a:schemeClr val="bg1"/>
                </a:solidFill>
              </a:rPr>
              <a:t>найбільш</a:t>
            </a:r>
            <a:r>
              <a:rPr lang="en-US" sz="1800" spc="750" dirty="0">
                <a:solidFill>
                  <a:schemeClr val="bg1"/>
                </a:solidFill>
              </a:rPr>
              <a:t> </a:t>
            </a:r>
            <a:r>
              <a:rPr lang="en-US" sz="1800" spc="750" dirty="0" err="1">
                <a:solidFill>
                  <a:schemeClr val="bg1"/>
                </a:solidFill>
              </a:rPr>
              <a:t>раціональних</a:t>
            </a:r>
            <a:r>
              <a:rPr lang="en-US" sz="1800" spc="750" dirty="0">
                <a:solidFill>
                  <a:schemeClr val="bg1"/>
                </a:solidFill>
              </a:rPr>
              <a:t> </a:t>
            </a:r>
            <a:r>
              <a:rPr lang="en-US" sz="1800" spc="750" dirty="0" err="1">
                <a:solidFill>
                  <a:schemeClr val="bg1"/>
                </a:solidFill>
              </a:rPr>
              <a:t>методів</a:t>
            </a:r>
            <a:r>
              <a:rPr lang="en-US" sz="1800" spc="750" dirty="0">
                <a:solidFill>
                  <a:schemeClr val="bg1"/>
                </a:solidFill>
              </a:rPr>
              <a:t> і </a:t>
            </a:r>
            <a:r>
              <a:rPr lang="en-US" sz="1800" spc="750" dirty="0" err="1">
                <a:solidFill>
                  <a:schemeClr val="bg1"/>
                </a:solidFill>
              </a:rPr>
              <a:t>прийомів</a:t>
            </a:r>
            <a:r>
              <a:rPr lang="en-US" sz="1800" spc="750" dirty="0">
                <a:solidFill>
                  <a:schemeClr val="bg1"/>
                </a:solidFill>
              </a:rPr>
              <a:t> </a:t>
            </a:r>
            <a:r>
              <a:rPr lang="en-US" sz="1800" spc="750" dirty="0" err="1">
                <a:solidFill>
                  <a:schemeClr val="bg1"/>
                </a:solidFill>
              </a:rPr>
              <a:t>навчання</a:t>
            </a:r>
            <a:r>
              <a:rPr lang="en-US" sz="1800" spc="750" dirty="0">
                <a:solidFill>
                  <a:schemeClr val="bg1"/>
                </a:solidFill>
              </a:rPr>
              <a:t> </a:t>
            </a:r>
            <a:r>
              <a:rPr lang="en-US" sz="1800" spc="750" dirty="0" err="1">
                <a:solidFill>
                  <a:schemeClr val="bg1"/>
                </a:solidFill>
              </a:rPr>
              <a:t>та</a:t>
            </a:r>
            <a:r>
              <a:rPr lang="en-US" sz="1800" spc="750" dirty="0">
                <a:solidFill>
                  <a:schemeClr val="bg1"/>
                </a:solidFill>
              </a:rPr>
              <a:t> </a:t>
            </a:r>
            <a:r>
              <a:rPr lang="en-US" sz="1800" spc="750" dirty="0" err="1">
                <a:solidFill>
                  <a:schemeClr val="bg1"/>
                </a:solidFill>
              </a:rPr>
              <a:t>виховання</a:t>
            </a:r>
            <a:r>
              <a:rPr lang="en-US" sz="1800" spc="750" dirty="0">
                <a:solidFill>
                  <a:schemeClr val="bg1"/>
                </a:solidFill>
              </a:rPr>
              <a:t> </a:t>
            </a:r>
            <a:r>
              <a:rPr lang="en-US" sz="1800" spc="750" dirty="0" err="1">
                <a:solidFill>
                  <a:schemeClr val="bg1"/>
                </a:solidFill>
              </a:rPr>
              <a:t>школярів</a:t>
            </a:r>
            <a:r>
              <a:rPr lang="en-US" sz="1800" spc="750" dirty="0">
                <a:solidFill>
                  <a:schemeClr val="bg1"/>
                </a:solidFill>
              </a:rPr>
              <a:t>.</a:t>
            </a:r>
          </a:p>
        </p:txBody>
      </p:sp>
    </p:spTree>
    <p:extLst>
      <p:ext uri="{BB962C8B-B14F-4D97-AF65-F5344CB8AC3E}">
        <p14:creationId xmlns:p14="http://schemas.microsoft.com/office/powerpoint/2010/main" val="4172179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46">
            <a:extLst>
              <a:ext uri="{FF2B5EF4-FFF2-40B4-BE49-F238E27FC236}">
                <a16:creationId xmlns:a16="http://schemas.microsoft.com/office/drawing/2014/main" id="{8BEAC55E-FD3E-4A90-B4E2-D197D80383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46272F4B-74F6-6D32-8C1D-17CB622F582A}"/>
              </a:ext>
            </a:extLst>
          </p:cNvPr>
          <p:cNvSpPr>
            <a:spLocks noGrp="1"/>
          </p:cNvSpPr>
          <p:nvPr>
            <p:ph type="title"/>
          </p:nvPr>
        </p:nvSpPr>
        <p:spPr>
          <a:xfrm>
            <a:off x="1371601" y="457199"/>
            <a:ext cx="9448800" cy="1061357"/>
          </a:xfrm>
        </p:spPr>
        <p:txBody>
          <a:bodyPr>
            <a:normAutofit/>
          </a:bodyPr>
          <a:lstStyle/>
          <a:p>
            <a:endParaRPr lang="uk-UA" sz="4000"/>
          </a:p>
        </p:txBody>
      </p:sp>
      <p:sp>
        <p:nvSpPr>
          <p:cNvPr id="3" name="Місце для вмісту 2">
            <a:extLst>
              <a:ext uri="{FF2B5EF4-FFF2-40B4-BE49-F238E27FC236}">
                <a16:creationId xmlns:a16="http://schemas.microsoft.com/office/drawing/2014/main" id="{4AC4D47E-9F9C-7EBA-2C51-7DFFF62EB380}"/>
              </a:ext>
            </a:extLst>
          </p:cNvPr>
          <p:cNvSpPr>
            <a:spLocks noGrp="1"/>
          </p:cNvSpPr>
          <p:nvPr>
            <p:ph idx="1"/>
          </p:nvPr>
        </p:nvSpPr>
        <p:spPr>
          <a:xfrm>
            <a:off x="1371601" y="1887968"/>
            <a:ext cx="9448800" cy="3812746"/>
          </a:xfrm>
        </p:spPr>
        <p:txBody>
          <a:bodyPr vert="horz" lIns="0" tIns="0" rIns="0" bIns="0" rtlCol="0" anchor="t">
            <a:normAutofit/>
          </a:bodyPr>
          <a:lstStyle/>
          <a:p>
            <a:r>
              <a:rPr lang="uk-UA" sz="2400" dirty="0">
                <a:solidFill>
                  <a:srgbClr val="002060"/>
                </a:solidFill>
                <a:latin typeface="Times New Roman"/>
                <a:cs typeface="Times New Roman"/>
              </a:rPr>
              <a:t>Науково-методична рада закладу забезпечувала планування, керівництво та аналіз методичної роботи протягом року. Майстерність учителів здійснювалася через постійне самовдосконалення, вивчення передового досвіду вчителів України та своїх колег шляхом самоосвіти та через участь у роботі методичних об’єднань, семінарах, виконанні особистих творчих планів.</a:t>
            </a:r>
            <a:endParaRPr lang="uk-UA" sz="2400" dirty="0">
              <a:solidFill>
                <a:srgbClr val="002060"/>
              </a:solidFill>
            </a:endParaRPr>
          </a:p>
        </p:txBody>
      </p:sp>
      <p:sp>
        <p:nvSpPr>
          <p:cNvPr id="54" name="Rectangle 48">
            <a:extLst>
              <a:ext uri="{FF2B5EF4-FFF2-40B4-BE49-F238E27FC236}">
                <a16:creationId xmlns:a16="http://schemas.microsoft.com/office/drawing/2014/main" id="{282DCAD1-D7F2-4CA8-960C-526B7DB37A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8741"/>
            <a:ext cx="12192000" cy="449256"/>
          </a:xfrm>
          <a:prstGeom prst="rect">
            <a:avLst/>
          </a:prstGeom>
          <a:gradFill>
            <a:gsLst>
              <a:gs pos="14000">
                <a:schemeClr val="accent4">
                  <a:alpha val="28000"/>
                </a:schemeClr>
              </a:gs>
              <a:gs pos="100000">
                <a:schemeClr val="accent5">
                  <a:alpha val="85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0">
            <a:extLst>
              <a:ext uri="{FF2B5EF4-FFF2-40B4-BE49-F238E27FC236}">
                <a16:creationId xmlns:a16="http://schemas.microsoft.com/office/drawing/2014/main" id="{0009AC7F-1347-41C8-8BEB-47473A21A6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8316"/>
            <a:ext cx="8153398" cy="449684"/>
          </a:xfrm>
          <a:prstGeom prst="rect">
            <a:avLst/>
          </a:prstGeom>
          <a:gradFill>
            <a:gsLst>
              <a:gs pos="9000">
                <a:schemeClr val="accent2">
                  <a:lumMod val="60000"/>
                  <a:lumOff val="40000"/>
                  <a:alpha val="68000"/>
                </a:schemeClr>
              </a:gs>
              <a:gs pos="99000">
                <a:schemeClr val="accent2"/>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4427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4C0BBB-0042-4603-A226-6117F3FD5B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C44F520-2598-460E-9F91-B02F60830C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68A22513-307E-4203-BEFF-5BBBFAFDDE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4211F11-4937-44F9-B733-211517A2D8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9076" y="-431"/>
            <a:ext cx="11742924" cy="6858427"/>
          </a:xfrm>
          <a:prstGeom prst="rect">
            <a:avLst/>
          </a:prstGeom>
          <a:gradFill>
            <a:gsLst>
              <a:gs pos="2000">
                <a:schemeClr val="accent5">
                  <a:alpha val="17000"/>
                </a:schemeClr>
              </a:gs>
              <a:gs pos="100000">
                <a:schemeClr val="accent6">
                  <a:lumMod val="75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CF7BA0D-619B-4BA4-AF41-9F99DE3017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9076" y="-429"/>
            <a:ext cx="11742924" cy="6400800"/>
          </a:xfrm>
          <a:prstGeom prst="rect">
            <a:avLst/>
          </a:prstGeom>
          <a:gradFill>
            <a:gsLst>
              <a:gs pos="0">
                <a:schemeClr val="accent5">
                  <a:alpha val="76000"/>
                </a:schemeClr>
              </a:gs>
              <a:gs pos="100000">
                <a:schemeClr val="accent2">
                  <a:lumMod val="20000"/>
                  <a:lumOff val="80000"/>
                  <a:alpha val="1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F20A1EE3-9DEB-45B0-A9FA-0804579257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12648"/>
            <a:ext cx="11742924" cy="6870648"/>
          </a:xfrm>
          <a:prstGeom prst="rect">
            <a:avLst/>
          </a:prstGeom>
          <a:gradFill>
            <a:gsLst>
              <a:gs pos="37000">
                <a:schemeClr val="accent5">
                  <a:lumMod val="60000"/>
                  <a:lumOff val="40000"/>
                  <a:alpha val="25000"/>
                </a:schemeClr>
              </a:gs>
              <a:gs pos="100000">
                <a:schemeClr val="accent2">
                  <a:alpha val="74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39513AF-ACB9-491F-AB2C-AA27171CB7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8860813" cy="6857572"/>
          </a:xfrm>
          <a:prstGeom prst="rect">
            <a:avLst/>
          </a:prstGeom>
          <a:gradFill>
            <a:gsLst>
              <a:gs pos="6000">
                <a:schemeClr val="accent2">
                  <a:alpha val="88000"/>
                </a:schemeClr>
              </a:gs>
              <a:gs pos="100000">
                <a:schemeClr val="accent6">
                  <a:lumMod val="75000"/>
                  <a:alpha val="66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F36B92-14BC-4E12-8F9A-737EFED6CE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33214">
            <a:off x="5243949" y="-200984"/>
            <a:ext cx="6022658" cy="6022658"/>
          </a:xfrm>
          <a:custGeom>
            <a:avLst/>
            <a:gdLst>
              <a:gd name="connsiteX0" fmla="*/ 5757156 w 6022658"/>
              <a:gd name="connsiteY0" fmla="*/ 4243377 h 6022658"/>
              <a:gd name="connsiteX1" fmla="*/ 4298301 w 6022658"/>
              <a:gd name="connsiteY1" fmla="*/ 5730698 h 6022658"/>
              <a:gd name="connsiteX2" fmla="*/ 4183474 w 6022658"/>
              <a:gd name="connsiteY2" fmla="*/ 5786013 h 6022658"/>
              <a:gd name="connsiteX3" fmla="*/ 3011329 w 6022658"/>
              <a:gd name="connsiteY3" fmla="*/ 6022658 h 6022658"/>
              <a:gd name="connsiteX4" fmla="*/ 0 w 6022658"/>
              <a:gd name="connsiteY4" fmla="*/ 3011329 h 6022658"/>
              <a:gd name="connsiteX5" fmla="*/ 3011329 w 6022658"/>
              <a:gd name="connsiteY5" fmla="*/ 0 h 6022658"/>
              <a:gd name="connsiteX6" fmla="*/ 6022658 w 6022658"/>
              <a:gd name="connsiteY6" fmla="*/ 3011329 h 6022658"/>
              <a:gd name="connsiteX7" fmla="*/ 5786013 w 6022658"/>
              <a:gd name="connsiteY7" fmla="*/ 4183474 h 6022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22658" h="6022658">
                <a:moveTo>
                  <a:pt x="5757156" y="4243377"/>
                </a:moveTo>
                <a:lnTo>
                  <a:pt x="4298301" y="5730698"/>
                </a:lnTo>
                <a:lnTo>
                  <a:pt x="4183474" y="5786013"/>
                </a:lnTo>
                <a:cubicBezTo>
                  <a:pt x="3823203" y="5938395"/>
                  <a:pt x="3427106" y="6022658"/>
                  <a:pt x="3011329" y="6022658"/>
                </a:cubicBezTo>
                <a:cubicBezTo>
                  <a:pt x="1348218" y="6022658"/>
                  <a:pt x="0" y="4674440"/>
                  <a:pt x="0" y="3011329"/>
                </a:cubicBezTo>
                <a:cubicBezTo>
                  <a:pt x="0" y="1348218"/>
                  <a:pt x="1348218" y="0"/>
                  <a:pt x="3011329" y="0"/>
                </a:cubicBezTo>
                <a:cubicBezTo>
                  <a:pt x="4674440" y="0"/>
                  <a:pt x="6022658" y="1348218"/>
                  <a:pt x="6022658" y="3011329"/>
                </a:cubicBezTo>
                <a:cubicBezTo>
                  <a:pt x="6022658" y="3427107"/>
                  <a:pt x="5938394" y="3823204"/>
                  <a:pt x="5786013" y="4183474"/>
                </a:cubicBezTo>
                <a:close/>
              </a:path>
            </a:pathLst>
          </a:custGeom>
          <a:gradFill>
            <a:gsLst>
              <a:gs pos="21000">
                <a:schemeClr val="accent2">
                  <a:alpha val="0"/>
                </a:schemeClr>
              </a:gs>
              <a:gs pos="85000">
                <a:schemeClr val="accent6">
                  <a:alpha val="13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Заголовок 1">
            <a:extLst>
              <a:ext uri="{FF2B5EF4-FFF2-40B4-BE49-F238E27FC236}">
                <a16:creationId xmlns:a16="http://schemas.microsoft.com/office/drawing/2014/main" id="{739F5322-D042-F698-CE30-0F85FF761FD6}"/>
              </a:ext>
            </a:extLst>
          </p:cNvPr>
          <p:cNvSpPr>
            <a:spLocks noGrp="1"/>
          </p:cNvSpPr>
          <p:nvPr>
            <p:ph type="title" idx="4294967295"/>
          </p:nvPr>
        </p:nvSpPr>
        <p:spPr>
          <a:xfrm>
            <a:off x="902563" y="705419"/>
            <a:ext cx="7353675" cy="5560182"/>
          </a:xfrm>
        </p:spPr>
        <p:txBody>
          <a:bodyPr vert="horz" lIns="0" tIns="0" rIns="0" bIns="0" rtlCol="0" anchor="b">
            <a:normAutofit fontScale="90000"/>
          </a:bodyPr>
          <a:lstStyle/>
          <a:p>
            <a:pPr algn="r">
              <a:lnSpc>
                <a:spcPct val="90000"/>
              </a:lnSpc>
            </a:pPr>
            <a:r>
              <a:rPr lang="en-US" sz="2800" spc="750" err="1">
                <a:solidFill>
                  <a:schemeClr val="bg1"/>
                </a:solidFill>
                <a:latin typeface="Calibri"/>
                <a:cs typeface="Calibri"/>
              </a:rPr>
              <a:t>Педагоги</a:t>
            </a:r>
            <a:r>
              <a:rPr lang="en-US" sz="2800" spc="750" dirty="0">
                <a:solidFill>
                  <a:schemeClr val="bg1"/>
                </a:solidFill>
                <a:latin typeface="Calibri"/>
                <a:cs typeface="Calibri"/>
              </a:rPr>
              <a:t> </a:t>
            </a:r>
            <a:r>
              <a:rPr lang="en-US" sz="2800" spc="750" err="1">
                <a:solidFill>
                  <a:schemeClr val="bg1"/>
                </a:solidFill>
                <a:latin typeface="Calibri"/>
                <a:cs typeface="Calibri"/>
              </a:rPr>
              <a:t>закладу</a:t>
            </a:r>
            <a:r>
              <a:rPr lang="en-US" sz="2800" spc="750" dirty="0">
                <a:solidFill>
                  <a:schemeClr val="bg1"/>
                </a:solidFill>
                <a:latin typeface="Calibri"/>
                <a:cs typeface="Calibri"/>
              </a:rPr>
              <a:t> </a:t>
            </a:r>
            <a:r>
              <a:rPr lang="en-US" sz="2800" spc="750" err="1">
                <a:solidFill>
                  <a:schemeClr val="bg1"/>
                </a:solidFill>
                <a:latin typeface="Calibri"/>
                <a:cs typeface="Calibri"/>
              </a:rPr>
              <a:t>освіти</a:t>
            </a:r>
            <a:r>
              <a:rPr lang="en-US" sz="2800" spc="750" dirty="0">
                <a:solidFill>
                  <a:schemeClr val="bg1"/>
                </a:solidFill>
                <a:latin typeface="Calibri"/>
                <a:cs typeface="Calibri"/>
              </a:rPr>
              <a:t> є </a:t>
            </a:r>
            <a:r>
              <a:rPr lang="en-US" sz="2800" spc="750" err="1">
                <a:solidFill>
                  <a:schemeClr val="bg1"/>
                </a:solidFill>
                <a:latin typeface="Calibri"/>
                <a:cs typeface="Calibri"/>
              </a:rPr>
              <a:t>активними</a:t>
            </a:r>
            <a:r>
              <a:rPr lang="en-US" sz="2800" spc="750" dirty="0">
                <a:solidFill>
                  <a:schemeClr val="bg1"/>
                </a:solidFill>
                <a:latin typeface="Calibri"/>
                <a:cs typeface="Calibri"/>
              </a:rPr>
              <a:t> </a:t>
            </a:r>
            <a:r>
              <a:rPr lang="en-US" sz="2800" spc="750" err="1">
                <a:solidFill>
                  <a:schemeClr val="bg1"/>
                </a:solidFill>
                <a:latin typeface="Calibri"/>
                <a:cs typeface="Calibri"/>
              </a:rPr>
              <a:t>членами</a:t>
            </a:r>
            <a:r>
              <a:rPr lang="en-US" sz="2800" spc="750" dirty="0">
                <a:solidFill>
                  <a:schemeClr val="bg1"/>
                </a:solidFill>
                <a:latin typeface="Calibri"/>
                <a:cs typeface="Calibri"/>
              </a:rPr>
              <a:t> </a:t>
            </a:r>
            <a:r>
              <a:rPr lang="en-US" sz="2800" spc="750" err="1">
                <a:solidFill>
                  <a:schemeClr val="bg1"/>
                </a:solidFill>
                <a:latin typeface="Calibri"/>
                <a:cs typeface="Calibri"/>
              </a:rPr>
              <a:t>вебспільноти</a:t>
            </a:r>
            <a:r>
              <a:rPr lang="en-US" sz="2800" spc="750" dirty="0">
                <a:solidFill>
                  <a:schemeClr val="bg1"/>
                </a:solidFill>
                <a:latin typeface="Calibri"/>
                <a:cs typeface="Calibri"/>
              </a:rPr>
              <a:t> </a:t>
            </a:r>
            <a:r>
              <a:rPr lang="en-US" sz="2800" spc="750" err="1">
                <a:solidFill>
                  <a:schemeClr val="bg1"/>
                </a:solidFill>
                <a:latin typeface="Calibri"/>
                <a:cs typeface="Calibri"/>
              </a:rPr>
              <a:t>освітян</a:t>
            </a:r>
            <a:r>
              <a:rPr lang="en-US" sz="2800" spc="750" dirty="0">
                <a:solidFill>
                  <a:schemeClr val="bg1"/>
                </a:solidFill>
                <a:latin typeface="Calibri"/>
                <a:cs typeface="Calibri"/>
              </a:rPr>
              <a:t>, </a:t>
            </a:r>
            <a:r>
              <a:rPr lang="en-US" sz="2800" spc="750" err="1">
                <a:solidFill>
                  <a:schemeClr val="bg1"/>
                </a:solidFill>
                <a:latin typeface="Calibri"/>
                <a:cs typeface="Calibri"/>
              </a:rPr>
              <a:t>працюючи</a:t>
            </a:r>
            <a:r>
              <a:rPr lang="en-US" sz="2800" spc="750" dirty="0">
                <a:solidFill>
                  <a:schemeClr val="bg1"/>
                </a:solidFill>
                <a:latin typeface="Calibri"/>
                <a:cs typeface="Calibri"/>
              </a:rPr>
              <a:t> </a:t>
            </a:r>
            <a:r>
              <a:rPr lang="en-US" sz="2800" spc="750" err="1">
                <a:solidFill>
                  <a:schemeClr val="bg1"/>
                </a:solidFill>
                <a:latin typeface="Calibri"/>
                <a:cs typeface="Calibri"/>
              </a:rPr>
              <a:t>на</a:t>
            </a:r>
            <a:r>
              <a:rPr lang="en-US" sz="2800" spc="750" dirty="0">
                <a:solidFill>
                  <a:schemeClr val="bg1"/>
                </a:solidFill>
                <a:latin typeface="Calibri"/>
                <a:cs typeface="Calibri"/>
              </a:rPr>
              <a:t> </a:t>
            </a:r>
            <a:r>
              <a:rPr lang="en-US" sz="2800" spc="750" err="1">
                <a:solidFill>
                  <a:schemeClr val="bg1"/>
                </a:solidFill>
                <a:latin typeface="Calibri"/>
                <a:cs typeface="Calibri"/>
              </a:rPr>
              <a:t>таких</a:t>
            </a:r>
            <a:r>
              <a:rPr lang="en-US" sz="2800" spc="750" dirty="0">
                <a:solidFill>
                  <a:schemeClr val="bg1"/>
                </a:solidFill>
                <a:latin typeface="Calibri"/>
                <a:cs typeface="Calibri"/>
              </a:rPr>
              <a:t> </a:t>
            </a:r>
            <a:r>
              <a:rPr lang="en-US" sz="2800" spc="750" err="1">
                <a:solidFill>
                  <a:schemeClr val="bg1"/>
                </a:solidFill>
                <a:latin typeface="Calibri"/>
                <a:cs typeface="Calibri"/>
              </a:rPr>
              <a:t>платформах</a:t>
            </a:r>
            <a:r>
              <a:rPr lang="en-US" sz="2800" spc="750" dirty="0">
                <a:solidFill>
                  <a:schemeClr val="bg1"/>
                </a:solidFill>
                <a:latin typeface="Calibri"/>
                <a:cs typeface="Calibri"/>
              </a:rPr>
              <a:t>, </a:t>
            </a:r>
            <a:r>
              <a:rPr lang="en-US" sz="2800" spc="750" err="1">
                <a:solidFill>
                  <a:schemeClr val="bg1"/>
                </a:solidFill>
                <a:latin typeface="Calibri"/>
                <a:cs typeface="Calibri"/>
              </a:rPr>
              <a:t>як</a:t>
            </a:r>
            <a:r>
              <a:rPr lang="en-US" sz="2800" spc="750" dirty="0">
                <a:solidFill>
                  <a:schemeClr val="bg1"/>
                </a:solidFill>
                <a:latin typeface="Calibri"/>
                <a:cs typeface="Calibri"/>
              </a:rPr>
              <a:t> «</a:t>
            </a:r>
            <a:r>
              <a:rPr lang="en-US" sz="2800" spc="750" err="1">
                <a:solidFill>
                  <a:schemeClr val="bg1"/>
                </a:solidFill>
                <a:latin typeface="Calibri"/>
                <a:cs typeface="Calibri"/>
              </a:rPr>
              <a:t>Всеосвіта</a:t>
            </a:r>
            <a:r>
              <a:rPr lang="en-US" sz="2800" spc="750" dirty="0">
                <a:solidFill>
                  <a:schemeClr val="bg1"/>
                </a:solidFill>
                <a:latin typeface="Calibri"/>
                <a:cs typeface="Calibri"/>
              </a:rPr>
              <a:t>», «</a:t>
            </a:r>
            <a:r>
              <a:rPr lang="en-US" sz="2800" spc="750" err="1">
                <a:solidFill>
                  <a:schemeClr val="bg1"/>
                </a:solidFill>
                <a:latin typeface="Calibri"/>
                <a:cs typeface="Calibri"/>
              </a:rPr>
              <a:t>На</a:t>
            </a:r>
            <a:r>
              <a:rPr lang="en-US" sz="2800" spc="750" dirty="0">
                <a:solidFill>
                  <a:schemeClr val="bg1"/>
                </a:solidFill>
                <a:latin typeface="Calibri"/>
                <a:cs typeface="Calibri"/>
              </a:rPr>
              <a:t> </a:t>
            </a:r>
            <a:r>
              <a:rPr lang="en-US" sz="2800" spc="750" err="1">
                <a:solidFill>
                  <a:schemeClr val="bg1"/>
                </a:solidFill>
                <a:latin typeface="Calibri"/>
                <a:cs typeface="Calibri"/>
              </a:rPr>
              <a:t>урок</a:t>
            </a:r>
            <a:r>
              <a:rPr lang="en-US" sz="2800" spc="750" dirty="0">
                <a:solidFill>
                  <a:schemeClr val="bg1"/>
                </a:solidFill>
                <a:latin typeface="Calibri"/>
                <a:cs typeface="Calibri"/>
              </a:rPr>
              <a:t>», «</a:t>
            </a:r>
            <a:r>
              <a:rPr lang="en-US" sz="2800" spc="750" err="1">
                <a:solidFill>
                  <a:schemeClr val="bg1"/>
                </a:solidFill>
                <a:latin typeface="Calibri"/>
                <a:cs typeface="Calibri"/>
              </a:rPr>
              <a:t>Прометеус</a:t>
            </a:r>
            <a:r>
              <a:rPr lang="en-US" sz="2800" spc="750" dirty="0">
                <a:solidFill>
                  <a:schemeClr val="bg1"/>
                </a:solidFill>
                <a:latin typeface="Calibri"/>
                <a:cs typeface="Calibri"/>
              </a:rPr>
              <a:t>» , «</a:t>
            </a:r>
            <a:r>
              <a:rPr lang="en-US" sz="2800" spc="750" err="1">
                <a:solidFill>
                  <a:schemeClr val="bg1"/>
                </a:solidFill>
                <a:latin typeface="Calibri"/>
                <a:cs typeface="Calibri"/>
              </a:rPr>
              <a:t>Ед-ера</a:t>
            </a:r>
            <a:r>
              <a:rPr lang="en-US" sz="2800" spc="750" dirty="0">
                <a:solidFill>
                  <a:schemeClr val="bg1"/>
                </a:solidFill>
                <a:latin typeface="Calibri"/>
                <a:cs typeface="Calibri"/>
              </a:rPr>
              <a:t>» </a:t>
            </a:r>
            <a:r>
              <a:rPr lang="en-US" sz="2800" spc="750" err="1">
                <a:solidFill>
                  <a:schemeClr val="bg1"/>
                </a:solidFill>
                <a:latin typeface="Calibri"/>
                <a:cs typeface="Calibri"/>
              </a:rPr>
              <a:t>тощо</a:t>
            </a:r>
            <a:r>
              <a:rPr lang="en-US" sz="2800" spc="750" dirty="0">
                <a:solidFill>
                  <a:schemeClr val="bg1"/>
                </a:solidFill>
                <a:latin typeface="Calibri"/>
                <a:cs typeface="Calibri"/>
              </a:rPr>
              <a:t>, </a:t>
            </a:r>
            <a:r>
              <a:rPr lang="en-US" sz="2800" spc="750" err="1">
                <a:solidFill>
                  <a:schemeClr val="bg1"/>
                </a:solidFill>
                <a:latin typeface="Calibri"/>
                <a:cs typeface="Calibri"/>
              </a:rPr>
              <a:t>де</a:t>
            </a:r>
            <a:r>
              <a:rPr lang="en-US" sz="2800" spc="750" dirty="0">
                <a:solidFill>
                  <a:schemeClr val="bg1"/>
                </a:solidFill>
                <a:latin typeface="Calibri"/>
                <a:cs typeface="Calibri"/>
              </a:rPr>
              <a:t> </a:t>
            </a:r>
            <a:r>
              <a:rPr lang="en-US" sz="2800" spc="750" err="1">
                <a:solidFill>
                  <a:schemeClr val="bg1"/>
                </a:solidFill>
                <a:latin typeface="Calibri"/>
                <a:cs typeface="Calibri"/>
              </a:rPr>
              <a:t>проходять</a:t>
            </a:r>
            <a:r>
              <a:rPr lang="en-US" sz="2800" spc="750" dirty="0">
                <a:solidFill>
                  <a:schemeClr val="bg1"/>
                </a:solidFill>
                <a:latin typeface="Calibri"/>
                <a:cs typeface="Calibri"/>
              </a:rPr>
              <a:t> </a:t>
            </a:r>
            <a:r>
              <a:rPr lang="en-US" sz="2800" spc="750" err="1">
                <a:solidFill>
                  <a:schemeClr val="bg1"/>
                </a:solidFill>
                <a:latin typeface="Calibri"/>
                <a:cs typeface="Calibri"/>
              </a:rPr>
              <a:t>курси</a:t>
            </a:r>
            <a:r>
              <a:rPr lang="en-US" sz="2800" spc="750" dirty="0">
                <a:solidFill>
                  <a:schemeClr val="bg1"/>
                </a:solidFill>
                <a:latin typeface="Calibri"/>
                <a:cs typeface="Calibri"/>
              </a:rPr>
              <a:t>, </a:t>
            </a:r>
            <a:r>
              <a:rPr lang="en-US" sz="2800" spc="750" err="1">
                <a:solidFill>
                  <a:schemeClr val="bg1"/>
                </a:solidFill>
                <a:latin typeface="Calibri"/>
                <a:cs typeface="Calibri"/>
              </a:rPr>
              <a:t>беруть</a:t>
            </a:r>
            <a:r>
              <a:rPr lang="en-US" sz="2800" spc="750" dirty="0">
                <a:solidFill>
                  <a:schemeClr val="bg1"/>
                </a:solidFill>
                <a:latin typeface="Calibri"/>
                <a:cs typeface="Calibri"/>
              </a:rPr>
              <a:t> </a:t>
            </a:r>
            <a:r>
              <a:rPr lang="en-US" sz="2800" spc="750" err="1">
                <a:solidFill>
                  <a:schemeClr val="bg1"/>
                </a:solidFill>
                <a:latin typeface="Calibri"/>
                <a:cs typeface="Calibri"/>
              </a:rPr>
              <a:t>участь</a:t>
            </a:r>
            <a:r>
              <a:rPr lang="en-US" sz="2800" spc="750" dirty="0">
                <a:solidFill>
                  <a:schemeClr val="bg1"/>
                </a:solidFill>
                <a:latin typeface="Calibri"/>
                <a:cs typeface="Calibri"/>
              </a:rPr>
              <a:t> у </a:t>
            </a:r>
            <a:r>
              <a:rPr lang="en-US" sz="2800" spc="750" err="1">
                <a:solidFill>
                  <a:schemeClr val="bg1"/>
                </a:solidFill>
                <a:latin typeface="Calibri"/>
                <a:cs typeface="Calibri"/>
              </a:rPr>
              <a:t>семінарах</a:t>
            </a:r>
            <a:r>
              <a:rPr lang="en-US" sz="2800" spc="750" dirty="0">
                <a:solidFill>
                  <a:schemeClr val="bg1"/>
                </a:solidFill>
                <a:latin typeface="Calibri"/>
                <a:cs typeface="Calibri"/>
              </a:rPr>
              <a:t> </a:t>
            </a:r>
            <a:r>
              <a:rPr lang="en-US" sz="2800" spc="750" err="1">
                <a:solidFill>
                  <a:schemeClr val="bg1"/>
                </a:solidFill>
                <a:latin typeface="Calibri"/>
                <a:cs typeface="Calibri"/>
              </a:rPr>
              <a:t>та</a:t>
            </a:r>
            <a:r>
              <a:rPr lang="en-US" sz="2800" spc="750" dirty="0">
                <a:solidFill>
                  <a:schemeClr val="bg1"/>
                </a:solidFill>
                <a:latin typeface="Calibri"/>
                <a:cs typeface="Calibri"/>
              </a:rPr>
              <a:t> </a:t>
            </a:r>
            <a:r>
              <a:rPr lang="en-US" sz="2800" spc="750" err="1">
                <a:solidFill>
                  <a:schemeClr val="bg1"/>
                </a:solidFill>
                <a:latin typeface="Calibri"/>
                <a:cs typeface="Calibri"/>
              </a:rPr>
              <a:t>конференціях</a:t>
            </a:r>
            <a:r>
              <a:rPr lang="en-US" sz="2800" spc="750" dirty="0">
                <a:solidFill>
                  <a:schemeClr val="bg1"/>
                </a:solidFill>
                <a:latin typeface="Calibri"/>
                <a:cs typeface="Calibri"/>
              </a:rPr>
              <a:t>, </a:t>
            </a:r>
            <a:r>
              <a:rPr lang="en-US" sz="2800" spc="750" err="1">
                <a:solidFill>
                  <a:schemeClr val="bg1"/>
                </a:solidFill>
                <a:latin typeface="Calibri"/>
                <a:cs typeface="Calibri"/>
              </a:rPr>
              <a:t>розміщують</a:t>
            </a:r>
            <a:r>
              <a:rPr lang="en-US" sz="2800" spc="750" dirty="0">
                <a:solidFill>
                  <a:schemeClr val="bg1"/>
                </a:solidFill>
                <a:latin typeface="Calibri"/>
                <a:cs typeface="Calibri"/>
              </a:rPr>
              <a:t> </a:t>
            </a:r>
            <a:r>
              <a:rPr lang="en-US" sz="2800" spc="750" err="1">
                <a:solidFill>
                  <a:schemeClr val="bg1"/>
                </a:solidFill>
                <a:latin typeface="Calibri"/>
                <a:cs typeface="Calibri"/>
              </a:rPr>
              <a:t>власні</a:t>
            </a:r>
            <a:r>
              <a:rPr lang="en-US" sz="2800" spc="750" dirty="0">
                <a:solidFill>
                  <a:schemeClr val="bg1"/>
                </a:solidFill>
                <a:latin typeface="Calibri"/>
                <a:cs typeface="Calibri"/>
              </a:rPr>
              <a:t> </a:t>
            </a:r>
            <a:r>
              <a:rPr lang="en-US" sz="2800" spc="750" err="1">
                <a:solidFill>
                  <a:schemeClr val="bg1"/>
                </a:solidFill>
                <a:latin typeface="Calibri"/>
                <a:cs typeface="Calibri"/>
              </a:rPr>
              <a:t>методичні</a:t>
            </a:r>
            <a:r>
              <a:rPr lang="en-US" sz="2800" spc="750" dirty="0">
                <a:solidFill>
                  <a:schemeClr val="bg1"/>
                </a:solidFill>
                <a:latin typeface="Calibri"/>
                <a:cs typeface="Calibri"/>
              </a:rPr>
              <a:t> </a:t>
            </a:r>
            <a:r>
              <a:rPr lang="en-US" sz="2800" spc="750" err="1">
                <a:solidFill>
                  <a:schemeClr val="bg1"/>
                </a:solidFill>
                <a:latin typeface="Calibri"/>
                <a:cs typeface="Calibri"/>
              </a:rPr>
              <a:t>матеріали</a:t>
            </a:r>
            <a:r>
              <a:rPr lang="en-US" sz="2800" spc="750" dirty="0">
                <a:solidFill>
                  <a:schemeClr val="bg1"/>
                </a:solidFill>
                <a:latin typeface="Calibri"/>
                <a:cs typeface="Calibri"/>
              </a:rPr>
              <a:t>, </a:t>
            </a:r>
            <a:r>
              <a:rPr lang="en-US" sz="2800" spc="750" err="1">
                <a:solidFill>
                  <a:schemeClr val="bg1"/>
                </a:solidFill>
                <a:latin typeface="Calibri"/>
                <a:cs typeface="Calibri"/>
              </a:rPr>
              <a:t>створюють</a:t>
            </a:r>
            <a:r>
              <a:rPr lang="en-US" sz="2800" spc="750" dirty="0">
                <a:solidFill>
                  <a:schemeClr val="bg1"/>
                </a:solidFill>
                <a:latin typeface="Calibri"/>
                <a:cs typeface="Calibri"/>
              </a:rPr>
              <a:t> </a:t>
            </a:r>
            <a:r>
              <a:rPr lang="en-US" sz="2800" spc="750" err="1">
                <a:solidFill>
                  <a:schemeClr val="bg1"/>
                </a:solidFill>
                <a:latin typeface="Calibri"/>
                <a:cs typeface="Calibri"/>
              </a:rPr>
              <a:t>тести</a:t>
            </a:r>
            <a:r>
              <a:rPr lang="en-US" sz="2800" spc="750" dirty="0">
                <a:solidFill>
                  <a:schemeClr val="bg1"/>
                </a:solidFill>
                <a:latin typeface="Calibri"/>
                <a:cs typeface="Calibri"/>
              </a:rPr>
              <a:t> </a:t>
            </a:r>
            <a:r>
              <a:rPr lang="en-US" sz="2800" spc="750" err="1">
                <a:solidFill>
                  <a:schemeClr val="bg1"/>
                </a:solidFill>
                <a:latin typeface="Calibri"/>
                <a:cs typeface="Calibri"/>
              </a:rPr>
              <a:t>для</a:t>
            </a:r>
            <a:r>
              <a:rPr lang="en-US" sz="2800" spc="750" dirty="0">
                <a:solidFill>
                  <a:schemeClr val="bg1"/>
                </a:solidFill>
                <a:latin typeface="Calibri"/>
                <a:cs typeface="Calibri"/>
              </a:rPr>
              <a:t> </a:t>
            </a:r>
            <a:r>
              <a:rPr lang="en-US" sz="2800" spc="750" err="1">
                <a:solidFill>
                  <a:schemeClr val="bg1"/>
                </a:solidFill>
                <a:latin typeface="Calibri"/>
                <a:cs typeface="Calibri"/>
              </a:rPr>
              <a:t>перевірки</a:t>
            </a:r>
            <a:r>
              <a:rPr lang="en-US" sz="2800" spc="750" dirty="0">
                <a:solidFill>
                  <a:schemeClr val="bg1"/>
                </a:solidFill>
                <a:latin typeface="Calibri"/>
                <a:cs typeface="Calibri"/>
              </a:rPr>
              <a:t> </a:t>
            </a:r>
            <a:r>
              <a:rPr lang="en-US" sz="2800" spc="750" err="1">
                <a:solidFill>
                  <a:schemeClr val="bg1"/>
                </a:solidFill>
                <a:latin typeface="Calibri"/>
                <a:cs typeface="Calibri"/>
              </a:rPr>
              <a:t>рівня</a:t>
            </a:r>
            <a:r>
              <a:rPr lang="en-US" sz="2800" spc="750" dirty="0">
                <a:solidFill>
                  <a:schemeClr val="bg1"/>
                </a:solidFill>
                <a:latin typeface="Calibri"/>
                <a:cs typeface="Calibri"/>
              </a:rPr>
              <a:t> </a:t>
            </a:r>
            <a:r>
              <a:rPr lang="en-US" sz="2800" spc="750" err="1">
                <a:solidFill>
                  <a:schemeClr val="bg1"/>
                </a:solidFill>
                <a:latin typeface="Calibri"/>
                <a:cs typeface="Calibri"/>
              </a:rPr>
              <a:t>навчальних</a:t>
            </a:r>
            <a:r>
              <a:rPr lang="en-US" sz="2800" spc="750" dirty="0">
                <a:solidFill>
                  <a:schemeClr val="bg1"/>
                </a:solidFill>
                <a:latin typeface="Calibri"/>
                <a:cs typeface="Calibri"/>
              </a:rPr>
              <a:t> </a:t>
            </a:r>
            <a:r>
              <a:rPr lang="en-US" sz="2800" spc="750" err="1">
                <a:solidFill>
                  <a:schemeClr val="bg1"/>
                </a:solidFill>
                <a:latin typeface="Calibri"/>
                <a:cs typeface="Calibri"/>
              </a:rPr>
              <a:t>досягнень</a:t>
            </a:r>
            <a:r>
              <a:rPr lang="en-US" sz="2800" spc="750" dirty="0">
                <a:solidFill>
                  <a:schemeClr val="bg1"/>
                </a:solidFill>
                <a:latin typeface="Calibri"/>
                <a:cs typeface="Calibri"/>
              </a:rPr>
              <a:t> </a:t>
            </a:r>
            <a:r>
              <a:rPr lang="en-US" sz="2800" spc="750" err="1">
                <a:solidFill>
                  <a:schemeClr val="bg1"/>
                </a:solidFill>
                <a:latin typeface="Calibri"/>
                <a:cs typeface="Calibri"/>
              </a:rPr>
              <a:t>учнів</a:t>
            </a:r>
            <a:r>
              <a:rPr lang="en-US" sz="1800" spc="750" dirty="0">
                <a:solidFill>
                  <a:schemeClr val="bg1"/>
                </a:solidFill>
              </a:rPr>
              <a:t>.</a:t>
            </a:r>
          </a:p>
        </p:txBody>
      </p:sp>
    </p:spTree>
    <p:extLst>
      <p:ext uri="{BB962C8B-B14F-4D97-AF65-F5344CB8AC3E}">
        <p14:creationId xmlns:p14="http://schemas.microsoft.com/office/powerpoint/2010/main" val="3318505709"/>
      </p:ext>
    </p:extLst>
  </p:cSld>
  <p:clrMapOvr>
    <a:masterClrMapping/>
  </p:clrMapOvr>
</p:sld>
</file>

<file path=ppt/theme/theme1.xml><?xml version="1.0" encoding="utf-8"?>
<a:theme xmlns:a="http://schemas.openxmlformats.org/drawingml/2006/main" name="GradientRiseVTI">
  <a:themeElements>
    <a:clrScheme name="GradientRise">
      <a:dk1>
        <a:sysClr val="windowText" lastClr="000000"/>
      </a:dk1>
      <a:lt1>
        <a:srgbClr val="FFFFFF"/>
      </a:lt1>
      <a:dk2>
        <a:srgbClr val="3C0F3A"/>
      </a:dk2>
      <a:lt2>
        <a:srgbClr val="F1F2F2"/>
      </a:lt2>
      <a:accent1>
        <a:srgbClr val="A6025C"/>
      </a:accent1>
      <a:accent2>
        <a:srgbClr val="92248E"/>
      </a:accent2>
      <a:accent3>
        <a:srgbClr val="DE95C4"/>
      </a:accent3>
      <a:accent4>
        <a:srgbClr val="FE4A00"/>
      </a:accent4>
      <a:accent5>
        <a:srgbClr val="DA002F"/>
      </a:accent5>
      <a:accent6>
        <a:srgbClr val="FF907A"/>
      </a:accent6>
      <a:hlink>
        <a:srgbClr val="CA71E4"/>
      </a:hlink>
      <a:folHlink>
        <a:srgbClr val="E45E49"/>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docProps/app.xml><?xml version="1.0" encoding="utf-8"?>
<Properties xmlns="http://schemas.openxmlformats.org/officeDocument/2006/extended-properties" xmlns:vt="http://schemas.openxmlformats.org/officeDocument/2006/docPropsVTypes">
  <TotalTime>62</TotalTime>
  <Words>399</Words>
  <Application>Microsoft Office PowerPoint</Application>
  <PresentationFormat>Широкий екран</PresentationFormat>
  <Paragraphs>34</Paragraphs>
  <Slides>22</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22</vt:i4>
      </vt:variant>
    </vt:vector>
  </HeadingPairs>
  <TitlesOfParts>
    <vt:vector size="27" baseType="lpstr">
      <vt:lpstr>Arial</vt:lpstr>
      <vt:lpstr>Avenir Next LT Pro</vt:lpstr>
      <vt:lpstr>Calibri</vt:lpstr>
      <vt:lpstr>Times New Roman</vt:lpstr>
      <vt:lpstr>GradientRiseVTI</vt:lpstr>
      <vt:lpstr>Методична робота</vt:lpstr>
      <vt:lpstr>Мета методичної роботи</vt:lpstr>
      <vt:lpstr>МЕТОДИЧНА РОБОТА В ШКОЛІ НАПРАВЛЕНА НА РЕАЛІЗАЦІЮ ЄДИНОЇ  МЕТОДИЧНОЇ ПРОБЛЕМИ: Від творчо працюючого вчителя до конкурентоздатного компетентного випускника через впровадження інноваційних методів навчання і виховання</vt:lpstr>
      <vt:lpstr>Завдання методичної роботи  - створення умов для найбільш повного розкриття здібностей, талантів кожного; - розвиток ініціативи та творчого пошуку; - підвищення професіоналізму, освітнього і загальнокультурного рівня; - оптимальне використання прогресивних педагогічних технологій.</vt:lpstr>
      <vt:lpstr>Презентація PowerPoint</vt:lpstr>
      <vt:lpstr>Презентація PowerPoint</vt:lpstr>
      <vt:lpstr>Аналіз роботи методичних об’єднань засвідчує, що основну увагу вчителі приділяли підвищенню фахової майстерності, розвитку власної творчої особистості, спільному вирішенню завдань, поставлених методичними об’єднаннями щодо втілення сучасних інновацій та педагогічних технологій, сприяли творчому підходу до реалізації ідей програм з кожного предмета на забезпечення, засвоєння й використання найбільш раціональних методів і прийомів навчання та виховання школярів.</vt:lpstr>
      <vt:lpstr>Презентація PowerPoint</vt:lpstr>
      <vt:lpstr>Педагоги закладу освіти є активними членами вебспільноти освітян, працюючи на таких платформах, як «Всеосвіта», «На урок», «Прометеус» , «Ед-ера» тощо, де проходять курси, беруть участь у семінарах та конференціях, розміщують власні методичні матеріали, створюють тести для перевірки рівня навчальних досягнень учнів.</vt:lpstr>
      <vt:lpstr>Презентація PowerPoint</vt:lpstr>
      <vt:lpstr>У 2023-2024 н. р. значна увага приділялася роботі з обдарованими дітьми.</vt:lpstr>
      <vt:lpstr>   Здобувачі  закладу освіти традиційно є активними  учасниками різноманітних конкурсів, а саме: природничого- "Колосок" математичного- «Кенгуру», англійської мови - "Грінвіч"  конкурсу з інформатики "Бобер". Учні є також активними учасниками Всеукраїнських інтернет – олімпіад предметів початкової школи, української мови та літератури,математики,історії, географії,  природознавства,хімії, англійської мови.</vt:lpstr>
      <vt:lpstr>Всеукраїнська дистанційна олімпіада з української мови ”Всеосвіта. Вдалий старт -2023 ” та інтернет - олімпіада “На урок”</vt:lpstr>
      <vt:lpstr>Всеукраїнський етап Міжнародного математичного конкурсу “Кенгуру”</vt:lpstr>
      <vt:lpstr>Міжнародний конкурс з інформатики “Бебрас 2023”</vt:lpstr>
      <vt:lpstr>Переможці та учасники конкурсу з англійської мови” “Грінвіч 2023”</vt:lpstr>
      <vt:lpstr>Міжнародний дистанційний освітній конкурс з англійської мови “Брейн ринг 2024- Весняна сесія” та “Олімпік 2024 - Весняна сесія</vt:lpstr>
      <vt:lpstr>ХХ Всеукраїнська інтернет-олімпіада “На урок”. Переможці з математики та “Я досліджую світ”</vt:lpstr>
      <vt:lpstr>Всеукраїнський інтернет-конкурс “Жінка в науці” та конкурс юних дослідників “Кристали”.</vt:lpstr>
      <vt:lpstr>ІУчасть у змаганнях з волейболу у ІІ етап Всеукраїнських змагань “Пліч-о-пліч” та шахів</vt:lpstr>
      <vt:lpstr>ХХІУ Міжнародний конкурс з української мови ім. Петра Яцика</vt:lpstr>
      <vt:lpstr>Підводячи підсумок, слід зазначити, що робота школи з обдарованими дітьми виконувалася згідно плану на належному рівні.</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
  <cp:lastModifiedBy>User</cp:lastModifiedBy>
  <cp:revision>473</cp:revision>
  <dcterms:created xsi:type="dcterms:W3CDTF">2024-06-27T13:04:09Z</dcterms:created>
  <dcterms:modified xsi:type="dcterms:W3CDTF">2024-06-28T08:04:41Z</dcterms:modified>
</cp:coreProperties>
</file>