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404" r:id="rId3"/>
    <p:sldId id="405" r:id="rId4"/>
    <p:sldId id="406" r:id="rId5"/>
    <p:sldId id="257" r:id="rId6"/>
    <p:sldId id="258" r:id="rId7"/>
    <p:sldId id="259" r:id="rId8"/>
    <p:sldId id="260" r:id="rId9"/>
    <p:sldId id="261" r:id="rId10"/>
    <p:sldId id="396" r:id="rId11"/>
    <p:sldId id="409" r:id="rId12"/>
    <p:sldId id="263" r:id="rId13"/>
    <p:sldId id="375" r:id="rId14"/>
    <p:sldId id="333" r:id="rId15"/>
    <p:sldId id="262" r:id="rId16"/>
    <p:sldId id="394" r:id="rId17"/>
    <p:sldId id="395" r:id="rId18"/>
    <p:sldId id="337" r:id="rId19"/>
    <p:sldId id="357" r:id="rId20"/>
    <p:sldId id="334" r:id="rId21"/>
    <p:sldId id="335" r:id="rId22"/>
    <p:sldId id="377" r:id="rId23"/>
    <p:sldId id="314" r:id="rId24"/>
    <p:sldId id="264" r:id="rId25"/>
    <p:sldId id="266" r:id="rId26"/>
    <p:sldId id="397" r:id="rId27"/>
    <p:sldId id="270" r:id="rId28"/>
    <p:sldId id="271" r:id="rId29"/>
    <p:sldId id="322" r:id="rId30"/>
    <p:sldId id="272" r:id="rId31"/>
    <p:sldId id="320" r:id="rId32"/>
    <p:sldId id="338" r:id="rId33"/>
    <p:sldId id="340" r:id="rId34"/>
    <p:sldId id="383" r:id="rId35"/>
    <p:sldId id="347" r:id="rId36"/>
    <p:sldId id="384" r:id="rId37"/>
    <p:sldId id="346" r:id="rId38"/>
    <p:sldId id="344" r:id="rId39"/>
    <p:sldId id="393" r:id="rId40"/>
    <p:sldId id="363" r:id="rId41"/>
    <p:sldId id="361" r:id="rId42"/>
    <p:sldId id="359" r:id="rId43"/>
    <p:sldId id="331" r:id="rId44"/>
    <p:sldId id="348" r:id="rId45"/>
    <p:sldId id="336" r:id="rId46"/>
    <p:sldId id="326" r:id="rId47"/>
    <p:sldId id="296" r:id="rId48"/>
    <p:sldId id="300" r:id="rId49"/>
    <p:sldId id="297" r:id="rId50"/>
    <p:sldId id="302" r:id="rId51"/>
    <p:sldId id="303" r:id="rId5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6" d="100"/>
          <a:sy n="76" d="100"/>
        </p:scale>
        <p:origin x="-139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638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B93B6-36A9-4106-8643-8BA1A394FC1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AF468D6-A2E1-4AA8-A852-80500EC1793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Річний план роботи школи</a:t>
          </a:r>
          <a:endParaRPr lang="uk-UA" dirty="0">
            <a:solidFill>
              <a:schemeClr val="tx1"/>
            </a:solidFill>
          </a:endParaRPr>
        </a:p>
      </dgm:t>
    </dgm:pt>
    <dgm:pt modelId="{F7BDAAAE-46CE-4346-ABAA-E96EDD18166F}" type="parTrans" cxnId="{50639094-4890-49AB-814B-166B953A4648}">
      <dgm:prSet/>
      <dgm:spPr/>
      <dgm:t>
        <a:bodyPr/>
        <a:lstStyle/>
        <a:p>
          <a:endParaRPr lang="uk-UA"/>
        </a:p>
      </dgm:t>
    </dgm:pt>
    <dgm:pt modelId="{0F17F49B-D7AC-47E4-9C81-FEDF7612B7BD}" type="sibTrans" cxnId="{50639094-4890-49AB-814B-166B953A4648}">
      <dgm:prSet/>
      <dgm:spPr/>
      <dgm:t>
        <a:bodyPr/>
        <a:lstStyle/>
        <a:p>
          <a:endParaRPr lang="uk-UA"/>
        </a:p>
      </dgm:t>
    </dgm:pt>
    <dgm:pt modelId="{56412224-EEC7-4855-B40B-8550146D03C8}">
      <dgm:prSet phldrT="[Текст]"/>
      <dgm:spPr/>
      <dgm:t>
        <a:bodyPr/>
        <a:lstStyle/>
        <a:p>
          <a:r>
            <a:rPr lang="uk-UA" dirty="0" err="1" smtClean="0">
              <a:solidFill>
                <a:schemeClr val="tx1"/>
              </a:solidFill>
            </a:rPr>
            <a:t>внутрішкільний</a:t>
          </a:r>
          <a:r>
            <a:rPr lang="uk-UA" dirty="0" smtClean="0">
              <a:solidFill>
                <a:schemeClr val="tx1"/>
              </a:solidFill>
            </a:rPr>
            <a:t> контроль</a:t>
          </a:r>
          <a:endParaRPr lang="uk-UA" dirty="0">
            <a:solidFill>
              <a:schemeClr val="tx1"/>
            </a:solidFill>
          </a:endParaRPr>
        </a:p>
      </dgm:t>
    </dgm:pt>
    <dgm:pt modelId="{319DDC9C-443D-4356-8B4F-F9547C2F47EB}" type="parTrans" cxnId="{FA03B558-8F94-47F0-90D0-0C6AFE30096E}">
      <dgm:prSet/>
      <dgm:spPr/>
      <dgm:t>
        <a:bodyPr/>
        <a:lstStyle/>
        <a:p>
          <a:endParaRPr lang="uk-UA"/>
        </a:p>
      </dgm:t>
    </dgm:pt>
    <dgm:pt modelId="{9C55C66E-7625-477D-8753-E3B84AE0C968}" type="sibTrans" cxnId="{FA03B558-8F94-47F0-90D0-0C6AFE30096E}">
      <dgm:prSet/>
      <dgm:spPr/>
      <dgm:t>
        <a:bodyPr/>
        <a:lstStyle/>
        <a:p>
          <a:endParaRPr lang="uk-UA"/>
        </a:p>
      </dgm:t>
    </dgm:pt>
    <dgm:pt modelId="{258BE005-AFE1-4655-9D61-A09C3B0D47F3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Календарний план </a:t>
          </a:r>
          <a:r>
            <a:rPr lang="uk-UA" dirty="0" err="1" smtClean="0">
              <a:solidFill>
                <a:schemeClr val="tx1"/>
              </a:solidFill>
            </a:rPr>
            <a:t>вчителів-предметників</a:t>
          </a:r>
          <a:endParaRPr lang="uk-UA" dirty="0">
            <a:solidFill>
              <a:schemeClr val="tx1"/>
            </a:solidFill>
          </a:endParaRPr>
        </a:p>
      </dgm:t>
    </dgm:pt>
    <dgm:pt modelId="{935A6E3D-F52D-4FB6-A9BD-FE315057F682}" type="parTrans" cxnId="{71C85B88-B1B8-47B0-84B1-B235CA5BE037}">
      <dgm:prSet/>
      <dgm:spPr/>
      <dgm:t>
        <a:bodyPr/>
        <a:lstStyle/>
        <a:p>
          <a:endParaRPr lang="uk-UA"/>
        </a:p>
      </dgm:t>
    </dgm:pt>
    <dgm:pt modelId="{39F47B95-8417-4C8C-A973-DCD2F477A1BA}" type="sibTrans" cxnId="{71C85B88-B1B8-47B0-84B1-B235CA5BE037}">
      <dgm:prSet/>
      <dgm:spPr/>
      <dgm:t>
        <a:bodyPr/>
        <a:lstStyle/>
        <a:p>
          <a:endParaRPr lang="uk-UA"/>
        </a:p>
      </dgm:t>
    </dgm:pt>
    <dgm:pt modelId="{B7ED6AC8-D171-40CD-A820-514D243CB7C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Робота з вчителями</a:t>
          </a:r>
          <a:endParaRPr lang="uk-UA" dirty="0">
            <a:solidFill>
              <a:schemeClr val="tx1"/>
            </a:solidFill>
          </a:endParaRPr>
        </a:p>
      </dgm:t>
    </dgm:pt>
    <dgm:pt modelId="{119E7ECC-E821-4475-A76D-83A4D56BCA34}" type="parTrans" cxnId="{FC9E7914-4F33-471A-BFE5-DFC68AFBC3A1}">
      <dgm:prSet/>
      <dgm:spPr/>
      <dgm:t>
        <a:bodyPr/>
        <a:lstStyle/>
        <a:p>
          <a:endParaRPr lang="uk-UA"/>
        </a:p>
      </dgm:t>
    </dgm:pt>
    <dgm:pt modelId="{E0708793-29D6-4D80-B4BB-DA7A680457E5}" type="sibTrans" cxnId="{FC9E7914-4F33-471A-BFE5-DFC68AFBC3A1}">
      <dgm:prSet/>
      <dgm:spPr/>
      <dgm:t>
        <a:bodyPr/>
        <a:lstStyle/>
        <a:p>
          <a:endParaRPr lang="uk-UA"/>
        </a:p>
      </dgm:t>
    </dgm:pt>
    <dgm:pt modelId="{8A581FC4-51EA-4BED-B8D6-091942FBEEC9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Перспективний план роботи школи на 5 років</a:t>
          </a:r>
          <a:endParaRPr lang="uk-UA" dirty="0">
            <a:solidFill>
              <a:schemeClr val="tx1"/>
            </a:solidFill>
          </a:endParaRPr>
        </a:p>
      </dgm:t>
    </dgm:pt>
    <dgm:pt modelId="{43CE7093-4AD5-46CB-B6D1-ABF60889D383}" type="parTrans" cxnId="{C0AED9EF-86B9-4DF6-8F56-1C5DAEDB17EB}">
      <dgm:prSet/>
      <dgm:spPr/>
      <dgm:t>
        <a:bodyPr/>
        <a:lstStyle/>
        <a:p>
          <a:endParaRPr lang="uk-UA"/>
        </a:p>
      </dgm:t>
    </dgm:pt>
    <dgm:pt modelId="{EABA18F1-E3DD-44BF-83EB-9B11FDA4979B}" type="sibTrans" cxnId="{C0AED9EF-86B9-4DF6-8F56-1C5DAEDB17EB}">
      <dgm:prSet/>
      <dgm:spPr/>
      <dgm:t>
        <a:bodyPr/>
        <a:lstStyle/>
        <a:p>
          <a:endParaRPr lang="uk-UA"/>
        </a:p>
      </dgm:t>
    </dgm:pt>
    <dgm:pt modelId="{EFF97A38-A247-4542-A9E3-55D33BAD1D7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Наради, педради</a:t>
          </a:r>
          <a:endParaRPr lang="uk-UA" dirty="0">
            <a:solidFill>
              <a:schemeClr val="tx1"/>
            </a:solidFill>
          </a:endParaRPr>
        </a:p>
      </dgm:t>
    </dgm:pt>
    <dgm:pt modelId="{EE8D0A3A-1CBA-4788-8EFA-ED00F829452F}" type="parTrans" cxnId="{02C27BD7-3C41-43B1-A432-D335303E4131}">
      <dgm:prSet/>
      <dgm:spPr/>
      <dgm:t>
        <a:bodyPr/>
        <a:lstStyle/>
        <a:p>
          <a:endParaRPr lang="uk-UA"/>
        </a:p>
      </dgm:t>
    </dgm:pt>
    <dgm:pt modelId="{D1859223-6D39-44BF-B9C4-68F125F7F7FC}" type="sibTrans" cxnId="{02C27BD7-3C41-43B1-A432-D335303E4131}">
      <dgm:prSet/>
      <dgm:spPr/>
      <dgm:t>
        <a:bodyPr/>
        <a:lstStyle/>
        <a:p>
          <a:endParaRPr lang="uk-UA"/>
        </a:p>
      </dgm:t>
    </dgm:pt>
    <dgm:pt modelId="{4369321A-418F-4165-87C3-17A87A52600A}" type="pres">
      <dgm:prSet presAssocID="{0FCB93B6-36A9-4106-8643-8BA1A394FC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F4918C6-ACF7-49C6-80B3-739F01B84FBF}" type="pres">
      <dgm:prSet presAssocID="{0FCB93B6-36A9-4106-8643-8BA1A394FC16}" presName="cycle" presStyleCnt="0"/>
      <dgm:spPr/>
    </dgm:pt>
    <dgm:pt modelId="{22E3FC91-8B13-4EC6-9A8A-26E4276A8B77}" type="pres">
      <dgm:prSet presAssocID="{5AF468D6-A2E1-4AA8-A852-80500EC1793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318A55-6D59-4F7F-B0B8-9D8CA0233414}" type="pres">
      <dgm:prSet presAssocID="{0F17F49B-D7AC-47E4-9C81-FEDF7612B7BD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1D038719-1B5F-4FF8-A5E7-86738150D54D}" type="pres">
      <dgm:prSet presAssocID="{56412224-EEC7-4855-B40B-8550146D03C8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4500BD-599C-4CFB-AB78-86D42B00837A}" type="pres">
      <dgm:prSet presAssocID="{258BE005-AFE1-4655-9D61-A09C3B0D47F3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F86545-BF29-44CD-9D93-F2C2EADFDC33}" type="pres">
      <dgm:prSet presAssocID="{B7ED6AC8-D171-40CD-A820-514D243CB7C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317608-C437-459B-8A3D-3320C6C85B01}" type="pres">
      <dgm:prSet presAssocID="{EFF97A38-A247-4542-A9E3-55D33BAD1D71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C917EE-2199-4D39-806E-2827EB87DBA2}" type="pres">
      <dgm:prSet presAssocID="{8A581FC4-51EA-4BED-B8D6-091942FBEEC9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8AADC5C-E5AE-4494-9303-B8A754F3C2D9}" type="presOf" srcId="{EFF97A38-A247-4542-A9E3-55D33BAD1D71}" destId="{A8317608-C437-459B-8A3D-3320C6C85B01}" srcOrd="0" destOrd="0" presId="urn:microsoft.com/office/officeart/2005/8/layout/cycle3"/>
    <dgm:cxn modelId="{FA03B558-8F94-47F0-90D0-0C6AFE30096E}" srcId="{0FCB93B6-36A9-4106-8643-8BA1A394FC16}" destId="{56412224-EEC7-4855-B40B-8550146D03C8}" srcOrd="1" destOrd="0" parTransId="{319DDC9C-443D-4356-8B4F-F9547C2F47EB}" sibTransId="{9C55C66E-7625-477D-8753-E3B84AE0C968}"/>
    <dgm:cxn modelId="{CE20F991-46A9-4763-A6D1-001A12DEBF67}" type="presOf" srcId="{258BE005-AFE1-4655-9D61-A09C3B0D47F3}" destId="{224500BD-599C-4CFB-AB78-86D42B00837A}" srcOrd="0" destOrd="0" presId="urn:microsoft.com/office/officeart/2005/8/layout/cycle3"/>
    <dgm:cxn modelId="{C0AED9EF-86B9-4DF6-8F56-1C5DAEDB17EB}" srcId="{0FCB93B6-36A9-4106-8643-8BA1A394FC16}" destId="{8A581FC4-51EA-4BED-B8D6-091942FBEEC9}" srcOrd="5" destOrd="0" parTransId="{43CE7093-4AD5-46CB-B6D1-ABF60889D383}" sibTransId="{EABA18F1-E3DD-44BF-83EB-9B11FDA4979B}"/>
    <dgm:cxn modelId="{3BFA071D-841E-4AAF-A7F0-6B4FD8F65D0B}" type="presOf" srcId="{8A581FC4-51EA-4BED-B8D6-091942FBEEC9}" destId="{5BC917EE-2199-4D39-806E-2827EB87DBA2}" srcOrd="0" destOrd="0" presId="urn:microsoft.com/office/officeart/2005/8/layout/cycle3"/>
    <dgm:cxn modelId="{FC9E7914-4F33-471A-BFE5-DFC68AFBC3A1}" srcId="{0FCB93B6-36A9-4106-8643-8BA1A394FC16}" destId="{B7ED6AC8-D171-40CD-A820-514D243CB7CD}" srcOrd="3" destOrd="0" parTransId="{119E7ECC-E821-4475-A76D-83A4D56BCA34}" sibTransId="{E0708793-29D6-4D80-B4BB-DA7A680457E5}"/>
    <dgm:cxn modelId="{0888E48E-49FC-4395-9794-CD000E1D553B}" type="presOf" srcId="{5AF468D6-A2E1-4AA8-A852-80500EC17931}" destId="{22E3FC91-8B13-4EC6-9A8A-26E4276A8B77}" srcOrd="0" destOrd="0" presId="urn:microsoft.com/office/officeart/2005/8/layout/cycle3"/>
    <dgm:cxn modelId="{28EE8C1D-EE93-4C64-9F6A-DD4035FFE491}" type="presOf" srcId="{0FCB93B6-36A9-4106-8643-8BA1A394FC16}" destId="{4369321A-418F-4165-87C3-17A87A52600A}" srcOrd="0" destOrd="0" presId="urn:microsoft.com/office/officeart/2005/8/layout/cycle3"/>
    <dgm:cxn modelId="{5BE7F778-3AD7-4A25-898F-83D2CEFB05EF}" type="presOf" srcId="{B7ED6AC8-D171-40CD-A820-514D243CB7CD}" destId="{85F86545-BF29-44CD-9D93-F2C2EADFDC33}" srcOrd="0" destOrd="0" presId="urn:microsoft.com/office/officeart/2005/8/layout/cycle3"/>
    <dgm:cxn modelId="{02C27BD7-3C41-43B1-A432-D335303E4131}" srcId="{0FCB93B6-36A9-4106-8643-8BA1A394FC16}" destId="{EFF97A38-A247-4542-A9E3-55D33BAD1D71}" srcOrd="4" destOrd="0" parTransId="{EE8D0A3A-1CBA-4788-8EFA-ED00F829452F}" sibTransId="{D1859223-6D39-44BF-B9C4-68F125F7F7FC}"/>
    <dgm:cxn modelId="{71C85B88-B1B8-47B0-84B1-B235CA5BE037}" srcId="{0FCB93B6-36A9-4106-8643-8BA1A394FC16}" destId="{258BE005-AFE1-4655-9D61-A09C3B0D47F3}" srcOrd="2" destOrd="0" parTransId="{935A6E3D-F52D-4FB6-A9BD-FE315057F682}" sibTransId="{39F47B95-8417-4C8C-A973-DCD2F477A1BA}"/>
    <dgm:cxn modelId="{B745B40C-FAAB-465C-913F-08A0474C6F9A}" type="presOf" srcId="{0F17F49B-D7AC-47E4-9C81-FEDF7612B7BD}" destId="{11318A55-6D59-4F7F-B0B8-9D8CA0233414}" srcOrd="0" destOrd="0" presId="urn:microsoft.com/office/officeart/2005/8/layout/cycle3"/>
    <dgm:cxn modelId="{50639094-4890-49AB-814B-166B953A4648}" srcId="{0FCB93B6-36A9-4106-8643-8BA1A394FC16}" destId="{5AF468D6-A2E1-4AA8-A852-80500EC17931}" srcOrd="0" destOrd="0" parTransId="{F7BDAAAE-46CE-4346-ABAA-E96EDD18166F}" sibTransId="{0F17F49B-D7AC-47E4-9C81-FEDF7612B7BD}"/>
    <dgm:cxn modelId="{6D4225EC-0CA8-4397-AE5B-30510A7C2BF7}" type="presOf" srcId="{56412224-EEC7-4855-B40B-8550146D03C8}" destId="{1D038719-1B5F-4FF8-A5E7-86738150D54D}" srcOrd="0" destOrd="0" presId="urn:microsoft.com/office/officeart/2005/8/layout/cycle3"/>
    <dgm:cxn modelId="{5A3D73D7-95EE-424B-A13B-29793C60E70B}" type="presParOf" srcId="{4369321A-418F-4165-87C3-17A87A52600A}" destId="{9F4918C6-ACF7-49C6-80B3-739F01B84FBF}" srcOrd="0" destOrd="0" presId="urn:microsoft.com/office/officeart/2005/8/layout/cycle3"/>
    <dgm:cxn modelId="{E72B8A8B-334D-4536-B33B-970B6D8E29DB}" type="presParOf" srcId="{9F4918C6-ACF7-49C6-80B3-739F01B84FBF}" destId="{22E3FC91-8B13-4EC6-9A8A-26E4276A8B77}" srcOrd="0" destOrd="0" presId="urn:microsoft.com/office/officeart/2005/8/layout/cycle3"/>
    <dgm:cxn modelId="{EB26FAED-4B18-4693-8E21-0A87B870DC01}" type="presParOf" srcId="{9F4918C6-ACF7-49C6-80B3-739F01B84FBF}" destId="{11318A55-6D59-4F7F-B0B8-9D8CA0233414}" srcOrd="1" destOrd="0" presId="urn:microsoft.com/office/officeart/2005/8/layout/cycle3"/>
    <dgm:cxn modelId="{2A9B345B-3E39-431A-9804-B3D25420C9C1}" type="presParOf" srcId="{9F4918C6-ACF7-49C6-80B3-739F01B84FBF}" destId="{1D038719-1B5F-4FF8-A5E7-86738150D54D}" srcOrd="2" destOrd="0" presId="urn:microsoft.com/office/officeart/2005/8/layout/cycle3"/>
    <dgm:cxn modelId="{2147EF9A-46BD-435B-B528-29D30B883B82}" type="presParOf" srcId="{9F4918C6-ACF7-49C6-80B3-739F01B84FBF}" destId="{224500BD-599C-4CFB-AB78-86D42B00837A}" srcOrd="3" destOrd="0" presId="urn:microsoft.com/office/officeart/2005/8/layout/cycle3"/>
    <dgm:cxn modelId="{DF9555AA-6D17-4E8C-AAC4-603F094C5BD8}" type="presParOf" srcId="{9F4918C6-ACF7-49C6-80B3-739F01B84FBF}" destId="{85F86545-BF29-44CD-9D93-F2C2EADFDC33}" srcOrd="4" destOrd="0" presId="urn:microsoft.com/office/officeart/2005/8/layout/cycle3"/>
    <dgm:cxn modelId="{A6007281-E215-4D75-86E4-59D124980958}" type="presParOf" srcId="{9F4918C6-ACF7-49C6-80B3-739F01B84FBF}" destId="{A8317608-C437-459B-8A3D-3320C6C85B01}" srcOrd="5" destOrd="0" presId="urn:microsoft.com/office/officeart/2005/8/layout/cycle3"/>
    <dgm:cxn modelId="{52006A9D-F442-463A-A075-49AB88D83D12}" type="presParOf" srcId="{9F4918C6-ACF7-49C6-80B3-739F01B84FBF}" destId="{5BC917EE-2199-4D39-806E-2827EB87DBA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pPr/>
              <a:t>23.06.2020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504C9-2210-4B91-8A4D-77301A1457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pPr/>
              <a:t>23.06.2020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pPr/>
              <a:t>23.06.2020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pPr/>
              <a:t>23.06.2020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504C9-2210-4B91-8A4D-77301A1457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pPr/>
              <a:t>23.06.2020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pPr/>
              <a:t>23.06.2020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pPr/>
              <a:t>23.06.2020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5504C9-2210-4B91-8A4D-77301A1457C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pPr/>
              <a:t>23.06.2020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pPr/>
              <a:t>23.06.2020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pPr/>
              <a:t>23.06.2020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pPr/>
              <a:t>23.06.2020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D058C0-D9C9-45DB-8DD6-17B6044EF8FA}" type="datetimeFigureOut">
              <a:rPr lang="uk-UA" smtClean="0"/>
              <a:pPr/>
              <a:t>23.06.2020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504C9-2210-4B91-8A4D-77301A1457C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brody4.ucoz.com/news/osinnij_bal_2015/2015-12-01-3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751" y="2852936"/>
            <a:ext cx="5703168" cy="252028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Звіт директора школи МАРАДЬ О.В.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перед громадськістю за 2019-2020 </a:t>
            </a:r>
            <a:r>
              <a:rPr lang="uk-UA" dirty="0" err="1" smtClean="0">
                <a:solidFill>
                  <a:schemeClr val="tx1"/>
                </a:solidFill>
              </a:rPr>
              <a:t>н.р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8" name="Picture 4" descr="DSCN160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720" y="332657"/>
            <a:ext cx="4896545" cy="252027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40411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86800" cy="52434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Присвоєно вищу кваліфікаційну категорію таким вчителям: 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	Горик Марії </a:t>
            </a:r>
            <a:r>
              <a:rPr lang="uk-UA" sz="1800" dirty="0" err="1" smtClean="0">
                <a:solidFill>
                  <a:schemeClr val="tx1"/>
                </a:solidFill>
              </a:rPr>
              <a:t>Степанівн</a:t>
            </a:r>
            <a:r>
              <a:rPr lang="uk-UA" sz="1800" dirty="0" smtClean="0">
                <a:solidFill>
                  <a:schemeClr val="tx1"/>
                </a:solidFill>
              </a:rPr>
              <a:t> і- </a:t>
            </a:r>
            <a:r>
              <a:rPr lang="uk-UA" sz="1800" dirty="0">
                <a:solidFill>
                  <a:schemeClr val="tx1"/>
                </a:solidFill>
              </a:rPr>
              <a:t>вчитель початкових </a:t>
            </a:r>
            <a:r>
              <a:rPr lang="uk-UA" sz="1800" dirty="0" smtClean="0">
                <a:solidFill>
                  <a:schemeClr val="tx1"/>
                </a:solidFill>
              </a:rPr>
              <a:t>класів;</a:t>
            </a:r>
            <a:endParaRPr lang="uk-UA" sz="18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Відповідає </a:t>
            </a:r>
            <a:r>
              <a:rPr lang="uk-UA" sz="1800" dirty="0">
                <a:solidFill>
                  <a:schemeClr val="tx1"/>
                </a:solidFill>
              </a:rPr>
              <a:t>раніше присвоєній кваліфікаційній категорії «спеціаліст </a:t>
            </a:r>
            <a:r>
              <a:rPr lang="uk-UA" sz="1800" dirty="0" smtClean="0">
                <a:solidFill>
                  <a:schemeClr val="tx1"/>
                </a:solidFill>
              </a:rPr>
              <a:t>першої </a:t>
            </a:r>
            <a:r>
              <a:rPr lang="uk-UA" sz="1800" dirty="0">
                <a:solidFill>
                  <a:schemeClr val="tx1"/>
                </a:solidFill>
              </a:rPr>
              <a:t>категорії» та раніше </a:t>
            </a:r>
            <a:r>
              <a:rPr lang="uk-UA" sz="1800" dirty="0" smtClean="0">
                <a:solidFill>
                  <a:schemeClr val="tx1"/>
                </a:solidFill>
              </a:rPr>
              <a:t>встановленому 11 тарифному розряду:</a:t>
            </a:r>
            <a:endParaRPr lang="uk-UA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	Маляр Василь Володимирович -  </a:t>
            </a:r>
            <a:r>
              <a:rPr lang="uk-UA" sz="1800" dirty="0">
                <a:solidFill>
                  <a:schemeClr val="tx1"/>
                </a:solidFill>
              </a:rPr>
              <a:t>вчитель </a:t>
            </a:r>
            <a:r>
              <a:rPr lang="uk-UA" sz="1800" dirty="0" smtClean="0">
                <a:solidFill>
                  <a:schemeClr val="tx1"/>
                </a:solidFill>
              </a:rPr>
              <a:t>музичного мистецтва;</a:t>
            </a:r>
            <a:endParaRPr lang="uk-UA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Присвоєно </a:t>
            </a:r>
            <a:r>
              <a:rPr lang="uk-UA" sz="1800" dirty="0">
                <a:solidFill>
                  <a:schemeClr val="tx1"/>
                </a:solidFill>
              </a:rPr>
              <a:t>кваліфікаційну категорію «спеціаліст </a:t>
            </a:r>
            <a:r>
              <a:rPr lang="uk-UA" sz="1800" dirty="0" smtClean="0">
                <a:solidFill>
                  <a:schemeClr val="tx1"/>
                </a:solidFill>
              </a:rPr>
              <a:t>першої </a:t>
            </a:r>
            <a:r>
              <a:rPr lang="uk-UA" sz="1800" dirty="0">
                <a:solidFill>
                  <a:schemeClr val="tx1"/>
                </a:solidFill>
              </a:rPr>
              <a:t>категорії</a:t>
            </a:r>
            <a:r>
              <a:rPr lang="uk-UA" sz="1800" dirty="0" smtClean="0">
                <a:solidFill>
                  <a:schemeClr val="tx1"/>
                </a:solidFill>
              </a:rPr>
              <a:t>»: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             </a:t>
            </a:r>
            <a:r>
              <a:rPr lang="uk-UA" sz="1800" dirty="0" err="1" smtClean="0">
                <a:solidFill>
                  <a:schemeClr val="tx1"/>
                </a:solidFill>
              </a:rPr>
              <a:t>Дідик</a:t>
            </a:r>
            <a:r>
              <a:rPr lang="uk-UA" sz="1800" dirty="0" smtClean="0">
                <a:solidFill>
                  <a:schemeClr val="tx1"/>
                </a:solidFill>
              </a:rPr>
              <a:t> Оксані Володимирівні </a:t>
            </a:r>
            <a:r>
              <a:rPr lang="uk-UA" sz="1800" dirty="0">
                <a:solidFill>
                  <a:schemeClr val="tx1"/>
                </a:solidFill>
              </a:rPr>
              <a:t>- </a:t>
            </a:r>
            <a:r>
              <a:rPr lang="uk-UA" sz="1800" dirty="0" smtClean="0">
                <a:solidFill>
                  <a:schemeClr val="tx1"/>
                </a:solidFill>
              </a:rPr>
              <a:t>вчитель хімії, біології;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             Сухар Наталії Михайлівні - вчитель </a:t>
            </a:r>
            <a:r>
              <a:rPr lang="uk-UA" sz="1800" dirty="0" err="1" smtClean="0">
                <a:solidFill>
                  <a:schemeClr val="tx1"/>
                </a:solidFill>
              </a:rPr>
              <a:t>ангілйської</a:t>
            </a:r>
            <a:r>
              <a:rPr lang="uk-UA" sz="1800" dirty="0" smtClean="0">
                <a:solidFill>
                  <a:schemeClr val="tx1"/>
                </a:solidFill>
              </a:rPr>
              <a:t> мови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Присвоєно другу кваліфікаційну категорію вчителю християнської етики Синяк Ірині.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    Дякую педагогам, які брали участь у Всеукраїнському конкурсі </a:t>
            </a:r>
            <a:r>
              <a:rPr lang="uk-UA" sz="1800" dirty="0" err="1" smtClean="0">
                <a:solidFill>
                  <a:schemeClr val="tx1"/>
                </a:solidFill>
              </a:rPr>
              <a:t>“Учитель</a:t>
            </a:r>
            <a:r>
              <a:rPr lang="uk-UA" sz="1800" dirty="0" smtClean="0">
                <a:solidFill>
                  <a:schemeClr val="tx1"/>
                </a:solidFill>
              </a:rPr>
              <a:t> року -2020”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      </a:t>
            </a:r>
            <a:r>
              <a:rPr lang="uk-UA" sz="1800" dirty="0" err="1" smtClean="0">
                <a:solidFill>
                  <a:schemeClr val="tx1"/>
                </a:solidFill>
              </a:rPr>
              <a:t>Дідик</a:t>
            </a:r>
            <a:r>
              <a:rPr lang="uk-UA" sz="1800" dirty="0" smtClean="0">
                <a:solidFill>
                  <a:schemeClr val="tx1"/>
                </a:solidFill>
              </a:rPr>
              <a:t> Оксана Володимирівна - вчитель хімії, біології;</a:t>
            </a:r>
            <a:endParaRPr lang="uk-UA" sz="18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      Горик Марії </a:t>
            </a:r>
            <a:r>
              <a:rPr lang="uk-UA" sz="1800" dirty="0" err="1" smtClean="0">
                <a:solidFill>
                  <a:schemeClr val="tx1"/>
                </a:solidFill>
              </a:rPr>
              <a:t>Степанівна-</a:t>
            </a:r>
            <a:r>
              <a:rPr lang="uk-UA" sz="1800" dirty="0" smtClean="0">
                <a:solidFill>
                  <a:schemeClr val="tx1"/>
                </a:solidFill>
              </a:rPr>
              <a:t> вчитель початкових класів;</a:t>
            </a:r>
            <a:endParaRPr lang="uk-U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4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КУРСОВА ПЕРЕПІДГОТОВКА</a:t>
            </a:r>
            <a:endParaRPr lang="uk-UA" dirty="0"/>
          </a:p>
        </p:txBody>
      </p:sp>
      <p:pic>
        <p:nvPicPr>
          <p:cNvPr id="1026" name="Picture 2" descr="C:\Users\USER\Desktop\IMG-a32f0d2aa242f0493b65ba1f34e427f0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95536" y="1700808"/>
            <a:ext cx="2857520" cy="4681550"/>
          </a:xfrm>
          <a:prstGeom prst="rect">
            <a:avLst/>
          </a:prstGeom>
          <a:noFill/>
        </p:spPr>
      </p:pic>
      <p:sp>
        <p:nvSpPr>
          <p:cNvPr id="10" name="Місце для вмісту 9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562476" cy="4724400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ПРОЙШЛИ КУРСОВУ ПЕРЕПІДГОТОВКУ НА ОНЛАЙН ПЛАТФОРМАХ: “ВСЕОСВІТА” ( 12 УЧИТЕЛІВ), “ПРОМЕТЕУС” ( 16 УЧИТЕЛІВ), ЕДЕРА ( 10 УЧИТЕЛІВ), “НА УРОК” ( 15 УЧИТЕЛІВ</a:t>
            </a:r>
            <a:r>
              <a:rPr lang="uk-UA" sz="2000" dirty="0" smtClean="0"/>
              <a:t>), </a:t>
            </a:r>
            <a:r>
              <a:rPr lang="uk-UA" sz="2000" b="1" dirty="0" smtClean="0"/>
              <a:t>“ДІЯ” (6 УЧИТЕЛІВ)</a:t>
            </a:r>
            <a:endParaRPr lang="uk-UA" sz="2000" b="1" dirty="0"/>
          </a:p>
        </p:txBody>
      </p:sp>
      <p:pic>
        <p:nvPicPr>
          <p:cNvPr id="1027" name="Picture 3" descr="C:\Users\USER\Desktop\IMG-495773236c655badc804a01d56437e3a-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357562"/>
            <a:ext cx="1571635" cy="3000396"/>
          </a:xfrm>
          <a:prstGeom prst="rect">
            <a:avLst/>
          </a:prstGeom>
          <a:noFill/>
        </p:spPr>
      </p:pic>
      <p:pic>
        <p:nvPicPr>
          <p:cNvPr id="1028" name="Picture 4" descr="C:\Users\USER\Desktop\IMG-9b64e2560aac48b3ab3f02141a6bb6a8-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3857627"/>
            <a:ext cx="1857388" cy="2643207"/>
          </a:xfrm>
          <a:prstGeom prst="rect">
            <a:avLst/>
          </a:prstGeom>
          <a:noFill/>
        </p:spPr>
      </p:pic>
      <p:pic>
        <p:nvPicPr>
          <p:cNvPr id="1030" name="Picture 6" descr="C:\Users\USER\Desktop\IMG-0121b4248dc7e8f60987bbf551390fc9-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929066"/>
            <a:ext cx="200026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 </a:t>
            </a:r>
            <a:r>
              <a:rPr lang="ru-RU" dirty="0" err="1"/>
              <a:t>проведені</a:t>
            </a:r>
            <a:r>
              <a:rPr lang="ru-RU" dirty="0"/>
              <a:t> у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smtClean="0"/>
              <a:t>2019-2020 </a:t>
            </a:r>
            <a:r>
              <a:rPr lang="ru-RU" dirty="0"/>
              <a:t>н.р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•</a:t>
            </a:r>
            <a:r>
              <a:rPr lang="uk-UA" dirty="0">
                <a:solidFill>
                  <a:schemeClr val="tx1"/>
                </a:solidFill>
              </a:rPr>
              <a:t>	Засідання методичної ради  і м/о.</a:t>
            </a:r>
          </a:p>
          <a:p>
            <a:r>
              <a:rPr lang="uk-UA" dirty="0">
                <a:solidFill>
                  <a:schemeClr val="tx1"/>
                </a:solidFill>
              </a:rPr>
              <a:t>•	Методичні рекомендації.</a:t>
            </a:r>
          </a:p>
          <a:p>
            <a:r>
              <a:rPr lang="uk-UA" dirty="0">
                <a:solidFill>
                  <a:schemeClr val="tx1"/>
                </a:solidFill>
              </a:rPr>
              <a:t>•	Індивідуальні консультації для вчителів та учнів</a:t>
            </a:r>
            <a:r>
              <a:rPr lang="uk-UA" dirty="0" smtClean="0">
                <a:solidFill>
                  <a:schemeClr val="tx1"/>
                </a:solidFill>
              </a:rPr>
              <a:t>..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•	Засідання педагогічної ради, науково–методичні  та психолого-педагогічні семінари, наради при директорі та заступниках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•	Аналіз результативності роботи вчителів протягом навчального року.</a:t>
            </a:r>
          </a:p>
          <a:p>
            <a:r>
              <a:rPr lang="uk-UA" dirty="0">
                <a:solidFill>
                  <a:schemeClr val="tx1"/>
                </a:solidFill>
              </a:rPr>
              <a:t>•	Відзначення результатів роботи вчителів.</a:t>
            </a:r>
          </a:p>
          <a:p>
            <a:r>
              <a:rPr lang="uk-UA" dirty="0">
                <a:solidFill>
                  <a:schemeClr val="tx1"/>
                </a:solidFill>
              </a:rPr>
              <a:t>•	Творчі звіти вчителів.</a:t>
            </a:r>
          </a:p>
          <a:p>
            <a:r>
              <a:rPr lang="uk-UA" dirty="0">
                <a:solidFill>
                  <a:schemeClr val="tx1"/>
                </a:solidFill>
              </a:rPr>
              <a:t>•	Відкриті уроки.</a:t>
            </a:r>
          </a:p>
          <a:p>
            <a:r>
              <a:rPr lang="uk-UA" dirty="0">
                <a:solidFill>
                  <a:schemeClr val="tx1"/>
                </a:solidFill>
              </a:rPr>
              <a:t>•	Співбесіди з класними керівниками по питанню роботи з батьками.</a:t>
            </a:r>
          </a:p>
          <a:p>
            <a:r>
              <a:rPr lang="uk-UA" dirty="0">
                <a:solidFill>
                  <a:schemeClr val="tx1"/>
                </a:solidFill>
              </a:rPr>
              <a:t>•	Складання таблиць, діаграм, схем про участь учнів і вчителів у різноманітних конкурсах та олімпіадах.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83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/>
              </a:rPr>
              <a:t>Окружне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>
                <a:effectLst/>
              </a:rPr>
              <a:t>методичне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засідання</a:t>
            </a:r>
            <a:r>
              <a:rPr lang="ru-RU" b="1" dirty="0">
                <a:effectLst/>
              </a:rPr>
              <a:t> </a:t>
            </a:r>
            <a:r>
              <a:rPr lang="ru-RU" b="1" dirty="0" err="1" smtClean="0">
                <a:effectLst/>
              </a:rPr>
              <a:t>вчителів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біології</a:t>
            </a:r>
            <a:r>
              <a:rPr lang="ru-RU" b="1" dirty="0" smtClean="0">
                <a:effectLst/>
              </a:rPr>
              <a:t> та </a:t>
            </a:r>
            <a:r>
              <a:rPr lang="ru-RU" b="1" dirty="0" err="1" smtClean="0">
                <a:effectLst/>
              </a:rPr>
              <a:t>хімії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28612" y="1556792"/>
            <a:ext cx="4229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41416" y="3429000"/>
            <a:ext cx="4216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05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/>
              </a:rPr>
              <a:t>Окружне методичне засідання вчителів англійської </a:t>
            </a:r>
            <a:r>
              <a:rPr lang="uk-UA" b="1" dirty="0">
                <a:effectLst/>
              </a:rPr>
              <a:t>мови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509105" y="1484784"/>
            <a:ext cx="244061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039830" y="3286124"/>
            <a:ext cx="2960666" cy="3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94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/>
              <a:t>науково</a:t>
            </a:r>
            <a:r>
              <a:rPr lang="ru-RU" dirty="0"/>
              <a:t> – методичного </a:t>
            </a:r>
            <a:r>
              <a:rPr lang="ru-RU" dirty="0" err="1" smtClean="0"/>
              <a:t>рівня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</a:t>
            </a:r>
            <a:r>
              <a:rPr lang="uk-UA" dirty="0" smtClean="0"/>
              <a:t>Відкриті </a:t>
            </a:r>
            <a:r>
              <a:rPr lang="uk-UA" dirty="0"/>
              <a:t>уроки </a:t>
            </a:r>
            <a:r>
              <a:rPr lang="uk-UA" dirty="0" smtClean="0"/>
              <a:t> </a:t>
            </a:r>
            <a:r>
              <a:rPr lang="uk-UA" dirty="0"/>
              <a:t>провели вчителі: </a:t>
            </a:r>
            <a:r>
              <a:rPr lang="uk-UA" dirty="0" err="1" smtClean="0"/>
              <a:t>Нанівська</a:t>
            </a:r>
            <a:r>
              <a:rPr lang="uk-UA" dirty="0" smtClean="0"/>
              <a:t> К.Ю.(Фізика), </a:t>
            </a:r>
            <a:r>
              <a:rPr lang="uk-UA" dirty="0" err="1" smtClean="0"/>
              <a:t>Дідик</a:t>
            </a:r>
            <a:r>
              <a:rPr lang="uk-UA" dirty="0" smtClean="0"/>
              <a:t> О.В.(Біологія), </a:t>
            </a:r>
            <a:r>
              <a:rPr lang="uk-UA" dirty="0" err="1" smtClean="0"/>
              <a:t>Дубницька</a:t>
            </a:r>
            <a:r>
              <a:rPr lang="uk-UA" dirty="0" smtClean="0"/>
              <a:t> М.М.(Українська література), </a:t>
            </a:r>
            <a:r>
              <a:rPr lang="uk-UA" dirty="0" err="1" smtClean="0"/>
              <a:t>Лінинська</a:t>
            </a:r>
            <a:r>
              <a:rPr lang="uk-UA" dirty="0" smtClean="0"/>
              <a:t> О.Я. (Навчання грамоти),</a:t>
            </a:r>
            <a:r>
              <a:rPr lang="uk-UA" dirty="0" err="1" smtClean="0"/>
              <a:t>Хомик</a:t>
            </a:r>
            <a:r>
              <a:rPr lang="uk-UA" dirty="0" smtClean="0"/>
              <a:t> Н.М.(Українське читання),</a:t>
            </a:r>
            <a:r>
              <a:rPr lang="uk-UA" dirty="0" err="1" smtClean="0"/>
              <a:t>Марадь</a:t>
            </a:r>
            <a:r>
              <a:rPr lang="uk-UA" dirty="0" smtClean="0"/>
              <a:t> О.В.. (Українська література),Бережанська Я.В. (Математика), Горик М.С.(Українське читання), </a:t>
            </a:r>
            <a:r>
              <a:rPr lang="uk-UA" dirty="0" err="1" smtClean="0"/>
              <a:t>Бідник</a:t>
            </a:r>
            <a:r>
              <a:rPr lang="uk-UA" dirty="0" smtClean="0"/>
              <a:t> М.М. (Зарубіжна література), Сухар Н.М. (Англійська) мова)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047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/>
              </a:rPr>
              <a:t>Тиждень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писемності</a:t>
            </a:r>
            <a:r>
              <a:rPr lang="ru-RU" b="1" dirty="0">
                <a:effectLst/>
              </a:rPr>
              <a:t> та </a:t>
            </a:r>
            <a:r>
              <a:rPr lang="ru-RU" b="1" dirty="0" err="1">
                <a:effectLst/>
              </a:rPr>
              <a:t>рідної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мови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err="1" smtClean="0"/>
              <a:t>Флешмоб</a:t>
            </a:r>
            <a:r>
              <a:rPr lang="uk-UA" sz="2800" dirty="0" smtClean="0"/>
              <a:t> до Дня </a:t>
            </a:r>
          </a:p>
          <a:p>
            <a:r>
              <a:rPr lang="uk-UA" sz="2800" dirty="0" smtClean="0"/>
              <a:t>народження </a:t>
            </a:r>
          </a:p>
          <a:p>
            <a:r>
              <a:rPr lang="uk-UA" sz="2800" dirty="0" smtClean="0"/>
              <a:t>Т. Шевченка</a:t>
            </a:r>
            <a:endParaRPr lang="uk-UA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932041" y="1340768"/>
            <a:ext cx="33123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7544" y="3068960"/>
            <a:ext cx="4176464" cy="259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32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Тиждень охорони праці та БЖД</a:t>
            </a:r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0150" y="1412776"/>
            <a:ext cx="4292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83513854_1472361269586579_7246420177011605504_n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331244"/>
            <a:ext cx="468052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75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Тиждень національно-патріотичного виховання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365501" y="1484784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28320" y="4060299"/>
            <a:ext cx="4917160" cy="276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71473" y="1312953"/>
            <a:ext cx="2500330" cy="26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42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Школа майбутнього першокласника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5400000">
            <a:off x="4545016" y="2384414"/>
            <a:ext cx="4216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5400000">
            <a:off x="325322" y="2525321"/>
            <a:ext cx="4071967" cy="31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02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76673"/>
            <a:ext cx="8458200" cy="1008111"/>
          </a:xfrm>
        </p:spPr>
        <p:txBody>
          <a:bodyPr/>
          <a:lstStyle/>
          <a:p>
            <a:r>
              <a:rPr lang="uk-UA" dirty="0" smtClean="0"/>
              <a:t>                  МІСІЯ ШКОЛИ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84784"/>
            <a:ext cx="8458200" cy="3528392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sz="2800" b="1" dirty="0" smtClean="0"/>
              <a:t>“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Впроваджуючи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інноваційні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всебічного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якісної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конкурентоспроможності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працевлаштування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самовизначення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Тиждень початкової школи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663182">
            <a:off x="5650620" y="1515494"/>
            <a:ext cx="3414380" cy="19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425190">
            <a:off x="107504" y="1496680"/>
            <a:ext cx="3481279" cy="19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14472" y="4293096"/>
            <a:ext cx="3264617" cy="24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934434" y="4516279"/>
            <a:ext cx="3167513" cy="237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 rot="20916195">
            <a:off x="2718402" y="3576576"/>
            <a:ext cx="3836746" cy="215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3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Тиждень </a:t>
            </a:r>
            <a:r>
              <a:rPr lang="uk-UA" dirty="0" err="1" smtClean="0"/>
              <a:t>іноземнОЇ</a:t>
            </a:r>
            <a:r>
              <a:rPr lang="uk-UA" dirty="0" smtClean="0"/>
              <a:t> </a:t>
            </a:r>
            <a:r>
              <a:rPr lang="uk-UA" dirty="0" err="1" smtClean="0"/>
              <a:t>мовИ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292080" y="1289018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14325" y="1271909"/>
            <a:ext cx="3753619" cy="281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0755" y="4091254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538204" y="3889021"/>
            <a:ext cx="3824020" cy="28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35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effectLst/>
              </a:rPr>
              <a:t>Тиждень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духовності</a:t>
            </a:r>
            <a:r>
              <a:rPr lang="ru-RU" b="1" dirty="0">
                <a:effectLst/>
              </a:rPr>
              <a:t> за Боже </a:t>
            </a:r>
            <a:r>
              <a:rPr lang="ru-RU" b="1" dirty="0" err="1">
                <a:effectLst/>
              </a:rPr>
              <a:t>милосердя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Українського</a:t>
            </a:r>
            <a:r>
              <a:rPr lang="ru-RU" b="1" dirty="0">
                <a:effectLst/>
              </a:rPr>
              <a:t> народу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79512" y="1487685"/>
            <a:ext cx="4257675" cy="289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72066" y="2786058"/>
            <a:ext cx="2995911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99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Олімпійський тиждень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395450">
            <a:off x="1268157" y="3952357"/>
            <a:ext cx="1590477" cy="212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340706">
            <a:off x="6804042" y="3553651"/>
            <a:ext cx="1484472" cy="197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650642">
            <a:off x="5856756" y="1500971"/>
            <a:ext cx="2724428" cy="204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20904696">
            <a:off x="940747" y="1930491"/>
            <a:ext cx="13287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 rot="20632344">
            <a:off x="3849491" y="4071570"/>
            <a:ext cx="1903356" cy="181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 rot="1112345">
            <a:off x="2968854" y="1537921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45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Навчальна діяльність </a:t>
            </a:r>
            <a:r>
              <a:rPr lang="uk-UA" dirty="0" smtClean="0"/>
              <a:t>учнів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5127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</a:t>
            </a:r>
            <a:r>
              <a:rPr lang="ru-RU" dirty="0" smtClean="0"/>
              <a:t>о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залучені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виповнилось</a:t>
            </a:r>
            <a:r>
              <a:rPr lang="ru-RU" dirty="0"/>
              <a:t> 6 </a:t>
            </a:r>
            <a:r>
              <a:rPr lang="ru-RU" dirty="0" err="1"/>
              <a:t>років</a:t>
            </a:r>
            <a:r>
              <a:rPr lang="ru-RU" dirty="0"/>
              <a:t>, 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smtClean="0"/>
              <a:t>6 </a:t>
            </a:r>
            <a:r>
              <a:rPr lang="ru-RU" dirty="0" err="1" smtClean="0"/>
              <a:t>учнів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6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 smtClean="0"/>
              <a:t>здобували</a:t>
            </a:r>
            <a:r>
              <a:rPr lang="ru-RU" dirty="0" smtClean="0"/>
              <a:t> </a:t>
            </a:r>
            <a:r>
              <a:rPr lang="ru-RU" dirty="0" err="1" smtClean="0"/>
              <a:t>базову</a:t>
            </a:r>
            <a:r>
              <a:rPr lang="ru-RU" dirty="0" smtClean="0"/>
              <a:t> </a:t>
            </a:r>
            <a:r>
              <a:rPr lang="ru-RU" dirty="0" err="1" smtClean="0"/>
              <a:t>середню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62 учні переведені до наступних класів.</a:t>
            </a:r>
          </a:p>
          <a:p>
            <a:pPr marL="0" indent="0">
              <a:buNone/>
            </a:pPr>
            <a:r>
              <a:rPr lang="uk-UA" dirty="0" smtClean="0"/>
              <a:t>10 учнів навчалися у групі короткотривалого перебування дитини в школі.</a:t>
            </a:r>
            <a:endParaRPr lang="uk-UA" dirty="0"/>
          </a:p>
        </p:txBody>
      </p:sp>
      <p:pic>
        <p:nvPicPr>
          <p:cNvPr id="8" name="Содержимое 7" descr="20190510_13333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5061584" y="4206616"/>
            <a:ext cx="2448270" cy="2189186"/>
          </a:xfrm>
        </p:spPr>
      </p:pic>
      <p:pic>
        <p:nvPicPr>
          <p:cNvPr id="2050" name="Picture 2" descr="http://brody4.ucoz.com/reliz/08092015/IMG_075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5400000">
            <a:off x="5400092" y="1304764"/>
            <a:ext cx="23042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94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373"/>
            <a:ext cx="8686800" cy="841248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Навчальна діяльність учнів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6684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Якість </a:t>
            </a:r>
            <a:r>
              <a:rPr lang="uk-UA" sz="2400" dirty="0"/>
              <a:t>знань учнів початкових </a:t>
            </a:r>
            <a:r>
              <a:rPr lang="uk-UA" sz="2400" dirty="0" smtClean="0"/>
              <a:t>3-4 класів 13 </a:t>
            </a:r>
            <a:r>
              <a:rPr lang="uk-UA" sz="2400" dirty="0"/>
              <a:t>учнів - </a:t>
            </a:r>
            <a:r>
              <a:rPr lang="uk-UA" sz="2400" dirty="0" smtClean="0"/>
              <a:t>69 </a:t>
            </a:r>
            <a:r>
              <a:rPr lang="uk-UA" sz="2400" dirty="0"/>
              <a:t>%, базової школи </a:t>
            </a:r>
            <a:r>
              <a:rPr lang="uk-UA" sz="2400" dirty="0" smtClean="0"/>
              <a:t>36 учнів – 61%.</a:t>
            </a:r>
          </a:p>
          <a:p>
            <a:r>
              <a:rPr lang="uk-UA" sz="2400" dirty="0" smtClean="0"/>
              <a:t>Рівень навченості початкових класів  - 59%.</a:t>
            </a:r>
          </a:p>
          <a:p>
            <a:r>
              <a:rPr lang="uk-UA" sz="2400" dirty="0" smtClean="0"/>
              <a:t>Рівень навченості базової школи – 42%</a:t>
            </a:r>
          </a:p>
          <a:p>
            <a:endParaRPr lang="uk-UA" sz="2400" dirty="0"/>
          </a:p>
        </p:txBody>
      </p:sp>
      <p:pic>
        <p:nvPicPr>
          <p:cNvPr id="1028" name="Picture 4" descr="C:\Users\User\Desktop\83613060_560295817910011_7788576690514427904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780928"/>
            <a:ext cx="340732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85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               РІВЕНЬ НАВЧЕНОСТІ УЧНІВ</a:t>
            </a:r>
            <a:endParaRPr lang="uk-UA" sz="2400" b="1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59632" y="849171"/>
            <a:ext cx="36724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2007-2008н.р. - 51,5%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2008-2009н.р.. - 48,2%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2009-2010н.р.. - 51,5%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2010-2011н.р. - 52,1%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2011-2012н.р. - 53,2%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2012-2013 </a:t>
            </a:r>
            <a:r>
              <a:rPr kumimoji="0" lang="uk-UA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н.р</a:t>
            </a:r>
            <a:r>
              <a:rPr kumimoji="0" lang="uk-UA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. - 51,5%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2013-2014 </a:t>
            </a:r>
            <a:r>
              <a:rPr kumimoji="0" lang="uk-UA" altLang="ja-JP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н.р.-</a:t>
            </a:r>
            <a:r>
              <a:rPr kumimoji="0" lang="uk-UA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52,2%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844825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ja-JP" sz="28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2014-2015 </a:t>
            </a:r>
            <a:r>
              <a:rPr lang="uk-UA" altLang="ja-JP" sz="2800" dirty="0" err="1" smtClean="0">
                <a:latin typeface="Times New Roman" pitchFamily="18" charset="0"/>
                <a:ea typeface="Andale Sans UI"/>
                <a:cs typeface="Times New Roman" pitchFamily="18" charset="0"/>
              </a:rPr>
              <a:t>н.р.-</a:t>
            </a:r>
            <a:r>
              <a:rPr lang="uk-UA" altLang="ja-JP" sz="28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 52%</a:t>
            </a:r>
            <a:endParaRPr lang="ru-RU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ja-JP" sz="28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2015-2016 н.р.-51,5%</a:t>
            </a:r>
            <a:endParaRPr lang="ru-RU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ja-JP" sz="28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2016-2017н.р.-49,2%</a:t>
            </a:r>
            <a:endParaRPr lang="ru-RU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ja-JP" sz="28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2017-2018н.р.-46,7%</a:t>
            </a:r>
            <a:endParaRPr lang="ru-RU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ja-JP" sz="28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2018-2019н.р.-   48,4%</a:t>
            </a:r>
            <a:endParaRPr lang="ru-RU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ja-JP" sz="28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2019-2020н.р.- 50%</a:t>
            </a:r>
            <a:endParaRPr lang="uk-UA" altLang="ja-JP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5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Робота допоміжних служб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734481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sz="2400" dirty="0" smtClean="0"/>
              <a:t>Загальний </a:t>
            </a:r>
            <a:r>
              <a:rPr lang="uk-UA" sz="2400" dirty="0"/>
              <a:t>фонд бібліотеки на кінець навчального року становить – </a:t>
            </a:r>
            <a:r>
              <a:rPr lang="uk-UA" sz="2400" dirty="0" smtClean="0"/>
              <a:t>1272 </a:t>
            </a:r>
          </a:p>
          <a:p>
            <a:pPr>
              <a:lnSpc>
                <a:spcPct val="90000"/>
              </a:lnSpc>
              <a:defRPr/>
            </a:pPr>
            <a:r>
              <a:rPr lang="uk-UA" sz="2400" dirty="0" smtClean="0"/>
              <a:t>із </a:t>
            </a:r>
            <a:r>
              <a:rPr lang="uk-UA" sz="2400" dirty="0"/>
              <a:t>них: художня література – </a:t>
            </a:r>
            <a:r>
              <a:rPr lang="uk-UA" sz="2400" dirty="0" smtClean="0"/>
              <a:t>524 </a:t>
            </a:r>
            <a:r>
              <a:rPr lang="uk-UA" sz="2400" dirty="0"/>
              <a:t>книг; </a:t>
            </a:r>
            <a:endParaRPr lang="uk-UA" sz="2400" dirty="0" smtClean="0"/>
          </a:p>
          <a:p>
            <a:pPr>
              <a:lnSpc>
                <a:spcPct val="90000"/>
              </a:lnSpc>
              <a:defRPr/>
            </a:pPr>
            <a:r>
              <a:rPr lang="uk-UA" sz="2400" dirty="0" smtClean="0"/>
              <a:t>підручники </a:t>
            </a:r>
            <a:r>
              <a:rPr lang="uk-UA" sz="2400" dirty="0"/>
              <a:t>– </a:t>
            </a:r>
            <a:r>
              <a:rPr lang="uk-UA" sz="2400" dirty="0" smtClean="0"/>
              <a:t>583  </a:t>
            </a:r>
            <a:r>
              <a:rPr lang="uk-UA" sz="2400" dirty="0"/>
              <a:t>книг. </a:t>
            </a:r>
            <a:endParaRPr lang="uk-UA" sz="2400" dirty="0" smtClean="0"/>
          </a:p>
          <a:p>
            <a:pPr>
              <a:lnSpc>
                <a:spcPct val="90000"/>
              </a:lnSpc>
              <a:defRPr/>
            </a:pPr>
            <a:r>
              <a:rPr lang="uk-UA" sz="2400" dirty="0" smtClean="0"/>
              <a:t>За 2019-2020 </a:t>
            </a:r>
            <a:r>
              <a:rPr lang="uk-UA" sz="2400" dirty="0"/>
              <a:t>н. р. отримали </a:t>
            </a:r>
            <a:r>
              <a:rPr lang="uk-UA" sz="2400" dirty="0" smtClean="0"/>
              <a:t>111 книг </a:t>
            </a:r>
            <a:r>
              <a:rPr lang="uk-UA" sz="2400" dirty="0"/>
              <a:t>із них: підручники – </a:t>
            </a:r>
            <a:r>
              <a:rPr lang="uk-UA" sz="2400" dirty="0" smtClean="0"/>
              <a:t>90 </a:t>
            </a:r>
            <a:r>
              <a:rPr lang="uk-UA" sz="2400" dirty="0"/>
              <a:t>книг; </a:t>
            </a:r>
            <a:endParaRPr lang="uk-UA" sz="2400" dirty="0" smtClean="0"/>
          </a:p>
          <a:p>
            <a:pPr>
              <a:lnSpc>
                <a:spcPct val="90000"/>
              </a:lnSpc>
              <a:defRPr/>
            </a:pPr>
            <a:r>
              <a:rPr lang="uk-UA" sz="2400" dirty="0" smtClean="0"/>
              <a:t>художня </a:t>
            </a:r>
            <a:r>
              <a:rPr lang="uk-UA" sz="2400" dirty="0"/>
              <a:t>література </a:t>
            </a:r>
            <a:r>
              <a:rPr lang="uk-UA" sz="2400" dirty="0" smtClean="0"/>
              <a:t>–21книга</a:t>
            </a:r>
            <a:r>
              <a:rPr lang="uk-UA" sz="2400" dirty="0"/>
              <a:t>.</a:t>
            </a:r>
            <a:endParaRPr lang="uk-UA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10600" cy="882650"/>
          </a:xfrm>
        </p:spPr>
        <p:txBody>
          <a:bodyPr/>
          <a:lstStyle/>
          <a:p>
            <a:r>
              <a:rPr lang="uk-UA" dirty="0" smtClean="0"/>
              <a:t>Психологічна служба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i="1" u="sng" dirty="0">
                <a:solidFill>
                  <a:schemeClr val="tx1"/>
                </a:solidFill>
              </a:rPr>
              <a:t>Психологічна служба</a:t>
            </a:r>
          </a:p>
          <a:p>
            <a:r>
              <a:rPr lang="uk-UA" b="1" i="1" u="sng" dirty="0" err="1">
                <a:solidFill>
                  <a:schemeClr val="tx1"/>
                </a:solidFill>
              </a:rPr>
              <a:t>Психодіагностична</a:t>
            </a:r>
            <a:r>
              <a:rPr lang="uk-UA" b="1" i="1" u="sng" dirty="0">
                <a:solidFill>
                  <a:schemeClr val="tx1"/>
                </a:solidFill>
              </a:rPr>
              <a:t>  робота та соціальні дослідження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b="1" i="1" u="sng" dirty="0">
                <a:solidFill>
                  <a:schemeClr val="tx1"/>
                </a:solidFill>
              </a:rPr>
              <a:t>Консультаційна робота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b="1" i="1" u="sng" dirty="0" err="1">
                <a:solidFill>
                  <a:schemeClr val="tx1"/>
                </a:solidFill>
              </a:rPr>
              <a:t>Корекційно-розвивальна</a:t>
            </a:r>
            <a:r>
              <a:rPr lang="uk-UA" b="1" i="1" u="sng" dirty="0">
                <a:solidFill>
                  <a:schemeClr val="tx1"/>
                </a:solidFill>
              </a:rPr>
              <a:t> та відновлювальна робота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b="1" i="1" u="sng" dirty="0">
                <a:solidFill>
                  <a:schemeClr val="tx1"/>
                </a:solidFill>
              </a:rPr>
              <a:t>Психологічна просвіта та формування соціальної свідомості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Проведення тижня «</a:t>
            </a:r>
            <a:r>
              <a:rPr lang="uk-UA" b="1" dirty="0">
                <a:solidFill>
                  <a:schemeClr val="tx1"/>
                </a:solidFill>
              </a:rPr>
              <a:t>Профілактика жорстокого поводження з дітьми в школі</a:t>
            </a:r>
            <a:r>
              <a:rPr lang="uk-UA" dirty="0">
                <a:solidFill>
                  <a:schemeClr val="tx1"/>
                </a:solidFill>
              </a:rPr>
              <a:t>» -.</a:t>
            </a: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" name="Рисунок 8" descr="C:\Users\User\Desktop\Новая папка (2)\20190226_14301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340768"/>
            <a:ext cx="38884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025" y="188640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Флешмоб</a:t>
            </a:r>
            <a:r>
              <a:rPr lang="uk-UA" dirty="0" smtClean="0"/>
              <a:t> до Тижня психологічної служби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225972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2481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User\Desktop\Новая папка (2)\20190226_14491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1340768"/>
            <a:ext cx="43204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Новая папка (2)\20190226_11454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1340768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71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СИЛЬНІ СТОРОНИ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набуття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позитивного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закладу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небайдужість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примноження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закладу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самовдосконаленням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оків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Вищу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кваліфікаційну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категорію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uk-UA" dirty="0"/>
              <a:t>Виховна та позакласна робота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49553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У </a:t>
            </a:r>
            <a:r>
              <a:rPr lang="uk-UA" dirty="0" smtClean="0">
                <a:solidFill>
                  <a:schemeClr val="tx1"/>
                </a:solidFill>
              </a:rPr>
              <a:t>2019-2020 навчальному році було проведено такі </a:t>
            </a:r>
            <a:r>
              <a:rPr lang="uk-UA" dirty="0" err="1" smtClean="0">
                <a:solidFill>
                  <a:schemeClr val="tx1"/>
                </a:solidFill>
              </a:rPr>
              <a:t>заходи-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“Зі</a:t>
            </a:r>
            <a:r>
              <a:rPr lang="uk-UA" dirty="0" smtClean="0">
                <a:solidFill>
                  <a:schemeClr val="tx1"/>
                </a:solidFill>
              </a:rPr>
              <a:t> святом Вас, дорогі вчителі!” </a:t>
            </a:r>
            <a:r>
              <a:rPr lang="uk-UA" dirty="0" err="1" smtClean="0">
                <a:solidFill>
                  <a:schemeClr val="tx1"/>
                </a:solidFill>
              </a:rPr>
              <a:t>“Осінній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ярмарок”</a:t>
            </a:r>
            <a:r>
              <a:rPr lang="uk-UA" dirty="0" smtClean="0">
                <a:solidFill>
                  <a:schemeClr val="tx1"/>
                </a:solidFill>
              </a:rPr>
              <a:t> “ Слава незламним захисникам.; загальношкільне свято </a:t>
            </a:r>
            <a:r>
              <a:rPr lang="uk-UA" dirty="0" err="1" smtClean="0">
                <a:solidFill>
                  <a:schemeClr val="tx1"/>
                </a:solidFill>
              </a:rPr>
              <a:t>“До</a:t>
            </a:r>
            <a:r>
              <a:rPr lang="uk-UA" dirty="0" smtClean="0">
                <a:solidFill>
                  <a:schemeClr val="tx1"/>
                </a:solidFill>
              </a:rPr>
              <a:t> нас завітав </a:t>
            </a:r>
            <a:r>
              <a:rPr lang="uk-UA" dirty="0" err="1" smtClean="0">
                <a:solidFill>
                  <a:schemeClr val="tx1"/>
                </a:solidFill>
              </a:rPr>
              <a:t>Миколай”</a:t>
            </a:r>
            <a:r>
              <a:rPr lang="uk-UA" dirty="0" smtClean="0">
                <a:solidFill>
                  <a:schemeClr val="tx1"/>
                </a:solidFill>
              </a:rPr>
              <a:t> День Соборності  </a:t>
            </a:r>
            <a:r>
              <a:rPr lang="uk-UA" dirty="0" err="1" smtClean="0">
                <a:solidFill>
                  <a:schemeClr val="tx1"/>
                </a:solidFill>
              </a:rPr>
              <a:t>“Соборна</a:t>
            </a:r>
            <a:r>
              <a:rPr lang="uk-UA" dirty="0" smtClean="0">
                <a:solidFill>
                  <a:schemeClr val="tx1"/>
                </a:solidFill>
              </a:rPr>
              <a:t> мати Україна – одна на всіх, як оберіг!”  Вшанування Героїв Небесної Сотні </a:t>
            </a:r>
            <a:r>
              <a:rPr lang="uk-UA" dirty="0" err="1" smtClean="0">
                <a:solidFill>
                  <a:schemeClr val="tx1"/>
                </a:solidFill>
              </a:rPr>
              <a:t>“Вони</a:t>
            </a:r>
            <a:r>
              <a:rPr lang="uk-UA" dirty="0" smtClean="0">
                <a:solidFill>
                  <a:schemeClr val="tx1"/>
                </a:solidFill>
              </a:rPr>
              <a:t> на  завжди у наших </a:t>
            </a:r>
            <a:r>
              <a:rPr lang="uk-UA" dirty="0" err="1" smtClean="0">
                <a:solidFill>
                  <a:schemeClr val="tx1"/>
                </a:solidFill>
              </a:rPr>
              <a:t>серцях”</a:t>
            </a:r>
            <a:r>
              <a:rPr lang="uk-UA" dirty="0" smtClean="0">
                <a:solidFill>
                  <a:schemeClr val="tx1"/>
                </a:solidFill>
              </a:rPr>
              <a:t>  година поезій </a:t>
            </a:r>
            <a:r>
              <a:rPr lang="uk-UA" dirty="0" err="1" smtClean="0">
                <a:solidFill>
                  <a:schemeClr val="tx1"/>
                </a:solidFill>
              </a:rPr>
              <a:t>“Обернуся</a:t>
            </a:r>
            <a:r>
              <a:rPr lang="uk-UA" dirty="0" smtClean="0">
                <a:solidFill>
                  <a:schemeClr val="tx1"/>
                </a:solidFill>
              </a:rPr>
              <a:t> в </a:t>
            </a:r>
            <a:r>
              <a:rPr lang="uk-UA" dirty="0" err="1" smtClean="0">
                <a:solidFill>
                  <a:schemeClr val="tx1"/>
                </a:solidFill>
              </a:rPr>
              <a:t>легенду”</a:t>
            </a:r>
            <a:r>
              <a:rPr lang="uk-UA" dirty="0" smtClean="0">
                <a:solidFill>
                  <a:schemeClr val="tx1"/>
                </a:solidFill>
              </a:rPr>
              <a:t>, Шевченківські дні </a:t>
            </a:r>
            <a:r>
              <a:rPr lang="uk-UA" dirty="0" err="1" smtClean="0">
                <a:solidFill>
                  <a:schemeClr val="tx1"/>
                </a:solidFill>
              </a:rPr>
              <a:t>“Ми</a:t>
            </a:r>
            <a:r>
              <a:rPr lang="uk-UA" dirty="0" smtClean="0">
                <a:solidFill>
                  <a:schemeClr val="tx1"/>
                </a:solidFill>
              </a:rPr>
              <a:t> не забули тебе, Тарасе!”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7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4486272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Слава незламним    захисникам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644008" y="1196752"/>
            <a:ext cx="432048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ser\Desktop\20191017_1244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060848"/>
            <a:ext cx="4191000" cy="4032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1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/>
              </a:rPr>
              <a:t>Зустріч </a:t>
            </a:r>
            <a:r>
              <a:rPr lang="uk-UA" b="1" dirty="0" smtClean="0">
                <a:effectLst/>
              </a:rPr>
              <a:t>з  учасниками </a:t>
            </a:r>
            <a:r>
              <a:rPr lang="uk-UA" b="1" dirty="0" err="1" smtClean="0">
                <a:effectLst/>
              </a:rPr>
              <a:t>ато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7175" y="1814289"/>
            <a:ext cx="4314825" cy="24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44008" y="3670151"/>
            <a:ext cx="4286250" cy="24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38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Свято </a:t>
            </a:r>
            <a:r>
              <a:rPr lang="ru-RU" b="1" dirty="0" err="1" smtClean="0">
                <a:effectLst/>
              </a:rPr>
              <a:t>ввічливості</a:t>
            </a:r>
            <a:r>
              <a:rPr lang="ru-RU" b="1" dirty="0" smtClean="0">
                <a:effectLst/>
              </a:rPr>
              <a:t>«</a:t>
            </a:r>
            <a:r>
              <a:rPr lang="ru-RU" b="1" dirty="0" err="1" smtClean="0">
                <a:effectLst/>
              </a:rPr>
              <a:t>Толерантність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ти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і</a:t>
            </a:r>
            <a:r>
              <a:rPr lang="ru-RU" b="1" dirty="0" smtClean="0">
                <a:effectLst/>
              </a:rPr>
              <a:t> я"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10800000">
            <a:off x="4603548" y="1418729"/>
            <a:ext cx="4238625" cy="31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10800000">
            <a:off x="182687" y="2661581"/>
            <a:ext cx="4241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93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/>
              </a:rPr>
              <a:t>День вишиванки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34962" y="1556792"/>
            <a:ext cx="4216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5400000">
            <a:off x="4621972" y="3284984"/>
            <a:ext cx="41783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46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/>
              </a:rPr>
              <a:t>Андріївські вечорниці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14414" y="1643050"/>
            <a:ext cx="6074317" cy="440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445224"/>
            <a:ext cx="8309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Учнівське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самоврядування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7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/>
              </a:rPr>
              <a:t>"День пам'яті та примирення"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10800000">
            <a:off x="403473" y="1412776"/>
            <a:ext cx="42799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10800000">
            <a:off x="4710361" y="3356992"/>
            <a:ext cx="41529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93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/>
              </a:rPr>
              <a:t>День соборності (день Злуки)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5400000">
            <a:off x="296317" y="2165029"/>
            <a:ext cx="432048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10800000">
            <a:off x="4673921" y="3324493"/>
            <a:ext cx="4324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11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effectLst/>
                <a:hlinkClick r:id="rId2"/>
              </a:rPr>
              <a:t>Осінній </a:t>
            </a:r>
            <a:r>
              <a:rPr lang="uk-UA" dirty="0" smtClean="0">
                <a:effectLst/>
                <a:hlinkClick r:id="rId2"/>
              </a:rPr>
              <a:t>ярмарок </a:t>
            </a:r>
            <a:r>
              <a:rPr lang="uk-UA" dirty="0">
                <a:effectLst/>
              </a:rPr>
              <a:t> 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57742" y="1340768"/>
            <a:ext cx="4098960" cy="307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7504" y="3624579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92" y="-99392"/>
            <a:ext cx="8309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Учнівське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самоврядування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0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Схилімо голови в скорботі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928794" y="2214554"/>
            <a:ext cx="5429288" cy="371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57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СЛАБКІ СТОРОНИ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контингенту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Недостатнє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закладу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Слабка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матеріальна база кабінету хімії, спортивного залу.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Відсутність транспорту для підвозу учнів.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Недостатня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суспільно-корисних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справах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переможців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призерів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олімпіад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"</a:t>
            </a:r>
            <a:r>
              <a:rPr lang="ru-RU" b="1" dirty="0" err="1">
                <a:effectLst/>
              </a:rPr>
              <a:t>Святкування</a:t>
            </a:r>
            <a:r>
              <a:rPr lang="ru-RU" b="1" dirty="0">
                <a:effectLst/>
              </a:rPr>
              <a:t> </a:t>
            </a:r>
            <a:r>
              <a:rPr lang="ru-RU" b="1" dirty="0" smtClean="0">
                <a:effectLst/>
              </a:rPr>
              <a:t>149- </a:t>
            </a:r>
            <a:r>
              <a:rPr lang="ru-RU" b="1" dirty="0" err="1">
                <a:effectLst/>
              </a:rPr>
              <a:t>ліття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від</a:t>
            </a:r>
            <a:r>
              <a:rPr lang="ru-RU" b="1" dirty="0">
                <a:effectLst/>
              </a:rPr>
              <a:t> дня </a:t>
            </a:r>
            <a:r>
              <a:rPr lang="ru-RU" b="1" dirty="0" err="1">
                <a:effectLst/>
              </a:rPr>
              <a:t>народження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Лесі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Українки</a:t>
            </a:r>
            <a:r>
              <a:rPr lang="ru-RU" b="1" dirty="0">
                <a:effectLst/>
              </a:rPr>
              <a:t>"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10800000">
            <a:off x="1403648" y="1988837"/>
            <a:ext cx="5904656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64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/>
              </a:rPr>
              <a:t>благоустрій </a:t>
            </a:r>
            <a:r>
              <a:rPr lang="uk-UA" b="1" dirty="0">
                <a:effectLst/>
              </a:rPr>
              <a:t>школи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494659" y="1484784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5234" y="3055918"/>
            <a:ext cx="4216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8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effectLst/>
              </a:rPr>
              <a:t>Жінка...Весна...Краса</a:t>
            </a:r>
            <a:r>
              <a:rPr lang="uk-UA" b="1" dirty="0">
                <a:effectLst/>
              </a:rPr>
              <a:t>...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57158" y="1611495"/>
            <a:ext cx="4210050" cy="2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00372"/>
            <a:ext cx="42195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572000" y="2928934"/>
            <a:ext cx="4219575" cy="32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91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/>
              </a:rPr>
              <a:t>Відпочинок  </a:t>
            </a:r>
            <a:r>
              <a:rPr lang="uk-UA" b="1" dirty="0">
                <a:effectLst/>
              </a:rPr>
              <a:t>у </a:t>
            </a:r>
            <a:r>
              <a:rPr lang="uk-UA" b="1" dirty="0" err="1">
                <a:effectLst/>
              </a:rPr>
              <a:t>м.Львові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5400000">
            <a:off x="397471" y="1809750"/>
            <a:ext cx="432048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364088" y="2636912"/>
            <a:ext cx="2883311" cy="40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74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ДЯКУЄМО ГОСПОДУ І ПРЕСВЯТІ БОГОРОДИЦІ!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187624" y="1700808"/>
            <a:ext cx="295232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27008" y="3429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15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Екскурсія у львівський театр</a:t>
            </a:r>
            <a:endParaRPr lang="uk-UA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95536" y="1844824"/>
            <a:ext cx="4176464" cy="333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20200110_1738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333624"/>
            <a:ext cx="4343400" cy="3471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96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</a:rPr>
              <a:t>Екскурсія у </a:t>
            </a:r>
            <a:r>
              <a:rPr lang="uk-UA" b="1" dirty="0" err="1" smtClean="0">
                <a:effectLst/>
              </a:rPr>
              <a:t>Тустань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214810" y="2232645"/>
            <a:ext cx="4047185" cy="33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785786" y="2214554"/>
            <a:ext cx="3143272" cy="33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24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/>
          <a:lstStyle/>
          <a:p>
            <a:r>
              <a:rPr lang="uk-UA" dirty="0" smtClean="0"/>
              <a:t>Соціальний захист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80728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/>
              <a:t>Соціальний паспорт школи за </a:t>
            </a:r>
            <a:r>
              <a:rPr lang="uk-UA" sz="2000" i="1" dirty="0" smtClean="0"/>
              <a:t>2019-2020 </a:t>
            </a:r>
            <a:r>
              <a:rPr lang="uk-UA" sz="2000" i="1" dirty="0" err="1"/>
              <a:t>н.р</a:t>
            </a:r>
            <a:r>
              <a:rPr lang="uk-UA" sz="2000" i="1" dirty="0"/>
              <a:t>.:</a:t>
            </a:r>
            <a:endParaRPr lang="uk-UA" sz="2000" dirty="0"/>
          </a:p>
          <a:p>
            <a:r>
              <a:rPr lang="uk-UA" sz="2000" dirty="0" smtClean="0"/>
              <a:t>Діти-сироти-0</a:t>
            </a:r>
            <a:endParaRPr lang="uk-UA" sz="2000" dirty="0"/>
          </a:p>
          <a:p>
            <a:r>
              <a:rPr lang="uk-UA" sz="2000" dirty="0" smtClean="0"/>
              <a:t>Діти-півсироти-1</a:t>
            </a:r>
            <a:endParaRPr lang="uk-UA" sz="2000" dirty="0"/>
          </a:p>
          <a:p>
            <a:r>
              <a:rPr lang="uk-UA" sz="2000" dirty="0" smtClean="0"/>
              <a:t>Діти-інваліди-2</a:t>
            </a:r>
            <a:endParaRPr lang="uk-UA" sz="2000" dirty="0"/>
          </a:p>
          <a:p>
            <a:r>
              <a:rPr lang="uk-UA" sz="2000" dirty="0"/>
              <a:t>Діти трудових  </a:t>
            </a:r>
            <a:r>
              <a:rPr lang="uk-UA" sz="2000" dirty="0" smtClean="0"/>
              <a:t>мігрантів-0</a:t>
            </a:r>
            <a:endParaRPr lang="uk-UA" sz="2000" dirty="0"/>
          </a:p>
          <a:p>
            <a:r>
              <a:rPr lang="uk-UA" sz="2000" dirty="0"/>
              <a:t>Учні,що потерпіли внаслідок аварії на </a:t>
            </a:r>
            <a:r>
              <a:rPr lang="uk-UA" sz="2000" dirty="0" smtClean="0"/>
              <a:t>ЧАЕС-0</a:t>
            </a:r>
            <a:endParaRPr lang="uk-UA" sz="2000" dirty="0"/>
          </a:p>
          <a:p>
            <a:r>
              <a:rPr lang="uk-UA" sz="2000" dirty="0"/>
              <a:t>Учні з неповних </a:t>
            </a:r>
            <a:r>
              <a:rPr lang="uk-UA" sz="2000" dirty="0" smtClean="0"/>
              <a:t>сімей—0</a:t>
            </a:r>
            <a:endParaRPr lang="uk-UA" sz="2000" dirty="0"/>
          </a:p>
          <a:p>
            <a:r>
              <a:rPr lang="uk-UA" sz="2000" dirty="0"/>
              <a:t>Учні з багатодітних </a:t>
            </a:r>
            <a:r>
              <a:rPr lang="uk-UA" sz="2000" dirty="0" smtClean="0"/>
              <a:t>родин-28</a:t>
            </a:r>
            <a:endParaRPr lang="uk-UA" sz="2000" dirty="0"/>
          </a:p>
          <a:p>
            <a:r>
              <a:rPr lang="uk-UA" sz="2000" dirty="0"/>
              <a:t>Учні з малозабезпечених </a:t>
            </a:r>
            <a:r>
              <a:rPr lang="uk-UA" sz="2000" dirty="0" smtClean="0"/>
              <a:t>родин-35</a:t>
            </a:r>
            <a:endParaRPr lang="uk-UA" sz="2000" dirty="0"/>
          </a:p>
          <a:p>
            <a:r>
              <a:rPr lang="uk-UA" sz="2000" dirty="0"/>
              <a:t>Діти військовослужбовців,які загинули під час службових </a:t>
            </a:r>
            <a:r>
              <a:rPr lang="uk-UA" sz="2000" dirty="0" smtClean="0"/>
              <a:t>обов’язків-0</a:t>
            </a:r>
            <a:endParaRPr lang="uk-UA" sz="2000" dirty="0"/>
          </a:p>
          <a:p>
            <a:r>
              <a:rPr lang="uk-UA" sz="2000" dirty="0"/>
              <a:t>Учні,батьки яких перебували(</a:t>
            </a:r>
            <a:r>
              <a:rPr lang="uk-UA" sz="2000" dirty="0" err="1"/>
              <a:t>-ють</a:t>
            </a:r>
            <a:r>
              <a:rPr lang="uk-UA" sz="2000" dirty="0"/>
              <a:t>)у зоні </a:t>
            </a:r>
            <a:r>
              <a:rPr lang="uk-UA" sz="2000" dirty="0" smtClean="0"/>
              <a:t>АТО-0</a:t>
            </a:r>
            <a:endParaRPr lang="uk-UA" sz="2000" dirty="0"/>
          </a:p>
          <a:p>
            <a:r>
              <a:rPr lang="uk-UA" sz="2000" dirty="0"/>
              <a:t>Діти-переселенці – </a:t>
            </a:r>
            <a:r>
              <a:rPr lang="uk-UA" sz="2000" dirty="0" smtClean="0"/>
              <a:t>0</a:t>
            </a:r>
            <a:endParaRPr lang="uk-UA" sz="2000" dirty="0"/>
          </a:p>
          <a:p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935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Співпраця з батьками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СІМ БАТЬКІВСЬКИХ ЗАПОВІДЕЙ</a:t>
            </a:r>
          </a:p>
          <a:p>
            <a:r>
              <a:rPr lang="ru-RU" b="1" dirty="0">
                <a:solidFill>
                  <a:schemeClr val="tx1"/>
                </a:solidFill>
              </a:rPr>
              <a:t>1. Не </a:t>
            </a:r>
            <a:r>
              <a:rPr lang="ru-RU" b="1" dirty="0" err="1">
                <a:solidFill>
                  <a:schemeClr val="tx1"/>
                </a:solidFill>
              </a:rPr>
              <a:t>вважайте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дитину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своєю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власністю</a:t>
            </a:r>
            <a:r>
              <a:rPr lang="ru-RU" b="1" dirty="0">
                <a:solidFill>
                  <a:schemeClr val="tx1"/>
                </a:solidFill>
              </a:rPr>
              <a:t> – вона </a:t>
            </a:r>
            <a:r>
              <a:rPr lang="ru-RU" b="1" dirty="0" err="1">
                <a:solidFill>
                  <a:schemeClr val="tx1"/>
                </a:solidFill>
              </a:rPr>
              <a:t>Божа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2. </a:t>
            </a:r>
            <a:r>
              <a:rPr lang="ru-RU" b="1" dirty="0" err="1">
                <a:solidFill>
                  <a:schemeClr val="tx1"/>
                </a:solidFill>
              </a:rPr>
              <a:t>Любіть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її</a:t>
            </a:r>
            <a:r>
              <a:rPr lang="ru-RU" b="1" dirty="0">
                <a:solidFill>
                  <a:schemeClr val="tx1"/>
                </a:solidFill>
              </a:rPr>
              <a:t> такою, </a:t>
            </a:r>
            <a:r>
              <a:rPr lang="ru-RU" b="1" dirty="0" err="1">
                <a:solidFill>
                  <a:schemeClr val="tx1"/>
                </a:solidFill>
              </a:rPr>
              <a:t>якою</a:t>
            </a:r>
            <a:r>
              <a:rPr lang="ru-RU" b="1" dirty="0">
                <a:solidFill>
                  <a:schemeClr val="tx1"/>
                </a:solidFill>
              </a:rPr>
              <a:t> вона є, </a:t>
            </a:r>
            <a:r>
              <a:rPr lang="ru-RU" b="1" dirty="0" err="1">
                <a:solidFill>
                  <a:schemeClr val="tx1"/>
                </a:solidFill>
              </a:rPr>
              <a:t>навіть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якщо</a:t>
            </a:r>
            <a:r>
              <a:rPr lang="ru-RU" b="1" dirty="0">
                <a:solidFill>
                  <a:schemeClr val="tx1"/>
                </a:solidFill>
              </a:rPr>
              <a:t> вона не </a:t>
            </a:r>
            <a:r>
              <a:rPr lang="ru-RU" b="1" dirty="0" err="1">
                <a:solidFill>
                  <a:schemeClr val="tx1"/>
                </a:solidFill>
              </a:rPr>
              <a:t>талановита</a:t>
            </a:r>
            <a:r>
              <a:rPr lang="ru-RU" b="1" dirty="0">
                <a:solidFill>
                  <a:schemeClr val="tx1"/>
                </a:solidFill>
              </a:rPr>
              <a:t>, не в </a:t>
            </a:r>
            <a:r>
              <a:rPr lang="ru-RU" b="1" dirty="0" err="1">
                <a:solidFill>
                  <a:schemeClr val="tx1"/>
                </a:solidFill>
              </a:rPr>
              <a:t>усьому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досягає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успіху</a:t>
            </a:r>
            <a:r>
              <a:rPr lang="ru-RU" b="1" dirty="0">
                <a:solidFill>
                  <a:schemeClr val="tx1"/>
                </a:solidFill>
              </a:rPr>
              <a:t>....</a:t>
            </a:r>
          </a:p>
          <a:p>
            <a:r>
              <a:rPr lang="ru-RU" b="1" dirty="0">
                <a:solidFill>
                  <a:schemeClr val="tx1"/>
                </a:solidFill>
              </a:rPr>
              <a:t>3. Не </a:t>
            </a:r>
            <a:r>
              <a:rPr lang="ru-RU" b="1" dirty="0" err="1">
                <a:solidFill>
                  <a:schemeClr val="tx1"/>
                </a:solidFill>
              </a:rPr>
              <a:t>очікуйте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вона </a:t>
            </a:r>
            <a:r>
              <a:rPr lang="ru-RU" b="1" dirty="0" err="1">
                <a:solidFill>
                  <a:schemeClr val="tx1"/>
                </a:solidFill>
              </a:rPr>
              <a:t>виросте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саме</a:t>
            </a:r>
            <a:r>
              <a:rPr lang="ru-RU" b="1" dirty="0">
                <a:solidFill>
                  <a:schemeClr val="tx1"/>
                </a:solidFill>
              </a:rPr>
              <a:t> такою, </a:t>
            </a:r>
            <a:r>
              <a:rPr lang="ru-RU" b="1" dirty="0" err="1">
                <a:solidFill>
                  <a:schemeClr val="tx1"/>
                </a:solidFill>
              </a:rPr>
              <a:t>якою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хочете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</a:t>
            </a:r>
            <a:r>
              <a:rPr lang="ru-RU" b="1" dirty="0">
                <a:solidFill>
                  <a:schemeClr val="tx1"/>
                </a:solidFill>
              </a:rPr>
              <a:t>, - </a:t>
            </a:r>
            <a:r>
              <a:rPr lang="ru-RU" b="1" dirty="0" err="1">
                <a:solidFill>
                  <a:schemeClr val="tx1"/>
                </a:solidFill>
              </a:rPr>
              <a:t>допоможіть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їй</a:t>
            </a:r>
            <a:r>
              <a:rPr lang="ru-RU" b="1" dirty="0">
                <a:solidFill>
                  <a:schemeClr val="tx1"/>
                </a:solidFill>
              </a:rPr>
              <a:t> стати собою.</a:t>
            </a:r>
          </a:p>
          <a:p>
            <a:r>
              <a:rPr lang="ru-RU" b="1" dirty="0">
                <a:solidFill>
                  <a:schemeClr val="tx1"/>
                </a:solidFill>
              </a:rPr>
              <a:t>4. </a:t>
            </a:r>
            <a:r>
              <a:rPr lang="ru-RU" b="1" dirty="0" err="1">
                <a:solidFill>
                  <a:schemeClr val="tx1"/>
                </a:solidFill>
              </a:rPr>
              <a:t>Запам’ятайте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err="1">
                <a:solidFill>
                  <a:schemeClr val="tx1"/>
                </a:solidFill>
              </a:rPr>
              <a:t>найголовніший</a:t>
            </a:r>
            <a:r>
              <a:rPr lang="ru-RU" b="1" dirty="0">
                <a:solidFill>
                  <a:schemeClr val="tx1"/>
                </a:solidFill>
              </a:rPr>
              <a:t> ваш </a:t>
            </a:r>
            <a:r>
              <a:rPr lang="ru-RU" b="1" dirty="0" err="1">
                <a:solidFill>
                  <a:schemeClr val="tx1"/>
                </a:solidFill>
              </a:rPr>
              <a:t>обов’язок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b="1" dirty="0" err="1">
                <a:solidFill>
                  <a:schemeClr val="tx1"/>
                </a:solidFill>
              </a:rPr>
              <a:t>розуміти</a:t>
            </a:r>
            <a:r>
              <a:rPr lang="ru-RU" b="1" dirty="0">
                <a:solidFill>
                  <a:schemeClr val="tx1"/>
                </a:solidFill>
              </a:rPr>
              <a:t> й </a:t>
            </a:r>
            <a:r>
              <a:rPr lang="ru-RU" b="1" dirty="0" err="1">
                <a:solidFill>
                  <a:schemeClr val="tx1"/>
                </a:solidFill>
              </a:rPr>
              <a:t>втішити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5. Не </a:t>
            </a:r>
            <a:r>
              <a:rPr lang="ru-RU" b="1" dirty="0" err="1">
                <a:solidFill>
                  <a:schemeClr val="tx1"/>
                </a:solidFill>
              </a:rPr>
              <a:t>переймайтесь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якщо</a:t>
            </a:r>
            <a:r>
              <a:rPr lang="ru-RU" b="1" dirty="0">
                <a:solidFill>
                  <a:schemeClr val="tx1"/>
                </a:solidFill>
              </a:rPr>
              <a:t> не можете </a:t>
            </a:r>
            <a:r>
              <a:rPr lang="ru-RU" b="1" dirty="0" err="1">
                <a:solidFill>
                  <a:schemeClr val="tx1"/>
                </a:solidFill>
              </a:rPr>
              <a:t>чогось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зробити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сина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чи</a:t>
            </a:r>
            <a:r>
              <a:rPr lang="ru-RU" b="1" dirty="0">
                <a:solidFill>
                  <a:schemeClr val="tx1"/>
                </a:solidFill>
              </a:rPr>
              <a:t> дочки. </a:t>
            </a:r>
            <a:r>
              <a:rPr lang="ru-RU" b="1" dirty="0" err="1">
                <a:solidFill>
                  <a:schemeClr val="tx1"/>
                </a:solidFill>
              </a:rPr>
              <a:t>Найгірше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якщо</a:t>
            </a:r>
            <a:r>
              <a:rPr lang="ru-RU" b="1" dirty="0">
                <a:solidFill>
                  <a:schemeClr val="tx1"/>
                </a:solidFill>
              </a:rPr>
              <a:t> можете, але не </a:t>
            </a:r>
            <a:r>
              <a:rPr lang="ru-RU" b="1" dirty="0" err="1">
                <a:solidFill>
                  <a:schemeClr val="tx1"/>
                </a:solidFill>
              </a:rPr>
              <a:t>робите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6. </a:t>
            </a:r>
            <a:r>
              <a:rPr lang="ru-RU" b="1" dirty="0" err="1">
                <a:solidFill>
                  <a:schemeClr val="tx1"/>
                </a:solidFill>
              </a:rPr>
              <a:t>Усвідомте</a:t>
            </a:r>
            <a:r>
              <a:rPr lang="ru-RU" b="1" dirty="0">
                <a:solidFill>
                  <a:schemeClr val="tx1"/>
                </a:solidFill>
              </a:rPr>
              <a:t>: для </a:t>
            </a:r>
            <a:r>
              <a:rPr lang="ru-RU" b="1" dirty="0" err="1">
                <a:solidFill>
                  <a:schemeClr val="tx1"/>
                </a:solidFill>
              </a:rPr>
              <a:t>дитини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зроблено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замало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зроблено</a:t>
            </a:r>
            <a:r>
              <a:rPr lang="ru-RU" b="1" dirty="0">
                <a:solidFill>
                  <a:schemeClr val="tx1"/>
                </a:solidFill>
              </a:rPr>
              <a:t> не все.</a:t>
            </a:r>
          </a:p>
          <a:p>
            <a:r>
              <a:rPr lang="ru-RU" b="1" dirty="0">
                <a:solidFill>
                  <a:schemeClr val="tx1"/>
                </a:solidFill>
              </a:rPr>
              <a:t>7. Не </a:t>
            </a:r>
            <a:r>
              <a:rPr lang="ru-RU" b="1" dirty="0" err="1">
                <a:solidFill>
                  <a:schemeClr val="tx1"/>
                </a:solidFill>
              </a:rPr>
              <a:t>очікуйте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вічну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вдячність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err="1">
                <a:solidFill>
                  <a:schemeClr val="tx1"/>
                </a:solidFill>
              </a:rPr>
              <a:t>ви</a:t>
            </a:r>
            <a:r>
              <a:rPr lang="ru-RU" b="1" dirty="0">
                <a:solidFill>
                  <a:schemeClr val="tx1"/>
                </a:solidFill>
              </a:rPr>
              <a:t> дали </a:t>
            </a:r>
            <a:r>
              <a:rPr lang="ru-RU" b="1" dirty="0" err="1">
                <a:solidFill>
                  <a:schemeClr val="tx1"/>
                </a:solidFill>
              </a:rPr>
              <a:t>життя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своїй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дитині</a:t>
            </a:r>
            <a:r>
              <a:rPr lang="ru-RU" b="1" dirty="0">
                <a:solidFill>
                  <a:schemeClr val="tx1"/>
                </a:solidFill>
              </a:rPr>
              <a:t>, вона </a:t>
            </a:r>
            <a:r>
              <a:rPr lang="ru-RU" b="1" dirty="0" err="1">
                <a:solidFill>
                  <a:schemeClr val="tx1"/>
                </a:solidFill>
              </a:rPr>
              <a:t>віддячить</a:t>
            </a:r>
            <a:r>
              <a:rPr lang="ru-RU" b="1" dirty="0">
                <a:solidFill>
                  <a:schemeClr val="tx1"/>
                </a:solidFill>
              </a:rPr>
              <a:t> вашим </a:t>
            </a:r>
            <a:r>
              <a:rPr lang="ru-RU" b="1" dirty="0" err="1">
                <a:solidFill>
                  <a:schemeClr val="tx1"/>
                </a:solidFill>
              </a:rPr>
              <a:t>онукам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494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Збереження і зміцнення здоров’я учнів та працівників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19238" y="205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4987538"/>
              </p:ext>
            </p:extLst>
          </p:nvPr>
        </p:nvGraphicFramePr>
        <p:xfrm>
          <a:off x="1115617" y="2492896"/>
          <a:ext cx="7056784" cy="259228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192406"/>
                <a:gridCol w="2192406"/>
                <a:gridCol w="2273606"/>
                <a:gridCol w="215054"/>
                <a:gridCol w="183312"/>
              </a:tblGrid>
              <a:tr h="598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1-4 класи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5-9 класи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797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Спеціальні групи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797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Підготовчі групи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98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Основна</a:t>
                      </a:r>
                      <a:endParaRPr lang="uk-UA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Загальна кількість </a:t>
                      </a:r>
                      <a:r>
                        <a:rPr lang="uk-UA" sz="2400" dirty="0" smtClean="0">
                          <a:effectLst/>
                        </a:rPr>
                        <a:t>65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31641" y="1710680"/>
            <a:ext cx="63367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 щодо стану здоров’я дітей на 2019-2020н.р.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Загальна інформація 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 школу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Будівля прийнята в </a:t>
            </a:r>
            <a:r>
              <a:rPr lang="uk-UA" dirty="0" smtClean="0">
                <a:solidFill>
                  <a:schemeClr val="tx1"/>
                </a:solidFill>
              </a:rPr>
              <a:t>експлуатацію </a:t>
            </a:r>
            <a:r>
              <a:rPr lang="uk-UA" dirty="0">
                <a:solidFill>
                  <a:schemeClr val="tx1"/>
                </a:solidFill>
              </a:rPr>
              <a:t>в </a:t>
            </a:r>
            <a:r>
              <a:rPr lang="uk-UA" dirty="0" smtClean="0">
                <a:solidFill>
                  <a:schemeClr val="tx1"/>
                </a:solidFill>
              </a:rPr>
              <a:t>1989р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</a:rPr>
              <a:t>Земельна ділянка має площу </a:t>
            </a:r>
            <a:r>
              <a:rPr lang="uk-UA" dirty="0" smtClean="0">
                <a:solidFill>
                  <a:schemeClr val="tx1"/>
                </a:solidFill>
              </a:rPr>
              <a:t>2,0 </a:t>
            </a:r>
            <a:r>
              <a:rPr lang="uk-UA" dirty="0">
                <a:solidFill>
                  <a:schemeClr val="tx1"/>
                </a:solidFill>
              </a:rPr>
              <a:t>га</a:t>
            </a:r>
          </a:p>
          <a:p>
            <a:r>
              <a:rPr lang="uk-UA" dirty="0">
                <a:solidFill>
                  <a:schemeClr val="tx1"/>
                </a:solidFill>
              </a:rPr>
              <a:t>Педагогічних працівників – </a:t>
            </a:r>
            <a:r>
              <a:rPr lang="uk-UA" dirty="0" smtClean="0">
                <a:solidFill>
                  <a:schemeClr val="tx1"/>
                </a:solidFill>
              </a:rPr>
              <a:t>20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Обслуговуючого персоналу – </a:t>
            </a:r>
            <a:r>
              <a:rPr lang="uk-UA" dirty="0" smtClean="0">
                <a:solidFill>
                  <a:schemeClr val="tx1"/>
                </a:solidFill>
              </a:rPr>
              <a:t>9 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Навчання завершили – </a:t>
            </a:r>
            <a:r>
              <a:rPr lang="uk-UA" dirty="0" smtClean="0">
                <a:solidFill>
                  <a:schemeClr val="tx1"/>
                </a:solidFill>
              </a:rPr>
              <a:t>68 </a:t>
            </a:r>
            <a:r>
              <a:rPr lang="uk-UA" dirty="0">
                <a:solidFill>
                  <a:schemeClr val="tx1"/>
                </a:solidFill>
              </a:rPr>
              <a:t>учнів </a:t>
            </a:r>
            <a:r>
              <a:rPr lang="uk-UA" dirty="0" smtClean="0">
                <a:solidFill>
                  <a:schemeClr val="tx1"/>
                </a:solidFill>
              </a:rPr>
              <a:t>(9 класів) 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Середня наповнюваність класів – </a:t>
            </a:r>
            <a:r>
              <a:rPr lang="uk-UA" dirty="0" smtClean="0">
                <a:solidFill>
                  <a:schemeClr val="tx1"/>
                </a:solidFill>
              </a:rPr>
              <a:t>7,5 </a:t>
            </a:r>
            <a:r>
              <a:rPr lang="uk-UA" dirty="0" err="1" smtClean="0">
                <a:solidFill>
                  <a:schemeClr val="tx1"/>
                </a:solidFill>
              </a:rPr>
              <a:t>учн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pic>
        <p:nvPicPr>
          <p:cNvPr id="1026" name="Picture 2" descr="http://brody4.ucoz.com/december2015/1111IMG_495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55576" y="5085184"/>
            <a:ext cx="22322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rody4.ucoz.com/december2015/111IMG_495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131840" y="503331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rody4.ucoz.com/reliz/08092015/IMG_0745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580112" y="5029199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1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Управлінська діяльність</a:t>
            </a:r>
            <a:endParaRPr lang="uk-UA" dirty="0"/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107504" y="1556792"/>
          <a:ext cx="884758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180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7576" y="2967335"/>
            <a:ext cx="540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0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Кадрове забезпечення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спеціаліст вищої категорії – </a:t>
            </a:r>
            <a:r>
              <a:rPr lang="uk-UA" dirty="0" smtClean="0">
                <a:solidFill>
                  <a:schemeClr val="tx1"/>
                </a:solidFill>
              </a:rPr>
              <a:t>7 чол</a:t>
            </a:r>
            <a:r>
              <a:rPr lang="uk-UA" dirty="0">
                <a:solidFill>
                  <a:schemeClr val="tx1"/>
                </a:solidFill>
              </a:rPr>
              <a:t>.;</a:t>
            </a:r>
          </a:p>
          <a:p>
            <a:r>
              <a:rPr lang="uk-UA" dirty="0">
                <a:solidFill>
                  <a:schemeClr val="tx1"/>
                </a:solidFill>
              </a:rPr>
              <a:t>першої  - </a:t>
            </a:r>
            <a:r>
              <a:rPr lang="uk-UA" dirty="0" smtClean="0">
                <a:solidFill>
                  <a:schemeClr val="tx1"/>
                </a:solidFill>
              </a:rPr>
              <a:t>3 </a:t>
            </a:r>
            <a:r>
              <a:rPr lang="uk-UA" dirty="0">
                <a:solidFill>
                  <a:schemeClr val="tx1"/>
                </a:solidFill>
              </a:rPr>
              <a:t>чол.;</a:t>
            </a:r>
          </a:p>
          <a:p>
            <a:r>
              <a:rPr lang="uk-UA" dirty="0">
                <a:solidFill>
                  <a:schemeClr val="tx1"/>
                </a:solidFill>
              </a:rPr>
              <a:t>другої - </a:t>
            </a:r>
            <a:r>
              <a:rPr lang="uk-UA" dirty="0" smtClean="0">
                <a:solidFill>
                  <a:schemeClr val="tx1"/>
                </a:solidFill>
              </a:rPr>
              <a:t>3 </a:t>
            </a:r>
            <a:r>
              <a:rPr lang="uk-UA" dirty="0">
                <a:solidFill>
                  <a:schemeClr val="tx1"/>
                </a:solidFill>
              </a:rPr>
              <a:t>чол.;</a:t>
            </a:r>
          </a:p>
          <a:p>
            <a:r>
              <a:rPr lang="uk-UA" dirty="0">
                <a:solidFill>
                  <a:schemeClr val="tx1"/>
                </a:solidFill>
              </a:rPr>
              <a:t>спеціаліст  - </a:t>
            </a:r>
            <a:r>
              <a:rPr lang="uk-UA" dirty="0" smtClean="0">
                <a:solidFill>
                  <a:schemeClr val="tx1"/>
                </a:solidFill>
              </a:rPr>
              <a:t>7 </a:t>
            </a:r>
            <a:r>
              <a:rPr lang="uk-UA" dirty="0">
                <a:solidFill>
                  <a:schemeClr val="tx1"/>
                </a:solidFill>
              </a:rPr>
              <a:t>чол.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Старший </a:t>
            </a:r>
            <a:r>
              <a:rPr lang="uk-UA" dirty="0">
                <a:solidFill>
                  <a:schemeClr val="tx1"/>
                </a:solidFill>
              </a:rPr>
              <a:t>вчитель – </a:t>
            </a:r>
            <a:r>
              <a:rPr lang="uk-UA" dirty="0" smtClean="0">
                <a:solidFill>
                  <a:schemeClr val="tx1"/>
                </a:solidFill>
              </a:rPr>
              <a:t>      1 чол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r>
              <a:rPr lang="uk-UA" dirty="0">
                <a:solidFill>
                  <a:schemeClr val="tx1"/>
                </a:solidFill>
              </a:rPr>
              <a:t>Середнє тижневе навантаження педагогічних працівників  11год. </a:t>
            </a:r>
          </a:p>
          <a:p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913835" y="2204864"/>
            <a:ext cx="3976621" cy="298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68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5268" y="548680"/>
            <a:ext cx="8686800" cy="841248"/>
          </a:xfrm>
        </p:spPr>
        <p:txBody>
          <a:bodyPr/>
          <a:lstStyle/>
          <a:p>
            <a:r>
              <a:rPr lang="uk-UA" dirty="0"/>
              <a:t>Методична робота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Підвищення якості знань через упровадження інноваційних та традиційних педагогічних технологій в освітній процес</a:t>
            </a:r>
            <a:endParaRPr lang="uk-UA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Проблема, над </a:t>
            </a:r>
            <a:r>
              <a:rPr lang="ru-RU" i="1" dirty="0" err="1"/>
              <a:t>якою</a:t>
            </a:r>
            <a:r>
              <a:rPr lang="ru-RU" i="1" dirty="0"/>
              <a:t> </a:t>
            </a:r>
            <a:r>
              <a:rPr lang="ru-RU" i="1" dirty="0" err="1"/>
              <a:t>працює</a:t>
            </a:r>
            <a:r>
              <a:rPr lang="ru-RU" i="1" dirty="0"/>
              <a:t> </a:t>
            </a:r>
            <a:r>
              <a:rPr lang="ru-RU" i="1" dirty="0" err="1"/>
              <a:t>педколектив</a:t>
            </a:r>
            <a:r>
              <a:rPr lang="ru-RU" i="1" dirty="0"/>
              <a:t> </a:t>
            </a:r>
            <a:r>
              <a:rPr lang="ru-RU" i="1" dirty="0" err="1"/>
              <a:t>школи</a:t>
            </a:r>
            <a:endParaRPr lang="ru-RU" i="1" dirty="0"/>
          </a:p>
          <a:p>
            <a:endParaRPr lang="uk-UA" dirty="0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3635896" y="1844824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76056" y="3140967"/>
            <a:ext cx="3643129" cy="273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83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Керує</a:t>
            </a:r>
            <a:r>
              <a:rPr lang="ru-RU" dirty="0"/>
              <a:t> методичною </a:t>
            </a:r>
            <a:r>
              <a:rPr lang="ru-RU" dirty="0" err="1"/>
              <a:t>роботою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методична рада</a:t>
            </a:r>
            <a:br>
              <a:rPr lang="ru-RU" dirty="0"/>
            </a:br>
            <a:endParaRPr lang="uk-UA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Методична </a:t>
            </a:r>
            <a:r>
              <a:rPr lang="ru-RU" dirty="0" smtClean="0"/>
              <a:t>проблема</a:t>
            </a:r>
          </a:p>
          <a:p>
            <a:pPr marL="0" indent="0">
              <a:buNone/>
            </a:pPr>
            <a:r>
              <a:rPr lang="ru-RU" b="1" i="1" dirty="0" err="1" smtClean="0"/>
              <a:t>Управління</a:t>
            </a:r>
            <a:r>
              <a:rPr lang="ru-RU" b="1" i="1" dirty="0" smtClean="0"/>
              <a:t> </a:t>
            </a:r>
            <a:r>
              <a:rPr lang="ru-RU" b="1" i="1" dirty="0" err="1"/>
              <a:t>розвитком</a:t>
            </a:r>
            <a:r>
              <a:rPr lang="ru-RU" b="1" i="1" dirty="0"/>
              <a:t> </a:t>
            </a:r>
            <a:r>
              <a:rPr lang="ru-RU" b="1" i="1" dirty="0" err="1"/>
              <a:t>професійної</a:t>
            </a:r>
            <a:r>
              <a:rPr lang="ru-RU" b="1" i="1" dirty="0"/>
              <a:t>  </a:t>
            </a:r>
            <a:r>
              <a:rPr lang="ru-RU" b="1" i="1" dirty="0" err="1"/>
              <a:t>компетентності</a:t>
            </a:r>
            <a:r>
              <a:rPr lang="ru-RU" b="1" i="1" dirty="0"/>
              <a:t> </a:t>
            </a:r>
            <a:r>
              <a:rPr lang="ru-RU" b="1" i="1" dirty="0" err="1"/>
              <a:t>вчителя</a:t>
            </a:r>
            <a:endParaRPr lang="ru-RU" b="1" i="1" dirty="0"/>
          </a:p>
          <a:p>
            <a:endParaRPr lang="uk-UA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471323" y="908720"/>
            <a:ext cx="3917098" cy="293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78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Атестація 2019-2020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У </a:t>
            </a:r>
            <a:r>
              <a:rPr lang="uk-UA" dirty="0" smtClean="0">
                <a:solidFill>
                  <a:schemeClr val="tx1"/>
                </a:solidFill>
              </a:rPr>
              <a:t>2019/2020 </a:t>
            </a:r>
            <a:r>
              <a:rPr lang="uk-UA" dirty="0">
                <a:solidFill>
                  <a:schemeClr val="tx1"/>
                </a:solidFill>
              </a:rPr>
              <a:t>навчальному році проведено атестацію </a:t>
            </a:r>
            <a:r>
              <a:rPr lang="uk-UA" dirty="0" smtClean="0">
                <a:solidFill>
                  <a:schemeClr val="tx1"/>
                </a:solidFill>
              </a:rPr>
              <a:t>5 </a:t>
            </a:r>
            <a:r>
              <a:rPr lang="uk-UA" dirty="0">
                <a:solidFill>
                  <a:schemeClr val="tx1"/>
                </a:solidFill>
              </a:rPr>
              <a:t>педагогічних </a:t>
            </a:r>
            <a:r>
              <a:rPr lang="uk-UA" dirty="0" smtClean="0">
                <a:solidFill>
                  <a:schemeClr val="tx1"/>
                </a:solidFill>
              </a:rPr>
              <a:t>працівників. 1 </a:t>
            </a:r>
            <a:r>
              <a:rPr lang="uk-UA" dirty="0">
                <a:solidFill>
                  <a:schemeClr val="tx1"/>
                </a:solidFill>
              </a:rPr>
              <a:t>вчителю </a:t>
            </a:r>
            <a:r>
              <a:rPr lang="uk-UA" dirty="0" smtClean="0">
                <a:solidFill>
                  <a:schemeClr val="tx1"/>
                </a:solidFill>
              </a:rPr>
              <a:t>присвоєно </a:t>
            </a:r>
            <a:r>
              <a:rPr lang="uk-UA" dirty="0">
                <a:solidFill>
                  <a:schemeClr val="tx1"/>
                </a:solidFill>
              </a:rPr>
              <a:t>кваліфікацію «спеціаліст вищої категорії», </a:t>
            </a:r>
            <a:r>
              <a:rPr lang="uk-UA" dirty="0" smtClean="0">
                <a:solidFill>
                  <a:schemeClr val="tx1"/>
                </a:solidFill>
              </a:rPr>
              <a:t>2 </a:t>
            </a:r>
            <a:r>
              <a:rPr lang="uk-UA" dirty="0">
                <a:solidFill>
                  <a:schemeClr val="tx1"/>
                </a:solidFill>
              </a:rPr>
              <a:t>-  присвоєно кваліфікацію «спеціаліст І категорії», </a:t>
            </a:r>
            <a:r>
              <a:rPr lang="uk-UA" dirty="0" smtClean="0">
                <a:solidFill>
                  <a:schemeClr val="tx1"/>
                </a:solidFill>
              </a:rPr>
              <a:t>1 працівник відповідає раніше встановленому 11 розряду і підтверджено кваліфікацію «спеціаліст І </a:t>
            </a:r>
            <a:r>
              <a:rPr lang="uk-UA" dirty="0" err="1" smtClean="0">
                <a:solidFill>
                  <a:schemeClr val="tx1"/>
                </a:solidFill>
              </a:rPr>
              <a:t>категорії”</a:t>
            </a:r>
            <a:r>
              <a:rPr lang="uk-UA" dirty="0" smtClean="0">
                <a:solidFill>
                  <a:schemeClr val="tx1"/>
                </a:solidFill>
              </a:rPr>
              <a:t> , 1 вчителю присвоєно кваліфікацію «спеціаліст другої категорії», 2 </a:t>
            </a:r>
            <a:r>
              <a:rPr lang="uk-UA" dirty="0">
                <a:solidFill>
                  <a:schemeClr val="tx1"/>
                </a:solidFill>
              </a:rPr>
              <a:t>вчителі </a:t>
            </a:r>
            <a:r>
              <a:rPr lang="uk-UA" dirty="0" smtClean="0">
                <a:solidFill>
                  <a:schemeClr val="tx1"/>
                </a:solidFill>
              </a:rPr>
              <a:t>були учасниками Всеукраїнського конкурсу </a:t>
            </a:r>
            <a:r>
              <a:rPr lang="uk-UA" dirty="0">
                <a:solidFill>
                  <a:schemeClr val="tx1"/>
                </a:solidFill>
              </a:rPr>
              <a:t>«Учитель року».</a:t>
            </a:r>
          </a:p>
        </p:txBody>
      </p:sp>
    </p:spTree>
    <p:extLst>
      <p:ext uri="{BB962C8B-B14F-4D97-AF65-F5344CB8AC3E}">
        <p14:creationId xmlns:p14="http://schemas.microsoft.com/office/powerpoint/2010/main" xmlns="" val="8436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19423920</TotalTime>
  <Words>1124</Words>
  <Application>Microsoft Office PowerPoint</Application>
  <PresentationFormat>Экран (4:3)</PresentationFormat>
  <Paragraphs>182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Трек</vt:lpstr>
      <vt:lpstr>Звіт директора школи МАРАДЬ О.В. перед громадськістю за 2019-2020 н.р.</vt:lpstr>
      <vt:lpstr>                  МІСІЯ ШКОЛИ</vt:lpstr>
      <vt:lpstr>              СИЛЬНІ СТОРОНИ</vt:lpstr>
      <vt:lpstr>                СЛАБКІ СТОРОНИ</vt:lpstr>
      <vt:lpstr>Загальна інформація  про школу</vt:lpstr>
      <vt:lpstr>Кадрове забезпечення</vt:lpstr>
      <vt:lpstr>Методична робота</vt:lpstr>
      <vt:lpstr>Керує методичною роботою школи методична рада </vt:lpstr>
      <vt:lpstr>Атестація 2019-2020 н.р.</vt:lpstr>
      <vt:lpstr>Слайд 10</vt:lpstr>
      <vt:lpstr>КУРСОВА ПЕРЕПІДГОТОВКА</vt:lpstr>
      <vt:lpstr>різноманітні форми роботи,  проведені у школі протягом 2019-2020 н.р.</vt:lpstr>
      <vt:lpstr>Окружне методичне засідання вчителів біології та хімії</vt:lpstr>
      <vt:lpstr>Окружне методичне засідання вчителів англійської мови</vt:lpstr>
      <vt:lpstr>підвищення науково – методичного рівня</vt:lpstr>
      <vt:lpstr>Тиждень писемності та рідної мови</vt:lpstr>
      <vt:lpstr>Тиждень охорони праці та БЖД</vt:lpstr>
      <vt:lpstr>Тиждень національно-патріотичного виховання</vt:lpstr>
      <vt:lpstr>Школа майбутнього першокласника</vt:lpstr>
      <vt:lpstr>Тиждень початкової школи</vt:lpstr>
      <vt:lpstr>Тиждень іноземнОЇ мовИ</vt:lpstr>
      <vt:lpstr>Тиждень духовності за Боже милосердя Українського народу</vt:lpstr>
      <vt:lpstr>Олімпійський тиждень</vt:lpstr>
      <vt:lpstr>Навчальна діяльність учнів</vt:lpstr>
      <vt:lpstr>Навчальна діяльність учнів</vt:lpstr>
      <vt:lpstr>Слайд 26</vt:lpstr>
      <vt:lpstr>Робота допоміжних служб</vt:lpstr>
      <vt:lpstr>Психологічна служба</vt:lpstr>
      <vt:lpstr>Флешмоб до Тижня психологічної служби</vt:lpstr>
      <vt:lpstr>Виховна та позакласна робота</vt:lpstr>
      <vt:lpstr>Слава незламним    захисникам</vt:lpstr>
      <vt:lpstr>Зустріч з  учасниками ато</vt:lpstr>
      <vt:lpstr>Свято ввічливості«Толерантність ти і я"</vt:lpstr>
      <vt:lpstr>День вишиванки</vt:lpstr>
      <vt:lpstr>Андріївські вечорниці</vt:lpstr>
      <vt:lpstr>"День пам'яті та примирення"</vt:lpstr>
      <vt:lpstr>День соборності (день Злуки)</vt:lpstr>
      <vt:lpstr>Осінній ярмарок  </vt:lpstr>
      <vt:lpstr>Схилімо голови в скорботі</vt:lpstr>
      <vt:lpstr>"Святкування 149- ліття від дня народження Лесі Українки"</vt:lpstr>
      <vt:lpstr>благоустрій школи</vt:lpstr>
      <vt:lpstr>Жінка...Весна...Краса...</vt:lpstr>
      <vt:lpstr>Відпочинок  у м.Львові</vt:lpstr>
      <vt:lpstr>ДЯКУЄМО ГОСПОДУ І ПРЕСВЯТІ БОГОРОДИЦІ!</vt:lpstr>
      <vt:lpstr>Екскурсія у львівський театр</vt:lpstr>
      <vt:lpstr>Екскурсія у Тустань</vt:lpstr>
      <vt:lpstr>Соціальний захист</vt:lpstr>
      <vt:lpstr>Співпраця з батьками</vt:lpstr>
      <vt:lpstr>Збереження і зміцнення здоров’я учнів та працівників</vt:lpstr>
      <vt:lpstr>Управлінська діяльність</vt:lpstr>
      <vt:lpstr>Слайд 51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директора школи Сидорчук Л.П. перед громадськістю за 2014-2015 н.р.</dc:title>
  <dc:creator>Школа4</dc:creator>
  <cp:lastModifiedBy>Іра</cp:lastModifiedBy>
  <cp:revision>136</cp:revision>
  <dcterms:created xsi:type="dcterms:W3CDTF">2015-06-10T19:49:18Z</dcterms:created>
  <dcterms:modified xsi:type="dcterms:W3CDTF">2020-06-23T13:50:25Z</dcterms:modified>
</cp:coreProperties>
</file>