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90" r:id="rId7"/>
    <p:sldId id="291" r:id="rId8"/>
    <p:sldId id="293" r:id="rId9"/>
    <p:sldId id="260" r:id="rId10"/>
    <p:sldId id="296" r:id="rId11"/>
    <p:sldId id="292" r:id="rId12"/>
    <p:sldId id="261" r:id="rId13"/>
    <p:sldId id="262" r:id="rId14"/>
    <p:sldId id="294" r:id="rId15"/>
    <p:sldId id="263" r:id="rId16"/>
    <p:sldId id="264" r:id="rId17"/>
    <p:sldId id="265" r:id="rId18"/>
    <p:sldId id="266" r:id="rId19"/>
    <p:sldId id="287" r:id="rId20"/>
    <p:sldId id="267" r:id="rId21"/>
    <p:sldId id="268" r:id="rId22"/>
    <p:sldId id="269" r:id="rId23"/>
    <p:sldId id="299" r:id="rId24"/>
    <p:sldId id="270" r:id="rId25"/>
    <p:sldId id="300" r:id="rId26"/>
    <p:sldId id="271" r:id="rId27"/>
    <p:sldId id="272" r:id="rId28"/>
    <p:sldId id="295" r:id="rId29"/>
    <p:sldId id="273" r:id="rId30"/>
    <p:sldId id="274" r:id="rId31"/>
    <p:sldId id="275" r:id="rId32"/>
    <p:sldId id="276" r:id="rId33"/>
    <p:sldId id="297" r:id="rId34"/>
    <p:sldId id="298" r:id="rId35"/>
    <p:sldId id="277" r:id="rId36"/>
    <p:sldId id="278" r:id="rId37"/>
    <p:sldId id="279" r:id="rId38"/>
    <p:sldId id="280" r:id="rId39"/>
    <p:sldId id="281" r:id="rId40"/>
    <p:sldId id="282" r:id="rId41"/>
    <p:sldId id="288" r:id="rId42"/>
    <p:sldId id="284" r:id="rId43"/>
    <p:sldId id="285" r:id="rId44"/>
    <p:sldId id="28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7" autoAdjust="0"/>
  </p:normalViewPr>
  <p:slideViewPr>
    <p:cSldViewPr>
      <p:cViewPr>
        <p:scale>
          <a:sx n="72" d="100"/>
          <a:sy n="72" d="100"/>
        </p:scale>
        <p:origin x="-132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038600" cy="574040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3571876"/>
            <a:ext cx="8643998" cy="3071834"/>
          </a:xfrm>
          <a:solidFill>
            <a:schemeClr val="accent2"/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21600" b="1" i="1" dirty="0" smtClean="0">
                <a:solidFill>
                  <a:srgbClr val="FF0000"/>
                </a:solidFill>
                <a:latin typeface="Arial Black" pitchFamily="34" charset="0"/>
              </a:rPr>
              <a:t>ЗВІТ</a:t>
            </a:r>
          </a:p>
          <a:p>
            <a:pPr algn="ctr">
              <a:buNone/>
            </a:pPr>
            <a:r>
              <a:rPr lang="ru-RU" sz="21600" b="1" i="1" dirty="0" smtClean="0">
                <a:solidFill>
                  <a:srgbClr val="FF0000"/>
                </a:solidFill>
                <a:latin typeface="Arial Black" pitchFamily="34" charset="0"/>
              </a:rPr>
              <a:t> ДИРЕКТОРА</a:t>
            </a:r>
            <a:endParaRPr lang="ru-RU" sz="21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1600" b="1" i="1" dirty="0" smtClean="0">
                <a:solidFill>
                  <a:srgbClr val="FF0000"/>
                </a:solidFill>
                <a:latin typeface="Arial Black" pitchFamily="34" charset="0"/>
              </a:rPr>
              <a:t> 2022-2023 Н.Р.</a:t>
            </a:r>
            <a:endParaRPr lang="ru-RU" sz="21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7600" dirty="0" smtClean="0"/>
              <a:t/>
            </a:r>
            <a:br>
              <a:rPr lang="ru-RU" sz="17600" dirty="0" smtClean="0"/>
            </a:br>
            <a:endParaRPr lang="ru-RU" sz="17600" dirty="0"/>
          </a:p>
        </p:txBody>
      </p:sp>
      <p:pic>
        <p:nvPicPr>
          <p:cNvPr id="2" name="Picture 2" descr="C:\Users\111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271441"/>
            <a:ext cx="5510930" cy="30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uk-UA" dirty="0" smtClean="0">
                <a:latin typeface="Times New Roman"/>
                <a:ea typeface="Calibri"/>
                <a:cs typeface="Times New Roman"/>
              </a:rPr>
            </a:br>
            <a:r>
              <a:rPr lang="uk-UA" dirty="0" smtClean="0">
                <a:latin typeface="Times New Roman"/>
                <a:ea typeface="Calibri"/>
                <a:cs typeface="Times New Roman"/>
              </a:rPr>
              <a:t>Заходи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  профорієнтації та попередження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булінгу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412776"/>
            <a:ext cx="8363272" cy="471338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6400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uk-UA" sz="6400" dirty="0">
                <a:latin typeface="Times New Roman"/>
                <a:ea typeface="Calibri"/>
                <a:cs typeface="Times New Roman"/>
              </a:rPr>
              <a:t>батьків та вчителів розміщено поради «Як говорити з дітьми про інвалідність»</a:t>
            </a:r>
            <a:r>
              <a:rPr lang="ru-RU" sz="6400" dirty="0">
                <a:latin typeface="Times New Roman"/>
                <a:ea typeface="Calibri"/>
                <a:cs typeface="Times New Roman"/>
              </a:rPr>
              <a:t>.</a:t>
            </a:r>
            <a:endParaRPr lang="uk-UA" sz="6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6400" dirty="0">
                <a:latin typeface="Times New Roman"/>
                <a:ea typeface="Calibri"/>
                <a:cs typeface="Times New Roman"/>
              </a:rPr>
              <a:t>Протягом навчального року розміщувалася інформація щодо безпечної поведінки у цифровому середовищі, профілактика </a:t>
            </a:r>
            <a:r>
              <a:rPr lang="uk-UA" sz="6400" dirty="0" err="1">
                <a:latin typeface="Times New Roman"/>
                <a:ea typeface="Calibri"/>
                <a:cs typeface="Times New Roman"/>
              </a:rPr>
              <a:t>Булінгу</a:t>
            </a:r>
            <a:r>
              <a:rPr lang="uk-UA" sz="6400" dirty="0">
                <a:latin typeface="Times New Roman"/>
                <a:ea typeface="Calibri"/>
                <a:cs typeface="Times New Roman"/>
              </a:rPr>
              <a:t> та насильства для всіх учасників освітнього процесу.</a:t>
            </a:r>
            <a:endParaRPr lang="uk-UA" sz="6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 err="1">
                <a:latin typeface="Times New Roman"/>
                <a:ea typeface="Calibri"/>
              </a:rPr>
              <a:t>Складання</a:t>
            </a:r>
            <a:r>
              <a:rPr lang="ru-RU" sz="6400" dirty="0">
                <a:latin typeface="Times New Roman"/>
                <a:ea typeface="Calibri"/>
              </a:rPr>
              <a:t> та </a:t>
            </a:r>
            <a:r>
              <a:rPr lang="ru-RU" sz="6400" dirty="0" err="1">
                <a:latin typeface="Times New Roman"/>
                <a:ea typeface="Calibri"/>
              </a:rPr>
              <a:t>розповсюдження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листівок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серед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учнів</a:t>
            </a:r>
            <a:r>
              <a:rPr lang="ru-RU" sz="6400" dirty="0">
                <a:latin typeface="Times New Roman"/>
                <a:ea typeface="Calibri"/>
              </a:rPr>
              <a:t> 1-11 </a:t>
            </a:r>
            <a:r>
              <a:rPr lang="ru-RU" sz="6400" dirty="0" err="1">
                <a:latin typeface="Times New Roman"/>
                <a:ea typeface="Calibri"/>
              </a:rPr>
              <a:t>класів</a:t>
            </a:r>
            <a:r>
              <a:rPr lang="ru-RU" sz="6400" dirty="0">
                <a:latin typeface="Times New Roman"/>
                <a:ea typeface="Calibri"/>
              </a:rPr>
              <a:t> «Як не стати жертвою </a:t>
            </a:r>
            <a:r>
              <a:rPr lang="ru-RU" sz="6400" dirty="0" err="1">
                <a:latin typeface="Times New Roman"/>
                <a:ea typeface="Calibri"/>
              </a:rPr>
              <a:t>булінгу</a:t>
            </a:r>
            <a:r>
              <a:rPr lang="ru-RU" sz="6400" dirty="0">
                <a:latin typeface="Times New Roman"/>
                <a:ea typeface="Calibri"/>
              </a:rPr>
              <a:t>». </a:t>
            </a:r>
            <a:endParaRPr lang="uk-UA" sz="6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 err="1">
                <a:latin typeface="Times New Roman"/>
                <a:ea typeface="Calibri"/>
              </a:rPr>
              <a:t>Переглядали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відео</a:t>
            </a:r>
            <a:r>
              <a:rPr lang="ru-RU" sz="6400" dirty="0">
                <a:latin typeface="Times New Roman"/>
                <a:ea typeface="Calibri"/>
              </a:rPr>
              <a:t> «</a:t>
            </a:r>
            <a:r>
              <a:rPr lang="ru-RU" sz="6400" dirty="0" err="1">
                <a:latin typeface="Times New Roman"/>
                <a:ea typeface="Calibri"/>
              </a:rPr>
              <a:t>Що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таке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булінг</a:t>
            </a:r>
            <a:r>
              <a:rPr lang="ru-RU" sz="6400" dirty="0">
                <a:latin typeface="Times New Roman"/>
                <a:ea typeface="Calibri"/>
              </a:rPr>
              <a:t>? </a:t>
            </a:r>
            <a:r>
              <a:rPr lang="ru-RU" sz="6400" dirty="0" err="1">
                <a:latin typeface="Times New Roman"/>
                <a:ea typeface="Calibri"/>
              </a:rPr>
              <a:t>Яким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він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буває</a:t>
            </a:r>
            <a:r>
              <a:rPr lang="ru-RU" sz="6400" dirty="0">
                <a:latin typeface="Times New Roman"/>
                <a:ea typeface="Calibri"/>
              </a:rPr>
              <a:t> та як </a:t>
            </a:r>
            <a:r>
              <a:rPr lang="ru-RU" sz="6400" dirty="0" err="1">
                <a:latin typeface="Times New Roman"/>
                <a:ea typeface="Calibri"/>
              </a:rPr>
              <a:t>спробувати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його</a:t>
            </a:r>
            <a:r>
              <a:rPr lang="ru-RU" sz="6400" dirty="0">
                <a:latin typeface="Times New Roman"/>
                <a:ea typeface="Calibri"/>
              </a:rPr>
              <a:t> </a:t>
            </a:r>
            <a:r>
              <a:rPr lang="ru-RU" sz="6400" dirty="0" err="1">
                <a:latin typeface="Times New Roman"/>
                <a:ea typeface="Calibri"/>
              </a:rPr>
              <a:t>позбутися</a:t>
            </a:r>
            <a:r>
              <a:rPr lang="ru-RU" sz="6400" dirty="0">
                <a:latin typeface="Times New Roman"/>
                <a:ea typeface="Calibri"/>
              </a:rPr>
              <a:t>», «</a:t>
            </a:r>
            <a:r>
              <a:rPr lang="en-US" sz="6400" dirty="0">
                <a:latin typeface="Times New Roman"/>
                <a:ea typeface="Calibri"/>
              </a:rPr>
              <a:t>STOP </a:t>
            </a:r>
            <a:r>
              <a:rPr lang="uk-UA" sz="6400" dirty="0" err="1">
                <a:latin typeface="Times New Roman"/>
                <a:ea typeface="Calibri"/>
              </a:rPr>
              <a:t>Булінг</a:t>
            </a:r>
            <a:r>
              <a:rPr lang="uk-UA" sz="6400" dirty="0">
                <a:latin typeface="Times New Roman"/>
                <a:ea typeface="Calibri"/>
              </a:rPr>
              <a:t>. Поради дітям», «Ти і поліція» та ін.</a:t>
            </a:r>
            <a:endParaRPr lang="uk-UA" sz="6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6400" dirty="0">
                <a:latin typeface="Times New Roman"/>
                <a:ea typeface="Calibri"/>
              </a:rPr>
              <a:t>Бесіда з дітьми з використанням ігрових вправ та казки «Моя </a:t>
            </a:r>
            <a:r>
              <a:rPr lang="uk-UA" sz="6400" dirty="0" err="1">
                <a:latin typeface="Times New Roman"/>
                <a:ea typeface="Calibri"/>
              </a:rPr>
              <a:t>супер</a:t>
            </a:r>
            <a:r>
              <a:rPr lang="uk-UA" sz="6400" dirty="0">
                <a:latin typeface="Times New Roman"/>
                <a:ea typeface="Calibri"/>
              </a:rPr>
              <a:t> сила – безпека в Інтернеті».</a:t>
            </a:r>
            <a:endParaRPr lang="uk-UA" sz="6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6400" dirty="0">
                <a:latin typeface="Times New Roman"/>
                <a:ea typeface="Calibri"/>
              </a:rPr>
              <a:t>Тематичне заняття з учнями «Дерево толерантності».</a:t>
            </a:r>
            <a:endParaRPr lang="uk-UA" sz="6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6400" dirty="0">
                <a:latin typeface="Times New Roman"/>
                <a:ea typeface="Calibri"/>
              </a:rPr>
              <a:t>Заняття з елементами тренінгу «Безпечний Інтернет», «Дружні рибки», «Ми проти насильства», «Що таке толерантність?», «Скажи насильству – НІ», «Права дитини та їх реалізація в суспільстві», «</a:t>
            </a:r>
            <a:r>
              <a:rPr lang="uk-UA" sz="6400" dirty="0" err="1">
                <a:latin typeface="Times New Roman"/>
                <a:ea typeface="Calibri"/>
              </a:rPr>
              <a:t>Кібербулінг</a:t>
            </a:r>
            <a:r>
              <a:rPr lang="uk-UA" sz="6400" dirty="0">
                <a:latin typeface="Times New Roman"/>
                <a:ea typeface="Calibri"/>
              </a:rPr>
              <a:t>», «Всі ми різні, але всі ми рівні», «Толерантність – запорука успішного життя».</a:t>
            </a:r>
            <a:endParaRPr lang="uk-UA" sz="6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6400" dirty="0">
                <a:latin typeface="Times New Roman"/>
                <a:ea typeface="Calibri"/>
              </a:rPr>
              <a:t>Проводилося дослідження з визначення професійних нахилів з учнями старших класів та випускних класів.</a:t>
            </a:r>
            <a:endParaRPr lang="uk-UA" sz="64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6400" dirty="0">
                <a:latin typeface="Times New Roman"/>
                <a:ea typeface="Calibri"/>
              </a:rPr>
              <a:t>Заняття з елементами тренінгу «ТОП – 10 професій», «Незвичайні професії», «Мій вибір», «Моє майбутнє», </a:t>
            </a:r>
            <a:r>
              <a:rPr lang="uk-UA" sz="6400" dirty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uk-UA" sz="6400" dirty="0">
                <a:solidFill>
                  <a:srgbClr val="000000"/>
                </a:solidFill>
                <a:latin typeface="Times New Roman"/>
              </a:rPr>
              <a:t>Вдало обрана професія – щаслива доля</a:t>
            </a:r>
            <a:r>
              <a:rPr lang="uk-UA" sz="6400" dirty="0">
                <a:solidFill>
                  <a:srgbClr val="000000"/>
                </a:solidFill>
                <a:latin typeface="Times New Roman"/>
                <a:ea typeface="Calibri"/>
              </a:rPr>
              <a:t>».</a:t>
            </a:r>
            <a:endParaRPr lang="uk-UA" sz="6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380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42852"/>
            <a:ext cx="4138642" cy="65008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 2022-2023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Проведено </a:t>
            </a:r>
            <a:r>
              <a:rPr lang="ru-RU" dirty="0" err="1" smtClean="0"/>
              <a:t>анкетування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жорстокого</a:t>
            </a:r>
            <a:r>
              <a:rPr lang="ru-RU" dirty="0" smtClean="0"/>
              <a:t> </a:t>
            </a:r>
            <a:r>
              <a:rPr lang="ru-RU" dirty="0" err="1" smtClean="0"/>
              <a:t>поводження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. (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smtClean="0"/>
              <a:t>1-11 </a:t>
            </a:r>
            <a:r>
              <a:rPr lang="ru-RU" dirty="0" err="1" smtClean="0"/>
              <a:t>класів</a:t>
            </a:r>
            <a:r>
              <a:rPr lang="ru-RU" dirty="0" smtClean="0"/>
              <a:t>, </a:t>
            </a:r>
            <a:r>
              <a:rPr lang="ru-RU" dirty="0" err="1" smtClean="0"/>
              <a:t>батьків</a:t>
            </a:r>
            <a:r>
              <a:rPr lang="ru-RU" dirty="0" smtClean="0"/>
              <a:t>).</a:t>
            </a:r>
            <a:endParaRPr lang="ru-RU" dirty="0" smtClean="0"/>
          </a:p>
          <a:p>
            <a:pPr lvl="0"/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взяли участь у </a:t>
            </a:r>
            <a:r>
              <a:rPr lang="ru-RU" dirty="0" err="1" smtClean="0"/>
              <a:t>проведенні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«16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насильства</a:t>
            </a:r>
            <a:r>
              <a:rPr lang="ru-RU" dirty="0" smtClean="0"/>
              <a:t>».</a:t>
            </a:r>
          </a:p>
          <a:p>
            <a:pPr lvl="0"/>
            <a:r>
              <a:rPr lang="ru-RU" dirty="0" err="1" smtClean="0"/>
              <a:t>Тренінг</a:t>
            </a:r>
            <a:r>
              <a:rPr lang="ru-RU" dirty="0" smtClean="0"/>
              <a:t> «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». 8-11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супровід</a:t>
            </a:r>
            <a:r>
              <a:rPr lang="ru-RU" dirty="0" smtClean="0"/>
              <a:t> родин,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опинилися</a:t>
            </a:r>
            <a:r>
              <a:rPr lang="ru-RU" dirty="0" smtClean="0"/>
              <a:t> в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обставинах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Складання</a:t>
            </a:r>
            <a:r>
              <a:rPr lang="ru-RU" dirty="0" smtClean="0"/>
              <a:t> та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листівок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1-11 </a:t>
            </a:r>
            <a:r>
              <a:rPr lang="ru-RU" dirty="0" err="1" smtClean="0"/>
              <a:t>класів</a:t>
            </a:r>
            <a:r>
              <a:rPr lang="ru-RU" dirty="0" smtClean="0"/>
              <a:t> «Як не стати жертвою </a:t>
            </a:r>
            <a:r>
              <a:rPr lang="ru-RU" dirty="0" err="1" smtClean="0"/>
              <a:t>булінгу</a:t>
            </a:r>
            <a:r>
              <a:rPr lang="ru-RU" dirty="0" smtClean="0"/>
              <a:t>»</a:t>
            </a:r>
          </a:p>
          <a:p>
            <a:pPr lvl="0"/>
            <a:r>
              <a:rPr lang="ru-RU" dirty="0" err="1" smtClean="0"/>
              <a:t>Розміщено</a:t>
            </a:r>
            <a:r>
              <a:rPr lang="ru-RU" dirty="0" smtClean="0"/>
              <a:t>  на </a:t>
            </a:r>
            <a:r>
              <a:rPr lang="ru-RU" dirty="0" err="1" smtClean="0"/>
              <a:t>інформаційному</a:t>
            </a:r>
            <a:r>
              <a:rPr lang="ru-RU" dirty="0" smtClean="0"/>
              <a:t> </a:t>
            </a:r>
            <a:r>
              <a:rPr lang="ru-RU" dirty="0" err="1" smtClean="0"/>
              <a:t>стенді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телефони</a:t>
            </a:r>
            <a:r>
              <a:rPr lang="ru-RU" dirty="0" smtClean="0"/>
              <a:t> </a:t>
            </a:r>
            <a:r>
              <a:rPr lang="ru-RU" dirty="0" err="1" smtClean="0"/>
              <a:t>гарячої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– </a:t>
            </a:r>
            <a:r>
              <a:rPr lang="ru-RU" dirty="0" err="1" smtClean="0"/>
              <a:t>булінг</a:t>
            </a:r>
            <a:r>
              <a:rPr lang="ru-RU" dirty="0" smtClean="0"/>
              <a:t>– 116000.</a:t>
            </a:r>
          </a:p>
          <a:p>
            <a:pPr lvl="0"/>
            <a:r>
              <a:rPr lang="ru-RU" dirty="0" err="1" smtClean="0"/>
              <a:t>Оновлено</a:t>
            </a:r>
            <a:r>
              <a:rPr lang="ru-RU" dirty="0" smtClean="0"/>
              <a:t> </a:t>
            </a:r>
            <a:r>
              <a:rPr lang="ru-RU" dirty="0" smtClean="0"/>
              <a:t>склад </a:t>
            </a:r>
            <a:r>
              <a:rPr lang="ru-RU" dirty="0" err="1" smtClean="0"/>
              <a:t>комісії</a:t>
            </a:r>
            <a:r>
              <a:rPr lang="ru-RU" dirty="0" smtClean="0"/>
              <a:t> з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352956" cy="6429420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, </a:t>
            </a:r>
            <a:r>
              <a:rPr lang="ru-RU" dirty="0" err="1" smtClean="0"/>
              <a:t>території</a:t>
            </a:r>
            <a:r>
              <a:rPr lang="ru-RU" dirty="0" smtClean="0"/>
              <a:t> закладу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небезпечними</a:t>
            </a:r>
            <a:r>
              <a:rPr lang="ru-RU" dirty="0" smtClean="0"/>
              <a:t> та </a:t>
            </a:r>
            <a:r>
              <a:rPr lang="ru-RU" dirty="0" err="1" smtClean="0"/>
              <a:t>сприятливими</a:t>
            </a:r>
            <a:r>
              <a:rPr lang="ru-RU" dirty="0" smtClean="0"/>
              <a:t> для </a:t>
            </a:r>
            <a:r>
              <a:rPr lang="ru-RU" dirty="0" err="1" smtClean="0"/>
              <a:t>вчинення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 (</a:t>
            </a:r>
            <a:r>
              <a:rPr lang="ru-RU" dirty="0" err="1" smtClean="0"/>
              <a:t>цькування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Проведено  в </a:t>
            </a:r>
            <a:r>
              <a:rPr lang="ru-RU" dirty="0" err="1" smtClean="0"/>
              <a:t>закладі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протидії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Забезпечено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чергових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, </a:t>
            </a:r>
            <a:r>
              <a:rPr lang="ru-RU" dirty="0" err="1" smtClean="0"/>
              <a:t>чергових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обслуговуючого</a:t>
            </a:r>
            <a:r>
              <a:rPr lang="ru-RU" dirty="0" smtClean="0"/>
              <a:t> персоналу за </a:t>
            </a:r>
            <a:r>
              <a:rPr lang="ru-RU" dirty="0" err="1" smtClean="0"/>
              <a:t>місцями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 - </a:t>
            </a:r>
            <a:r>
              <a:rPr lang="ru-RU" dirty="0" err="1" smtClean="0"/>
              <a:t>їдальні</a:t>
            </a:r>
            <a:r>
              <a:rPr lang="ru-RU" dirty="0" smtClean="0"/>
              <a:t>, </a:t>
            </a:r>
            <a:r>
              <a:rPr lang="ru-RU" dirty="0" err="1" smtClean="0"/>
              <a:t>коридори</a:t>
            </a:r>
            <a:r>
              <a:rPr lang="ru-RU" dirty="0" smtClean="0"/>
              <a:t>, </a:t>
            </a:r>
            <a:r>
              <a:rPr lang="ru-RU" dirty="0" err="1" smtClean="0"/>
              <a:t>роздягальні</a:t>
            </a:r>
            <a:r>
              <a:rPr lang="ru-RU" dirty="0" smtClean="0"/>
              <a:t>, </a:t>
            </a:r>
            <a:r>
              <a:rPr lang="ru-RU" dirty="0" err="1" smtClean="0"/>
              <a:t>ігрові</a:t>
            </a:r>
            <a:r>
              <a:rPr lang="ru-RU" dirty="0" smtClean="0"/>
              <a:t> </a:t>
            </a:r>
            <a:r>
              <a:rPr lang="ru-RU" dirty="0" err="1" smtClean="0"/>
              <a:t>майданчики</a:t>
            </a:r>
            <a:r>
              <a:rPr lang="ru-RU" dirty="0" smtClean="0"/>
              <a:t>, </a:t>
            </a:r>
            <a:r>
              <a:rPr lang="ru-RU" dirty="0" err="1" smtClean="0"/>
              <a:t>шкільне</a:t>
            </a:r>
            <a:r>
              <a:rPr lang="ru-RU" dirty="0" smtClean="0"/>
              <a:t> </a:t>
            </a:r>
            <a:r>
              <a:rPr lang="ru-RU" dirty="0" err="1" smtClean="0"/>
              <a:t>подвір'я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Онлайн курс для </a:t>
            </a:r>
            <a:r>
              <a:rPr lang="ru-RU" dirty="0" err="1" smtClean="0"/>
              <a:t>вчителів</a:t>
            </a:r>
            <a:r>
              <a:rPr lang="ru-RU" dirty="0" smtClean="0"/>
              <a:t> «</a:t>
            </a:r>
            <a:r>
              <a:rPr lang="ru-RU" dirty="0" err="1" smtClean="0"/>
              <a:t>Базова</a:t>
            </a:r>
            <a:r>
              <a:rPr lang="ru-RU" dirty="0" smtClean="0"/>
              <a:t> </a:t>
            </a:r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»</a:t>
            </a:r>
            <a:r>
              <a:rPr lang="uk-UA" dirty="0" smtClean="0"/>
              <a:t>, </a:t>
            </a:r>
            <a:r>
              <a:rPr lang="uk-UA" dirty="0" err="1" smtClean="0"/>
              <a:t>Булінг.Протидія</a:t>
            </a:r>
            <a:r>
              <a:rPr lang="uk-UA" dirty="0" smtClean="0"/>
              <a:t> </a:t>
            </a:r>
            <a:r>
              <a:rPr lang="uk-UA" dirty="0" err="1" smtClean="0"/>
              <a:t>булінгу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sz="5800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sz="5800" b="1" i="1" dirty="0" smtClean="0">
                <a:solidFill>
                  <a:schemeClr val="tx2"/>
                </a:solidFill>
              </a:rPr>
              <a:t> </a:t>
            </a:r>
            <a:r>
              <a:rPr lang="ru-RU" sz="5800" b="1" i="1" dirty="0" err="1" smtClean="0">
                <a:solidFill>
                  <a:schemeClr val="tx2"/>
                </a:solidFill>
              </a:rPr>
              <a:t>ціль</a:t>
            </a:r>
            <a:r>
              <a:rPr lang="ru-RU" sz="5800" dirty="0" smtClean="0"/>
              <a:t>:</a:t>
            </a:r>
          </a:p>
          <a:p>
            <a:endParaRPr lang="uk-UA" sz="5800" dirty="0"/>
          </a:p>
          <a:p>
            <a:pPr marL="0" indent="0" algn="ctr">
              <a:buNone/>
            </a:pPr>
            <a:r>
              <a:rPr lang="uk-UA" sz="7300" b="1" dirty="0" smtClean="0">
                <a:solidFill>
                  <a:srgbClr val="FF0000"/>
                </a:solidFill>
              </a:rPr>
              <a:t> </a:t>
            </a:r>
            <a:endParaRPr lang="uk-UA" sz="73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7300" b="1" dirty="0" smtClean="0">
                <a:solidFill>
                  <a:srgbClr val="FF0000"/>
                </a:solidFill>
              </a:rPr>
              <a:t>РОЗВИТОК</a:t>
            </a:r>
          </a:p>
          <a:p>
            <a:pPr marL="0" indent="0" algn="ctr">
              <a:buNone/>
            </a:pPr>
            <a:r>
              <a:rPr lang="uk-UA" sz="7300" b="1" dirty="0" smtClean="0">
                <a:solidFill>
                  <a:srgbClr val="FF0000"/>
                </a:solidFill>
              </a:rPr>
              <a:t> </a:t>
            </a:r>
            <a:endParaRPr lang="ru-RU" sz="73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352956" cy="6500858"/>
          </a:xfrm>
          <a:solidFill>
            <a:schemeClr val="bg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endParaRPr lang="ru-RU" sz="3400" b="1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УРОКИ СТАЛОГО РОЗВИТКУ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ПРОЄКТ «ТЕПЛИЦЯ»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ЕКОЛОГІЧНІ </a:t>
            </a:r>
            <a:r>
              <a:rPr lang="ru-RU" sz="3400" b="1" dirty="0" smtClean="0"/>
              <a:t>ПРОЕКТИ: 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“ЕКОЛОГІЧНА СТЕЖКА</a:t>
            </a:r>
            <a:r>
              <a:rPr lang="ru-RU" sz="3400" b="1" dirty="0" smtClean="0"/>
              <a:t>”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“ШКІЛЬНИЙ </a:t>
            </a:r>
            <a:r>
              <a:rPr lang="ru-RU" sz="3400" b="1" dirty="0" smtClean="0"/>
              <a:t>ДЕНДРОПАРК”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“ТЕРАПЕВТИЧНИЙ </a:t>
            </a:r>
            <a:r>
              <a:rPr lang="ru-RU" sz="3400" b="1" dirty="0" smtClean="0"/>
              <a:t>ПАРК”</a:t>
            </a:r>
            <a:endParaRPr lang="ru-RU" sz="3400" dirty="0" smtClean="0"/>
          </a:p>
          <a:p>
            <a:pPr>
              <a:lnSpc>
                <a:spcPct val="170000"/>
              </a:lnSpc>
            </a:pPr>
            <a:r>
              <a:rPr lang="ru-RU" sz="3400" b="1" dirty="0" smtClean="0"/>
              <a:t>“ЖИТТЯ В СТИЛІ “ЕКО”</a:t>
            </a:r>
            <a:endParaRPr lang="ru-RU" sz="3400" dirty="0" smtClean="0"/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Школа\Desktop\1617868135_bezymann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76464" cy="26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071966" cy="6357982"/>
          </a:xfrm>
          <a:solidFill>
            <a:schemeClr val="bg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r>
              <a:rPr lang="ru-RU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ціль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uk-UA" sz="4100" b="1" dirty="0" smtClean="0">
                <a:solidFill>
                  <a:srgbClr val="FF0000"/>
                </a:solidFill>
              </a:rPr>
              <a:t>ЗДОРОВ’Я ДИТИНИ</a:t>
            </a:r>
            <a:endParaRPr lang="ru-RU" sz="41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sz="2300" b="1" dirty="0" smtClean="0"/>
              <a:t>ПРОЄКТИ</a:t>
            </a:r>
            <a:r>
              <a:rPr lang="uk-UA" sz="2300" b="1" dirty="0" smtClean="0"/>
              <a:t>:</a:t>
            </a:r>
          </a:p>
          <a:p>
            <a:pPr algn="ctr">
              <a:buNone/>
            </a:pPr>
            <a:r>
              <a:rPr lang="uk-UA" sz="2300" b="1" dirty="0" smtClean="0"/>
              <a:t>“РУХ – ЦЕ ЖИТТЯ”</a:t>
            </a:r>
          </a:p>
          <a:p>
            <a:pPr algn="ctr"/>
            <a:r>
              <a:rPr lang="uk-UA" sz="2300" b="1" dirty="0" smtClean="0"/>
              <a:t>“СТВОРЕННЯ ЗДОРОВ’ЯЗБЕРІГАЮЧОГО СЕРЕДОВИЩА”</a:t>
            </a:r>
          </a:p>
          <a:p>
            <a:pPr algn="ctr"/>
            <a:r>
              <a:rPr lang="uk-UA" sz="2300" b="1" dirty="0" smtClean="0"/>
              <a:t>“ВАЛЕОЛОГІЧНИЙ МОНІТОРИНГ</a:t>
            </a:r>
            <a:endParaRPr lang="ru-RU" sz="23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138642" cy="6357982"/>
          </a:xfrm>
          <a:solidFill>
            <a:schemeClr val="bg1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/>
              <a:t>ПРОЄКТ “ЗДОРОВИЙ СПОСІБ ЖИТТЯ”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b="1" dirty="0" smtClean="0"/>
              <a:t>УРОКИ “ОСНОВИ ЗДОРОВ’Я”</a:t>
            </a:r>
          </a:p>
          <a:p>
            <a:endParaRPr lang="ru-RU" sz="2400" dirty="0" smtClean="0"/>
          </a:p>
          <a:p>
            <a:r>
              <a:rPr lang="uk-UA" sz="2400" b="1" dirty="0" smtClean="0"/>
              <a:t>СПОРТИВНІ КОНКУРСИ</a:t>
            </a:r>
            <a:endParaRPr lang="en-US" sz="2400" b="1" dirty="0" smtClean="0"/>
          </a:p>
          <a:p>
            <a:r>
              <a:rPr lang="ru-RU" sz="2400" b="1" dirty="0" smtClean="0"/>
              <a:t>ШКІЛЬНА СПАРТАКІАДА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СПОРТИВНІ СЕКЦІЇ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СПОРТИВНА БАЗА: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/>
              <a:t>СПОРТИВНИЙ ЗАЛ</a:t>
            </a:r>
            <a:endParaRPr lang="ru-RU" sz="2400" dirty="0" smtClean="0"/>
          </a:p>
          <a:p>
            <a:r>
              <a:rPr lang="ru-RU" sz="2400" b="1" dirty="0" smtClean="0"/>
              <a:t>БАГАТОФУНКЦІОНАЛЬНИЙ СПОРТИВНИЙ МАЙДАНЧИК</a:t>
            </a:r>
            <a:endParaRPr lang="ru-RU" sz="2400" dirty="0" smtClean="0"/>
          </a:p>
          <a:p>
            <a:r>
              <a:rPr lang="ru-RU" sz="2400" b="1" dirty="0" smtClean="0"/>
              <a:t>ІГРОВИЙ МАЙДАНЧИК </a:t>
            </a:r>
            <a:endParaRPr lang="ru-RU" sz="2400" dirty="0" smtClean="0"/>
          </a:p>
        </p:txBody>
      </p:sp>
      <p:pic>
        <p:nvPicPr>
          <p:cNvPr id="6146" name="Picture 2" descr="C:\Users\Школа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00808"/>
            <a:ext cx="35326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85728"/>
            <a:ext cx="8715436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92500"/>
          </a:bodyPr>
          <a:lstStyle/>
          <a:p>
            <a:r>
              <a:rPr lang="uk-UA" dirty="0" smtClean="0"/>
              <a:t>В 2022-2023 </a:t>
            </a:r>
            <a:r>
              <a:rPr lang="uk-UA" dirty="0" err="1" smtClean="0"/>
              <a:t>н.р</a:t>
            </a:r>
            <a:r>
              <a:rPr lang="uk-UA" dirty="0" smtClean="0"/>
              <a:t>.:</a:t>
            </a:r>
            <a:endParaRPr lang="ru-RU" dirty="0" smtClean="0"/>
          </a:p>
          <a:p>
            <a:pPr lvl="0"/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залучені</a:t>
            </a:r>
            <a:r>
              <a:rPr lang="ru-RU" dirty="0" smtClean="0"/>
              <a:t> до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обласній</a:t>
            </a:r>
            <a:r>
              <a:rPr lang="ru-RU" dirty="0" smtClean="0"/>
              <a:t> </a:t>
            </a:r>
            <a:r>
              <a:rPr lang="ru-RU" dirty="0" err="1" smtClean="0"/>
              <a:t>Спартакіаді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різними</a:t>
            </a:r>
            <a:r>
              <a:rPr lang="ru-RU" dirty="0" smtClean="0"/>
              <a:t> видами </a:t>
            </a:r>
            <a:r>
              <a:rPr lang="ru-RU" dirty="0" smtClean="0"/>
              <a:t>спорту (1 </a:t>
            </a:r>
            <a:r>
              <a:rPr lang="ru-RU" dirty="0" err="1" smtClean="0"/>
              <a:t>місце</a:t>
            </a:r>
            <a:r>
              <a:rPr lang="ru-RU" dirty="0" smtClean="0"/>
              <a:t> – </a:t>
            </a:r>
            <a:r>
              <a:rPr lang="ru-RU" dirty="0" err="1" smtClean="0"/>
              <a:t>Киріша</a:t>
            </a:r>
            <a:r>
              <a:rPr lang="ru-RU" dirty="0" smtClean="0"/>
              <a:t> </a:t>
            </a:r>
            <a:r>
              <a:rPr lang="ru-RU" dirty="0" err="1" smtClean="0"/>
              <a:t>Ангеліна</a:t>
            </a:r>
            <a:r>
              <a:rPr lang="ru-RU" dirty="0" smtClean="0"/>
              <a:t>, 8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  <a:endParaRPr lang="ru-RU" dirty="0" smtClean="0"/>
          </a:p>
          <a:p>
            <a:pPr lvl="0"/>
            <a:r>
              <a:rPr lang="ru-RU" dirty="0" smtClean="0"/>
              <a:t>Проведено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 «</a:t>
            </a:r>
            <a:r>
              <a:rPr lang="ru-RU" dirty="0" err="1" smtClean="0"/>
              <a:t>Здоровим</a:t>
            </a:r>
            <a:r>
              <a:rPr lang="ru-RU" dirty="0" smtClean="0"/>
              <a:t> бути модно», Декада </a:t>
            </a:r>
            <a:r>
              <a:rPr lang="ru-RU" dirty="0" err="1" smtClean="0"/>
              <a:t>антиалкогольної</a:t>
            </a:r>
            <a:r>
              <a:rPr lang="ru-RU" dirty="0" smtClean="0"/>
              <a:t>, </a:t>
            </a:r>
            <a:r>
              <a:rPr lang="ru-RU" dirty="0" err="1" smtClean="0"/>
              <a:t>антитююнової</a:t>
            </a:r>
            <a:r>
              <a:rPr lang="ru-RU" dirty="0" smtClean="0"/>
              <a:t>, </a:t>
            </a:r>
            <a:r>
              <a:rPr lang="ru-RU" dirty="0" err="1" smtClean="0"/>
              <a:t>антинаркотичної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. Проведено </a:t>
            </a:r>
            <a:r>
              <a:rPr lang="ru-RU" dirty="0" err="1" smtClean="0"/>
              <a:t>акцію</a:t>
            </a:r>
            <a:r>
              <a:rPr lang="ru-RU" dirty="0" smtClean="0"/>
              <a:t> «За </a:t>
            </a:r>
            <a:r>
              <a:rPr lang="ru-RU" dirty="0" err="1" smtClean="0"/>
              <a:t>життя</a:t>
            </a:r>
            <a:r>
              <a:rPr lang="ru-RU" dirty="0" smtClean="0"/>
              <a:t> без </a:t>
            </a:r>
            <a:r>
              <a:rPr lang="ru-RU" dirty="0" err="1" smtClean="0"/>
              <a:t>наркотиків</a:t>
            </a:r>
            <a:r>
              <a:rPr lang="ru-RU" dirty="0" smtClean="0"/>
              <a:t>»:</a:t>
            </a:r>
          </a:p>
          <a:p>
            <a:pPr lvl="0"/>
            <a:r>
              <a:rPr lang="ru-RU" dirty="0" err="1" smtClean="0"/>
              <a:t>Виховні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endParaRPr lang="ru-RU" dirty="0" smtClean="0"/>
          </a:p>
          <a:p>
            <a:pPr lvl="0"/>
            <a:r>
              <a:rPr lang="ru-RU" dirty="0" smtClean="0"/>
              <a:t>Конкурс </a:t>
            </a:r>
            <a:r>
              <a:rPr lang="ru-RU" dirty="0" err="1" smtClean="0"/>
              <a:t>малюнків</a:t>
            </a:r>
            <a:r>
              <a:rPr lang="ru-RU" dirty="0" smtClean="0"/>
              <a:t>  </a:t>
            </a:r>
            <a:r>
              <a:rPr lang="ru-RU" dirty="0" smtClean="0"/>
              <a:t>«Наркотикам – </a:t>
            </a:r>
            <a:r>
              <a:rPr lang="ru-RU" dirty="0" err="1" smtClean="0"/>
              <a:t>ні</a:t>
            </a:r>
            <a:r>
              <a:rPr lang="ru-RU" dirty="0" smtClean="0"/>
              <a:t>!»</a:t>
            </a:r>
          </a:p>
          <a:p>
            <a:pPr lvl="0"/>
            <a:r>
              <a:rPr lang="uk-UA" dirty="0" smtClean="0"/>
              <a:t>К</a:t>
            </a:r>
            <a:r>
              <a:rPr lang="ru-RU" dirty="0" err="1" smtClean="0"/>
              <a:t>руглий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 «За здоровий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»</a:t>
            </a:r>
          </a:p>
          <a:p>
            <a:pPr lvl="0"/>
            <a:r>
              <a:rPr lang="ru-RU" dirty="0" err="1" smtClean="0"/>
              <a:t>Запроваджено</a:t>
            </a:r>
            <a:r>
              <a:rPr lang="ru-RU" dirty="0" smtClean="0"/>
              <a:t> 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,  </a:t>
            </a:r>
            <a:r>
              <a:rPr lang="ru-RU" dirty="0" err="1" smtClean="0"/>
              <a:t>ранкових</a:t>
            </a:r>
            <a:r>
              <a:rPr lang="ru-RU" dirty="0" smtClean="0"/>
              <a:t> зарядок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</a:t>
            </a:r>
            <a:r>
              <a:rPr lang="ru-RU" dirty="0" err="1" smtClean="0"/>
              <a:t>супровід</a:t>
            </a:r>
            <a:r>
              <a:rPr lang="ru-RU" dirty="0" smtClean="0"/>
              <a:t> з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Розучування</a:t>
            </a:r>
            <a:r>
              <a:rPr lang="ru-RU" dirty="0" smtClean="0"/>
              <a:t> </a:t>
            </a:r>
            <a:r>
              <a:rPr lang="ru-RU" dirty="0" err="1" smtClean="0"/>
              <a:t>фітнес-вправ</a:t>
            </a:r>
            <a:r>
              <a:rPr lang="ru-RU" dirty="0" smtClean="0"/>
              <a:t>, </a:t>
            </a:r>
            <a:r>
              <a:rPr lang="ru-RU" dirty="0" err="1" smtClean="0"/>
              <a:t>руханок</a:t>
            </a:r>
            <a:r>
              <a:rPr lang="ru-RU" dirty="0" smtClean="0"/>
              <a:t>, </a:t>
            </a:r>
            <a:r>
              <a:rPr lang="ru-RU" dirty="0" err="1" smtClean="0"/>
              <a:t>фізкультхвилинок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85728"/>
            <a:ext cx="867819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5800" b="1" i="1" dirty="0" err="1" smtClean="0">
                <a:solidFill>
                  <a:schemeClr val="bg1"/>
                </a:solidFill>
              </a:rPr>
              <a:t>Стратегічна</a:t>
            </a:r>
            <a:r>
              <a:rPr lang="ru-RU" sz="5800" b="1" i="1" dirty="0" smtClean="0">
                <a:solidFill>
                  <a:schemeClr val="bg1"/>
                </a:solidFill>
              </a:rPr>
              <a:t> </a:t>
            </a:r>
            <a:r>
              <a:rPr lang="ru-RU" sz="5800" b="1" i="1" dirty="0" err="1" smtClean="0">
                <a:solidFill>
                  <a:schemeClr val="bg1"/>
                </a:solidFill>
              </a:rPr>
              <a:t>ціль</a:t>
            </a:r>
            <a:r>
              <a:rPr lang="ru-RU" sz="5800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11100" b="1" dirty="0" smtClean="0">
                <a:solidFill>
                  <a:srgbClr val="FF0000"/>
                </a:solidFill>
              </a:rPr>
              <a:t> ЯКІСНЕ МЕДИЧНЕ ОБСЛУГОВУВАННЯ</a:t>
            </a:r>
          </a:p>
          <a:p>
            <a:endParaRPr lang="ru-RU" sz="9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7400" b="1" dirty="0" smtClean="0"/>
              <a:t>МЕДИКО-ПЕДАГОГІЧНИЙ КОНТРОЛЬ</a:t>
            </a:r>
            <a:endParaRPr lang="ru-RU" sz="7400" dirty="0" smtClean="0"/>
          </a:p>
          <a:p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b="1" dirty="0" smtClean="0"/>
              <a:t>КОНТРОЛЬ БЕЗПЕКИ ХАРЧУВАННЯ. НАССР</a:t>
            </a:r>
            <a:endParaRPr lang="ru-RU" sz="7400" dirty="0" smtClean="0"/>
          </a:p>
          <a:p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b="1" dirty="0" smtClean="0"/>
              <a:t>МОНІТОРИНГ ЗАБЕЗПЕЧЕННЯ ПРОТИЕПІДЕМІЧНОГО РЕЖИМУ</a:t>
            </a:r>
            <a:endParaRPr lang="ru-RU" sz="7400" dirty="0" smtClean="0"/>
          </a:p>
          <a:p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b="1" dirty="0" smtClean="0"/>
              <a:t>МОНІТОРИНГ СТАНУ ЗДОРОВ’Я ДІТЕЙ</a:t>
            </a:r>
            <a:endParaRPr lang="ru-RU" sz="7400" dirty="0" smtClean="0"/>
          </a:p>
          <a:p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b="1" dirty="0" smtClean="0"/>
              <a:t>ОРГАНІЗАЦІЯ ЩОРІЧНИХ МЕДОГЛЯДІВ </a:t>
            </a:r>
          </a:p>
          <a:p>
            <a:pPr>
              <a:buNone/>
            </a:pPr>
            <a:endParaRPr lang="ru-RU" sz="7400" b="1" dirty="0" smtClean="0"/>
          </a:p>
          <a:p>
            <a:r>
              <a:rPr lang="ru-RU" sz="7400" b="1" dirty="0" smtClean="0"/>
              <a:t>ПРОФІЛАКТИКА ЗАХВОРЮВАНЬ</a:t>
            </a:r>
            <a:endParaRPr lang="ru-RU" sz="7400" dirty="0" smtClean="0"/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357718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r>
              <a:rPr lang="uk-UA" sz="14400" b="1" dirty="0" smtClean="0">
                <a:solidFill>
                  <a:srgbClr val="FF0000"/>
                </a:solidFill>
              </a:rPr>
              <a:t>2022-2023 </a:t>
            </a:r>
            <a:r>
              <a:rPr lang="uk-UA" sz="14400" b="1" dirty="0" err="1" smtClean="0">
                <a:solidFill>
                  <a:srgbClr val="FF0000"/>
                </a:solidFill>
              </a:rPr>
              <a:t>н.р</a:t>
            </a:r>
            <a:r>
              <a:rPr lang="uk-UA" sz="14400" b="1" dirty="0" smtClean="0">
                <a:solidFill>
                  <a:srgbClr val="FF0000"/>
                </a:solidFill>
              </a:rPr>
              <a:t>.</a:t>
            </a:r>
            <a:endParaRPr lang="ru-RU" sz="14400" b="1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endParaRPr lang="ru-RU" sz="6200" b="1" dirty="0" smtClean="0"/>
          </a:p>
          <a:p>
            <a:r>
              <a:rPr lang="ru-RU" sz="7600" b="1" dirty="0" smtClean="0"/>
              <a:t>ПРАКТИЧНІ ЗАНЯТТЯ З НАДАННЯ ДОЛІКАРСЬКОЇ ДОПОМОГИ</a:t>
            </a:r>
            <a:endParaRPr lang="ru-RU" sz="7600" dirty="0" smtClean="0"/>
          </a:p>
          <a:p>
            <a:r>
              <a:rPr lang="ru-RU" sz="7600" dirty="0" smtClean="0"/>
              <a:t/>
            </a:r>
            <a:br>
              <a:rPr lang="ru-RU" sz="7600" dirty="0" smtClean="0"/>
            </a:br>
            <a:r>
              <a:rPr lang="ru-RU" sz="7600" b="1" dirty="0" smtClean="0"/>
              <a:t>АЛГОРИТМ ДІЙ У РАЗІ НЕЩАСНОГО ВИПАДКУ</a:t>
            </a:r>
            <a:endParaRPr lang="ru-RU" sz="7600" dirty="0" smtClean="0"/>
          </a:p>
          <a:p>
            <a:r>
              <a:rPr lang="ru-RU" sz="7600" dirty="0" smtClean="0"/>
              <a:t/>
            </a:r>
            <a:br>
              <a:rPr lang="ru-RU" sz="7600" dirty="0" smtClean="0"/>
            </a:br>
            <a:r>
              <a:rPr lang="ru-RU" sz="7600" b="1" dirty="0" smtClean="0"/>
              <a:t>ІНСТРУКТАЖІ З БЖ ПІД ЧАС ОСВІТНЬОГО ПРОЦЕСУ, ДИСТАНЦІЙНОГО НАВЧАННЯ,</a:t>
            </a:r>
            <a:endParaRPr lang="ru-RU" sz="7600" dirty="0" smtClean="0"/>
          </a:p>
          <a:p>
            <a:r>
              <a:rPr lang="ru-RU" sz="7600" b="1" dirty="0" smtClean="0"/>
              <a:t>НА КАНІКУЛАХ</a:t>
            </a:r>
            <a:endParaRPr lang="ru-RU" sz="7600" dirty="0" smtClean="0"/>
          </a:p>
          <a:p>
            <a:r>
              <a:rPr lang="ru-RU" sz="7600" dirty="0" smtClean="0"/>
              <a:t/>
            </a:r>
            <a:br>
              <a:rPr lang="ru-RU" sz="7600" dirty="0" smtClean="0"/>
            </a:br>
            <a:r>
              <a:rPr lang="ru-RU" sz="7600" b="1" dirty="0" smtClean="0"/>
              <a:t>ОБ’ЄКТОВІ ТРЕНУВАННЯ З ЕВАКУАЦІЇ</a:t>
            </a:r>
            <a:endParaRPr lang="ru-RU" sz="7600" dirty="0" smtClean="0"/>
          </a:p>
          <a:p>
            <a:r>
              <a:rPr lang="ru-RU" sz="7600" dirty="0" smtClean="0"/>
              <a:t/>
            </a:r>
            <a:br>
              <a:rPr lang="ru-RU" sz="7600" dirty="0" smtClean="0"/>
            </a:br>
            <a:r>
              <a:rPr lang="ru-RU" sz="7600" b="1" dirty="0" smtClean="0"/>
              <a:t>ЗАХОДИ ЩОДО ПРОТИДІЇ ТОРГІВЛІ ЛЮДЬМИ, ПОПЕРЕДЖЕННЯ СУЇЦИДІВ, АНТИАЛКОГОЛЬНА, АНТИТЮТЮНОВА, АНТИНАРКОТИЧНА  ПРОПАГАНДА </a:t>
            </a:r>
            <a:endParaRPr lang="ru-RU" sz="7600" dirty="0" smtClean="0"/>
          </a:p>
          <a:p>
            <a:pPr>
              <a:buNone/>
            </a:pPr>
            <a:r>
              <a:rPr lang="ru-RU" sz="7600" dirty="0" smtClean="0"/>
              <a:t/>
            </a:r>
            <a:br>
              <a:rPr lang="ru-RU" sz="7600" dirty="0" smtClean="0"/>
            </a:br>
            <a:endParaRPr lang="ru-RU" sz="7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88640"/>
            <a:ext cx="3997678" cy="645507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ПРОТИЕПІДЕМІЧНИЙ РЕЖИМ</a:t>
            </a:r>
          </a:p>
          <a:p>
            <a:endParaRPr lang="ru-RU" sz="8000" dirty="0" smtClean="0"/>
          </a:p>
          <a:p>
            <a:r>
              <a:rPr lang="ru-RU" sz="8000" b="1" dirty="0" smtClean="0"/>
              <a:t>ПЛАН РЕАГУВАННЯ </a:t>
            </a:r>
            <a:r>
              <a:rPr lang="ru-RU" sz="8000" b="1" dirty="0" smtClean="0"/>
              <a:t>ВЧИТЕЛЯ </a:t>
            </a:r>
            <a:r>
              <a:rPr lang="ru-RU" sz="8000" b="1" dirty="0" smtClean="0"/>
              <a:t>НА НАДЗВИЧАЙНІ СИТУАЦІЇ</a:t>
            </a:r>
          </a:p>
          <a:p>
            <a:endParaRPr lang="ru-RU" sz="8000" dirty="0" smtClean="0"/>
          </a:p>
          <a:p>
            <a:r>
              <a:rPr lang="ru-RU" sz="8000" b="1" dirty="0" smtClean="0"/>
              <a:t>ІНСТРУКЦІЯ ЩОДО ДІЙ УЧАСНИКІВ ОСВІТНЬОГО ПРОЦЕСУ У НАДЗВИЧАЙНІЙ СИТУАЦІЇ ВОЄННОГО ХАРАКТЕРУ</a:t>
            </a:r>
          </a:p>
          <a:p>
            <a:endParaRPr lang="ru-RU" sz="8000" dirty="0" smtClean="0"/>
          </a:p>
          <a:p>
            <a:r>
              <a:rPr lang="ru-RU" sz="8000" b="1" dirty="0" smtClean="0"/>
              <a:t>НАДАННЯ ПАМ’ЯТОК БАТЬКАМ, УЧНЯМ, ПРАЦІВНИКАМ</a:t>
            </a:r>
          </a:p>
          <a:p>
            <a:endParaRPr lang="ru-RU" sz="8000" dirty="0" smtClean="0"/>
          </a:p>
          <a:p>
            <a:r>
              <a:rPr lang="ru-RU" sz="8000" b="1" dirty="0" smtClean="0"/>
              <a:t>ОРГАНІЗАЦІЯ ОСВІТНЬОГО ПРОЦЕСУ В ДИСТАНЦІЙНІЙ ФОРМІ, НАЙБІЛЬШ БЕЗПЕЧНІЙ ПІД ЧАС ВІЙНИ</a:t>
            </a:r>
            <a:endParaRPr lang="ru-RU" sz="8000" dirty="0" smtClean="0"/>
          </a:p>
          <a:p>
            <a:r>
              <a:rPr lang="ru-RU" sz="8000" b="1" dirty="0" smtClean="0"/>
              <a:t>ПРОФІЛАКТИЧНА РОБОТА ЩОДО МІННОЇ БЕЗПЕКИ</a:t>
            </a:r>
          </a:p>
          <a:p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err="1" smtClean="0">
                <a:solidFill>
                  <a:schemeClr val="tx2"/>
                </a:solidFill>
              </a:rPr>
              <a:t>ціль</a:t>
            </a:r>
            <a:r>
              <a:rPr lang="ru-RU" sz="3200" b="1" dirty="0" smtClean="0">
                <a:solidFill>
                  <a:schemeClr val="tx2"/>
                </a:solidFill>
              </a:rPr>
              <a:t>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СУЧАСНИЙ ДИЗАЙН ТА ОСНАЩЕННЯ ПРЕДМЕТНИХ КАБІНЕТІВ 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42942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2022-2023 Н.Р.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ОБЛАШТОВАНО </a:t>
            </a:r>
            <a:r>
              <a:rPr lang="ru-RU" sz="2400" b="1" dirty="0" smtClean="0">
                <a:solidFill>
                  <a:schemeClr val="bg1"/>
                </a:solidFill>
              </a:rPr>
              <a:t>коридор, </a:t>
            </a:r>
            <a:r>
              <a:rPr lang="ru-RU" sz="2400" b="1" dirty="0" err="1" smtClean="0">
                <a:solidFill>
                  <a:schemeClr val="bg1"/>
                </a:solidFill>
              </a:rPr>
              <a:t>учительську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b="1" dirty="0" err="1" smtClean="0"/>
              <a:t>Стенди</a:t>
            </a:r>
            <a:r>
              <a:rPr lang="ru-RU" sz="2400" b="1" dirty="0" smtClean="0"/>
              <a:t> (вестибюль)</a:t>
            </a:r>
            <a:endParaRPr lang="ru-RU" sz="2400" dirty="0" smtClean="0"/>
          </a:p>
          <a:p>
            <a:r>
              <a:rPr lang="ru-RU" sz="2400" b="1" dirty="0" smtClean="0"/>
              <a:t>ОБЛАШТОВАНО ІГРОВІ </a:t>
            </a:r>
            <a:r>
              <a:rPr lang="ru-RU" sz="2400" b="1" dirty="0" smtClean="0"/>
              <a:t>ЗОНИ</a:t>
            </a:r>
            <a:endParaRPr lang="ru-RU" sz="2400" b="1" dirty="0" smtClean="0"/>
          </a:p>
          <a:p>
            <a:r>
              <a:rPr lang="uk-UA" sz="2400" b="1" dirty="0" smtClean="0"/>
              <a:t>СТВОРЕНО МОТИВУЮЧИЙ ПРОСТІР В ПРИМІЩЕННІ ЗАКЛАДУ ТА В ШКІЛЬНОМУ ДВОРІ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Школа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376083" cy="29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244280" cy="6286544"/>
          </a:xfrm>
          <a:solidFill>
            <a:schemeClr val="bg1">
              <a:lumMod val="6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Стратегічна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ціль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100" b="1" dirty="0" smtClean="0">
                <a:solidFill>
                  <a:srgbClr val="FF0000"/>
                </a:solidFill>
              </a:rPr>
              <a:t>ШКІЛЬНИЙ МУЗЕЙ  - СОЦІОКУЛЬТУРНИЙ ЦЕНТР </a:t>
            </a:r>
            <a:r>
              <a:rPr lang="uk-UA" sz="4100" b="1" i="1" dirty="0" smtClean="0">
                <a:solidFill>
                  <a:schemeClr val="bg1"/>
                </a:solidFill>
              </a:rPr>
              <a:t>Проект </a:t>
            </a:r>
            <a:endParaRPr lang="uk-UA" sz="41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4100" b="1" i="1" dirty="0" smtClean="0">
                <a:solidFill>
                  <a:schemeClr val="bg1"/>
                </a:solidFill>
              </a:rPr>
              <a:t>“</a:t>
            </a:r>
            <a:r>
              <a:rPr lang="uk-UA" sz="4100" b="1" i="1" dirty="0" smtClean="0">
                <a:solidFill>
                  <a:schemeClr val="bg1"/>
                </a:solidFill>
              </a:rPr>
              <a:t>Наш </a:t>
            </a:r>
            <a:r>
              <a:rPr lang="uk-UA" sz="4100" b="1" i="1" dirty="0" smtClean="0">
                <a:solidFill>
                  <a:schemeClr val="bg1"/>
                </a:solidFill>
              </a:rPr>
              <a:t>музей”</a:t>
            </a:r>
            <a:endParaRPr lang="ru-RU" sz="4100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357982"/>
          </a:xfrm>
          <a:solidFill>
            <a:schemeClr val="bg1">
              <a:lumMod val="6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МУЗЕЙ - ОСВІТНЬО-ВИХОВНИЙ ЦЕНТР</a:t>
            </a:r>
            <a:endParaRPr lang="ru-RU" sz="2400" dirty="0" smtClean="0"/>
          </a:p>
          <a:p>
            <a:r>
              <a:rPr lang="ru-RU" sz="2400" b="1" dirty="0" smtClean="0"/>
              <a:t>МУЗЕЙ - ЦЕНТР КРАЄЗНАВСТВА</a:t>
            </a:r>
          </a:p>
          <a:p>
            <a:endParaRPr lang="ru-RU" sz="2400" dirty="0" smtClean="0"/>
          </a:p>
          <a:p>
            <a:r>
              <a:rPr lang="ru-RU" sz="2400" b="1" dirty="0" smtClean="0"/>
              <a:t> ОСЕРЕДОК НАУКОВО-ПЕДАГОГІЧНОЇ ТА МЕТОДИЧНОЇ РОБОТИ</a:t>
            </a:r>
          </a:p>
          <a:p>
            <a:endParaRPr lang="ru-RU" sz="2400" dirty="0" smtClean="0"/>
          </a:p>
          <a:p>
            <a:r>
              <a:rPr lang="ru-RU" sz="2400" b="1" dirty="0" smtClean="0"/>
              <a:t>ЦЕНТР НАУКОВО-ДОСЛІДНОЇ РОБОТИ УЧНІВ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ПРОЕКТ “ВІД МУЗЕЙНОЇ ПЕДАГОГІКИ ДО МУЗЕЙНОГО ПРОСВІТНИЦТВА”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СИСТЕМА ОЦІНЮВАННЯ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Школа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8" y="1142984"/>
            <a:ext cx="8590402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ОСВІТНЄ СЕРЕДОВИЩЕ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Школ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5" y="1357298"/>
            <a:ext cx="8224353" cy="50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4290"/>
            <a:ext cx="431628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ціль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sz="4600" b="1" dirty="0" smtClean="0">
                <a:solidFill>
                  <a:srgbClr val="FF0000"/>
                </a:solidFill>
              </a:rPr>
              <a:t>СПРАВЕДЛИВЕ ОБ’ЄКТИВНЕ ОЦІНЮВАННЯ</a:t>
            </a:r>
          </a:p>
          <a:p>
            <a:endParaRPr lang="ru-RU" sz="4600" b="1" dirty="0" smtClean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ЗАЛУЧЕННЯ УЧНІВ ДО РОЗРОБЛЕННЯ КРИТЕРІЇВ ОЦІНЮВАННЯ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КОМПЕТЕНТНІСНИЙ ПІДХІД В СИСТЕМІ ОЦІНЮВАННЯ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КОМПЕТЕНТНІСНІ ЗАВДАННЯ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357982"/>
          </a:xfrm>
          <a:solidFill>
            <a:schemeClr val="bg1">
              <a:lumMod val="6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/>
              <a:t>ОЗНАЙОМЛЕННЯ З КРИТЕРІЯМИ ОЦІНЮВАННЯ НА ПОЧАТКУ НАВЧАЛЬНОГО РОКУ (ЗАГАЛЬНОШКІЛЬНІ ЗБОРИ БАТЬКІВ ТА УЧНІВ, ВСТУПНІ УРОКИ ДО ТЕМ)</a:t>
            </a:r>
          </a:p>
          <a:p>
            <a:endParaRPr lang="ru-RU" sz="3200" dirty="0" smtClean="0"/>
          </a:p>
          <a:p>
            <a:r>
              <a:rPr lang="ru-RU" sz="3200" b="1" dirty="0" smtClean="0"/>
              <a:t>ІНФОРМАЦІЯ НА САЙТІ</a:t>
            </a:r>
          </a:p>
          <a:p>
            <a:endParaRPr lang="ru-RU" sz="3200" dirty="0" smtClean="0"/>
          </a:p>
          <a:p>
            <a:r>
              <a:rPr lang="ru-RU" sz="3200" b="1" dirty="0" smtClean="0"/>
              <a:t>ІНФОРМАЦІЯ НА СТЕНДАХ</a:t>
            </a:r>
          </a:p>
          <a:p>
            <a:endParaRPr lang="ru-RU" sz="3200" dirty="0" smtClean="0"/>
          </a:p>
          <a:p>
            <a:r>
              <a:rPr lang="ru-RU" sz="3200" b="1" dirty="0" smtClean="0"/>
              <a:t>КРИТЕРІЇ ОЦІНЮВАННЯ В ПРЕДМЕТНИХ КАБІНЕТАХ</a:t>
            </a:r>
          </a:p>
          <a:p>
            <a:endParaRPr lang="ru-RU" sz="3200" dirty="0" smtClean="0"/>
          </a:p>
          <a:p>
            <a:r>
              <a:rPr lang="ru-RU" sz="3200" b="1" dirty="0" smtClean="0"/>
              <a:t>КРИТЕРІЇ ЩОДО ОКРЕМИХ ВИДІВ </a:t>
            </a:r>
            <a:r>
              <a:rPr lang="ru-RU" sz="3200" b="1" dirty="0" smtClean="0"/>
              <a:t>РОБІТ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Школа\Desktop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ФОРМУВАЛЬНЕ ОЦІНЮВАННЯ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1518" cy="5500726"/>
          </a:xfr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/>
              <a:t>РОЗГЛЯНУТО НА ПЕДАГОГІЧНІЙ РАДІ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МЕТОДИЧНІ ЗАХОДИ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ВЕБІНАРИ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ОНЛАЙН КУРС “ОЦІНЮВАННЯ БЕЗ ЗНЕЦІНЮВАННЯ”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РОЗМІЩЕНО ІНФОРМАЦІЮ </a:t>
            </a:r>
            <a:r>
              <a:rPr lang="ru-RU" b="1" dirty="0" smtClean="0"/>
              <a:t>НА САЙТІ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210080" cy="5500726"/>
          </a:xfr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/>
              <a:t>90% ВЧИТЕЛІВ ЗАСТОСОВУЮТЬ ФОРМУВАЛЬНЕ ОЦІНЮВАННЯ</a:t>
            </a:r>
          </a:p>
          <a:p>
            <a:endParaRPr lang="ru-RU" dirty="0" smtClean="0"/>
          </a:p>
          <a:p>
            <a:r>
              <a:rPr lang="ru-RU" b="1" dirty="0" smtClean="0"/>
              <a:t>НАДАЮТЬ ЗВОРОТНИЙ ЗВ’ЯЗОК ЩОДО РОБОТИ УЧНІВ</a:t>
            </a:r>
          </a:p>
          <a:p>
            <a:endParaRPr lang="ru-RU" dirty="0" smtClean="0"/>
          </a:p>
          <a:p>
            <a:r>
              <a:rPr lang="ru-RU" b="1" dirty="0" smtClean="0"/>
              <a:t>ПРОСТЕЖУЮТЬ ІНДИВІДУАЛЬНИЙ ПОСТУП УЧНЯ</a:t>
            </a:r>
          </a:p>
          <a:p>
            <a:endParaRPr lang="ru-RU" dirty="0" smtClean="0"/>
          </a:p>
          <a:p>
            <a:r>
              <a:rPr lang="ru-RU" b="1" dirty="0" smtClean="0"/>
              <a:t>ОРГАНІЗОВУЮТЬ САМООЦІНЮВАННЯ ТА ВЗАЄМООЦІНЮВАННЯ 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2852"/>
            <a:ext cx="4178174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ВИДИ ОЦІНЮВАННЯ</a:t>
            </a:r>
          </a:p>
          <a:p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ПОЧАТКОВА ШКОЛА: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b="1" dirty="0" smtClean="0"/>
              <a:t>ВЕРБАЛЬНЕ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b="1" dirty="0" smtClean="0"/>
              <a:t>ФОРМУВАЛЬНЕ</a:t>
            </a:r>
          </a:p>
          <a:p>
            <a:endParaRPr lang="ru-RU" sz="3200" dirty="0" smtClean="0"/>
          </a:p>
          <a:p>
            <a:r>
              <a:rPr lang="ru-RU" sz="3200" b="1" dirty="0" smtClean="0"/>
              <a:t>РІВНЕВЕ 3-4 КЛ. </a:t>
            </a:r>
          </a:p>
          <a:p>
            <a:endParaRPr lang="ru-RU" sz="3200" dirty="0" smtClean="0"/>
          </a:p>
          <a:p>
            <a:r>
              <a:rPr lang="ru-RU" sz="3200" b="1" dirty="0" smtClean="0"/>
              <a:t>(ВИСОКИЙ, ДОСТАТНІЙ, СЕРЕДНІЙ, ПОЧАТКОВИЙ)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210080" cy="6454500"/>
          </a:xfrm>
          <a:solidFill>
            <a:schemeClr val="bg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6-11 КЛАСИ:</a:t>
            </a: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ВХІДНИЙ КОНТРОЛЬ</a:t>
            </a:r>
          </a:p>
          <a:p>
            <a:endParaRPr lang="ru-RU" dirty="0" smtClean="0"/>
          </a:p>
          <a:p>
            <a:r>
              <a:rPr lang="ru-RU" b="1" dirty="0" smtClean="0"/>
              <a:t>ПОТОЧНЕ ОЦІНЮВАННЯ</a:t>
            </a:r>
          </a:p>
          <a:p>
            <a:endParaRPr lang="ru-RU" dirty="0" smtClean="0"/>
          </a:p>
          <a:p>
            <a:r>
              <a:rPr lang="ru-RU" b="1" dirty="0" smtClean="0"/>
              <a:t>(ОБОВ’ЯЗКОВІ ВИДИ РОБІТ : ПРАКТИЧНІ, ЛАБОРАТОРНІ, ВИВЧЕННЯ НАПАМ’ЯТЬ, ТВІР)</a:t>
            </a:r>
          </a:p>
          <a:p>
            <a:endParaRPr lang="ru-RU" dirty="0" smtClean="0"/>
          </a:p>
          <a:p>
            <a:r>
              <a:rPr lang="ru-RU" b="1" dirty="0" smtClean="0"/>
              <a:t>ПІДСУМКОВЕ ОЦІНЮВАННЯ</a:t>
            </a:r>
            <a:endParaRPr lang="ru-RU" dirty="0" smtClean="0"/>
          </a:p>
          <a:p>
            <a:r>
              <a:rPr lang="ru-RU" b="1" dirty="0" smtClean="0"/>
              <a:t>(ТЕМАТИЧНЕ, СЕМЕСТРОВЕ, РІЧНЕ)</a:t>
            </a:r>
          </a:p>
          <a:p>
            <a:endParaRPr lang="ru-RU" dirty="0" smtClean="0"/>
          </a:p>
          <a:p>
            <a:r>
              <a:rPr lang="ru-RU" b="1" dirty="0" smtClean="0"/>
              <a:t>ДЕРЖАВНА ПІДСУМКОВА АТЕСТАЦІЯ (2022 Р. - ЗВІЛЬНЕННЯ ВІД ДПА)</a:t>
            </a:r>
          </a:p>
          <a:p>
            <a:endParaRPr lang="ru-RU" dirty="0" smtClean="0"/>
          </a:p>
          <a:p>
            <a:r>
              <a:rPr lang="ru-RU" b="1" dirty="0" smtClean="0"/>
              <a:t>МОЖЕ ЗДІЙСНЮВАТИСЬ В ОНЛАЙН РЕЖИМІ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5466"/>
            <a:ext cx="2448272" cy="217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2534915"/>
              </p:ext>
            </p:extLst>
          </p:nvPr>
        </p:nvGraphicFramePr>
        <p:xfrm>
          <a:off x="827584" y="548680"/>
          <a:ext cx="7344816" cy="4088591"/>
        </p:xfrm>
        <a:graphic>
          <a:graphicData uri="http://schemas.openxmlformats.org/drawingml/2006/table">
            <a:tbl>
              <a:tblPr firstRow="1" firstCol="1" bandRow="1"/>
              <a:tblGrid>
                <a:gridCol w="1368468"/>
                <a:gridCol w="1140469"/>
                <a:gridCol w="273023"/>
                <a:gridCol w="273023"/>
                <a:gridCol w="273023"/>
                <a:gridCol w="273023"/>
                <a:gridCol w="273023"/>
                <a:gridCol w="273023"/>
                <a:gridCol w="438273"/>
                <a:gridCol w="2759468"/>
              </a:tblGrid>
              <a:tr h="8100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Клас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5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6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7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8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9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10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11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Всього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Кількість учнів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10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13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11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17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14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9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8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82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Мають навчальні досягнення високого рівня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Учнів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3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1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1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0 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25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% від загальної к-сті учнів класу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30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7,7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5,9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12,5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7,3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12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% від загальної к-сті відмінників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16,7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16.7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0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16,6</a:t>
                      </a:r>
                      <a:endParaRPr lang="uk-UA" sz="800" kern="10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imSun"/>
                        </a:rPr>
                        <a:t> 100</a:t>
                      </a:r>
                      <a:endParaRPr lang="uk-UA" sz="800" kern="100" dirty="0"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43087" marR="43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5186720"/>
            <a:ext cx="8208912" cy="11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відмінників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82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навчальні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досягнення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підлягали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бальному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оцінюванню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6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закінчили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навчальний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оцінками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високого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рівня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становить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7,3 %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5-11класів (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4,9%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менше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минулий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навчальний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чином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найбільший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відсоток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відмінників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5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30%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8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580"/>
            <a:ext cx="8643998" cy="621513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СТРАТЕГІЧНА ЦІЛЬ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ЕФЕКТИВНИЙ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МОНІТОРИНГ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4" y="2636912"/>
            <a:ext cx="8293499" cy="300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649409"/>
              </p:ext>
            </p:extLst>
          </p:nvPr>
        </p:nvGraphicFramePr>
        <p:xfrm>
          <a:off x="395536" y="332656"/>
          <a:ext cx="8064895" cy="53321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5622"/>
                <a:gridCol w="4285426"/>
                <a:gridCol w="1141528"/>
                <a:gridCol w="2112319"/>
              </a:tblGrid>
              <a:tr h="440295">
                <a:tc>
                  <a:txBody>
                    <a:bodyPr/>
                    <a:lstStyle/>
                    <a:p>
                      <a:pPr marL="495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785" marR="12484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П.Я.З.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03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 з найменшим П.Я.З.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 цього предмету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55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Образотворче мистецтво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24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Технології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69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Фізична культура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6470" algn="l"/>
                        </a:tabLs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Музичне мистецтво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Пізнаємо природу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56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Інформатика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i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Математика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Українська література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56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Українська мова 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Фізика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i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Зарубіжна література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56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Історія України    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56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Всесвітня історія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56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Етика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03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9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я, безпека та добробут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3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Іноземна мова (англійська)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Громадянська освіта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Правознавство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Геометрія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Біоглогія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i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Хімія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i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3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Трудове навчання 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Захист України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87">
                <a:tc>
                  <a:txBody>
                    <a:bodyPr/>
                    <a:lstStyle/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Мистецтво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marR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35313" y="1652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62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214842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</a:rPr>
              <a:t>ВІДПОВІДАЛЬНЕ СТАВЛЕННЯ ДО НАВЧАННЯ</a:t>
            </a:r>
            <a:endParaRPr lang="ru-RU" sz="1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7200" dirty="0" smtClean="0">
                <a:solidFill>
                  <a:schemeClr val="bg1"/>
                </a:solidFill>
              </a:rPr>
              <a:t/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/>
              <a:t>СТЕНДИ</a:t>
            </a:r>
            <a:endParaRPr lang="ru-RU" sz="7200" dirty="0" smtClean="0"/>
          </a:p>
          <a:p>
            <a:r>
              <a:rPr lang="ru-RU" sz="7200" b="1" dirty="0" smtClean="0"/>
              <a:t> “АКАДЕМІЧНА ДОБРОЧЕСНІСТЬ”</a:t>
            </a:r>
            <a:endParaRPr lang="ru-RU" sz="7200" dirty="0" smtClean="0"/>
          </a:p>
          <a:p>
            <a:r>
              <a:rPr lang="ru-RU" sz="7200" b="1" dirty="0" smtClean="0"/>
              <a:t>“КЛЮЧОВІ КОМПЕТЕНТНОСТІ НУШ”</a:t>
            </a:r>
            <a:endParaRPr lang="ru-RU" sz="7200" dirty="0" smtClean="0"/>
          </a:p>
          <a:p>
            <a:r>
              <a:rPr lang="ru-RU" sz="7200" b="1" dirty="0" smtClean="0"/>
              <a:t>“МОДЕЛЬ ВИПУСКНИКА”</a:t>
            </a:r>
            <a:endParaRPr lang="ru-RU" sz="7200" dirty="0" smtClean="0"/>
          </a:p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/>
              <a:t>ПАМ’ЯТКИ:</a:t>
            </a:r>
            <a:endParaRPr lang="ru-RU" sz="7200" dirty="0" smtClean="0"/>
          </a:p>
          <a:p>
            <a:r>
              <a:rPr lang="ru-RU" sz="7200" b="1" dirty="0" smtClean="0"/>
              <a:t>“ПІДГОТОВКА ДО ПІДСУМКОВО-УЗАГАЛЬНЮЮЧОГО УРОКУ”</a:t>
            </a:r>
            <a:endParaRPr lang="ru-RU" sz="7200" dirty="0" smtClean="0"/>
          </a:p>
          <a:p>
            <a:r>
              <a:rPr lang="ru-RU" sz="7200" b="1" dirty="0" smtClean="0"/>
              <a:t>“ПІДГОТОВКА ДО </a:t>
            </a:r>
            <a:r>
              <a:rPr lang="ru-RU" sz="7200" b="1" dirty="0" smtClean="0"/>
              <a:t>ЗНО/НМТ”</a:t>
            </a:r>
            <a:endParaRPr lang="ru-RU" sz="7200" dirty="0" smtClean="0"/>
          </a:p>
          <a:p>
            <a:r>
              <a:rPr lang="ru-RU" sz="7200" b="1" dirty="0" smtClean="0"/>
              <a:t>“ВЧИСЬ ВЧИТИСЯ”</a:t>
            </a:r>
            <a:endParaRPr lang="ru-RU" sz="7200" dirty="0" smtClean="0"/>
          </a:p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210080" cy="6526508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8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8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ПРОЕКТИ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 </a:t>
            </a:r>
            <a:endParaRPr lang="ru-RU" sz="7200" dirty="0" smtClean="0">
              <a:solidFill>
                <a:srgbClr val="FF0000"/>
              </a:solidFill>
            </a:endParaRPr>
          </a:p>
          <a:p>
            <a:r>
              <a:rPr lang="ru-RU" sz="7200" b="1" dirty="0" smtClean="0"/>
              <a:t>“ОБДАРОВАНА ДИТИНА” </a:t>
            </a:r>
            <a:r>
              <a:rPr lang="ru-RU" sz="7200" b="1" dirty="0" smtClean="0"/>
              <a:t>(ЗАЛУЧЕНО ДО УЧАСТІ В 26 ІНТЕЛЕКТУАЛЬНИХ ВИПРОБУВАННЯХ, КОНКУРСАХ МАН)</a:t>
            </a:r>
          </a:p>
          <a:p>
            <a:endParaRPr lang="ru-RU" sz="7200" dirty="0" smtClean="0"/>
          </a:p>
          <a:p>
            <a:r>
              <a:rPr lang="ru-RU" sz="7200" b="1" dirty="0" smtClean="0"/>
              <a:t>“УСПІШНИЙ ВЧИТЕЛЬ - УСПІШНИЙ УЧЕНЬ»</a:t>
            </a:r>
          </a:p>
          <a:p>
            <a:endParaRPr lang="ru-RU" sz="7200" dirty="0" smtClean="0"/>
          </a:p>
          <a:p>
            <a:r>
              <a:rPr lang="ru-RU" sz="7200" b="1" dirty="0" smtClean="0"/>
              <a:t>“ПІЗНАЙ СЕБЕ” (ЗАЛУЧЕННЯ УЧНІВ ДО ПРЕДМЕТНИХ ТИЖНІВ, ГУРТКІВ ЗА ІНТЕРЕСАМИ, НАУКОВО-ДОСЛІДНОЇ </a:t>
            </a:r>
            <a:r>
              <a:rPr lang="ru-RU" sz="7200" b="1" dirty="0" smtClean="0"/>
              <a:t>РОБОТИ</a:t>
            </a:r>
          </a:p>
          <a:p>
            <a:endParaRPr lang="ru-RU" sz="7200" dirty="0" smtClean="0"/>
          </a:p>
          <a:p>
            <a:r>
              <a:rPr lang="ru-RU" sz="7200" b="1" dirty="0" smtClean="0"/>
              <a:t>ПРОФОРІЄНТАЦІЙНІ ПРОЕКТИ:</a:t>
            </a:r>
            <a:endParaRPr lang="ru-RU" sz="7200" dirty="0" smtClean="0"/>
          </a:p>
          <a:p>
            <a:r>
              <a:rPr lang="ru-RU" sz="7200" b="1" dirty="0" smtClean="0"/>
              <a:t>“ТВОЯ КАР’ЄРА В УКРАЇНІ”</a:t>
            </a:r>
          </a:p>
          <a:p>
            <a:endParaRPr lang="ru-RU" sz="7200" dirty="0" smtClean="0"/>
          </a:p>
          <a:p>
            <a:r>
              <a:rPr lang="ru-RU" sz="7200" b="1" dirty="0" smtClean="0"/>
              <a:t>“ОБЕРИ ПРОФЕСІЮ СВОЄЇ МРІЇ”</a:t>
            </a:r>
            <a:endParaRPr lang="ru-RU" sz="7200" dirty="0" smtClean="0"/>
          </a:p>
          <a:p>
            <a:r>
              <a:rPr lang="ru-RU" sz="7200" b="1" dirty="0" smtClean="0"/>
              <a:t>ПРОФОРІЄНТАЦІЙНІ ОНЛАЙН-КУРСИ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352956" cy="6286544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СТРАТЕГІЧНА ЦІЛЬ</a:t>
            </a:r>
          </a:p>
          <a:p>
            <a:pPr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       АКАДЕМІЧНА ДОБРОЧЕСНІСТЬ</a:t>
            </a:r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 smtClean="0"/>
              <a:t>РОЗРОБКА ВЧИТЕЛЯМИ ПЛАНУВАННЯ, ВИСТУПІВ НА МЕТОДИЧНИХ ЗАХОДАХ, УЧАСТЬ У КОНКУРСАХ ПЕДАГОГІЧНОЇ МАЙСТЕРНОСТІ  З УРАХУВАННЯМ АКАДЕМІЧНОЇ ДОБРОЧЕСНОСТІ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8640"/>
            <a:ext cx="4210080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300" b="1" dirty="0" smtClean="0">
                <a:solidFill>
                  <a:schemeClr val="tx2"/>
                </a:solidFill>
              </a:rPr>
              <a:t>       </a:t>
            </a:r>
          </a:p>
          <a:p>
            <a:pPr>
              <a:buNone/>
            </a:pPr>
            <a:r>
              <a:rPr lang="ru-RU" sz="3300" b="1" dirty="0" smtClean="0"/>
              <a:t>ПОЛОЖЕННЯ ПРО АКАДЕМІЧНУ ДОБРОЧЕСНІСТЬ</a:t>
            </a:r>
          </a:p>
          <a:p>
            <a:endParaRPr lang="ru-RU" sz="3300" dirty="0" smtClean="0"/>
          </a:p>
          <a:p>
            <a:r>
              <a:rPr lang="ru-RU" sz="3300" b="1" dirty="0" smtClean="0"/>
              <a:t>КОМІСІЯ З АКАДЕМІЧНОЇ ДОБРОЧЕСНОСТІ</a:t>
            </a:r>
          </a:p>
          <a:p>
            <a:endParaRPr lang="ru-RU" sz="3300" dirty="0" smtClean="0"/>
          </a:p>
          <a:p>
            <a:r>
              <a:rPr lang="ru-RU" sz="3300" b="1" dirty="0" smtClean="0"/>
              <a:t>НАКАЗ ПРО ДОТРИМАННЯ АКАДЕМІЧНОЇ ДОБРОЧЕСНОСТІ - ЗАХОДИ НА РІК</a:t>
            </a:r>
          </a:p>
          <a:p>
            <a:endParaRPr lang="ru-RU" sz="3300" dirty="0" smtClean="0"/>
          </a:p>
          <a:p>
            <a:r>
              <a:rPr lang="ru-RU" sz="3300" b="1" dirty="0" smtClean="0"/>
              <a:t>МЕТОДИЧНІ РЕКОМЕНДАЦІЇ ДЛЯ ВЧИТЕЛІВ</a:t>
            </a:r>
          </a:p>
          <a:p>
            <a:endParaRPr lang="ru-RU" sz="3300" dirty="0" smtClean="0"/>
          </a:p>
          <a:p>
            <a:r>
              <a:rPr lang="ru-RU" sz="3300" b="1" dirty="0" smtClean="0"/>
              <a:t>ЗАВДАННЯ, ЯКІ УНЕМОЖЛИВЛЮЮТЬ СПИСУВАННЯ</a:t>
            </a:r>
          </a:p>
          <a:p>
            <a:endParaRPr lang="ru-RU" sz="3300" dirty="0" smtClean="0"/>
          </a:p>
          <a:p>
            <a:r>
              <a:rPr lang="ru-RU" sz="3300" b="1" dirty="0" smtClean="0"/>
              <a:t>ІНФОРМАЦІЙНА КАМПАНІЯ (СТЕНДИ, ПОСТІЙНА РОЗ’ЯСНЮВАЛЬНА РОБОТА)</a:t>
            </a:r>
          </a:p>
          <a:p>
            <a:endParaRPr lang="ru-RU" sz="3300" dirty="0" smtClean="0"/>
          </a:p>
          <a:p>
            <a:r>
              <a:rPr lang="ru-RU" sz="3300" b="1" dirty="0" smtClean="0"/>
              <a:t>ПРАКТИЧНІ ЗАНЯТТЯ  </a:t>
            </a:r>
            <a:r>
              <a:rPr lang="ru-RU" sz="3300" b="1" dirty="0" smtClean="0"/>
              <a:t>ДЛЯ </a:t>
            </a:r>
            <a:r>
              <a:rPr lang="ru-RU" sz="3300" b="1" dirty="0" smtClean="0"/>
              <a:t>9-11 КЛАСІВ) ЩОДО ВИКОРИСТАННЯ ЦИТАТ, ДЖЕРЕЛ У ТВОРАХ</a:t>
            </a:r>
            <a:endParaRPr lang="ru-RU" sz="33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00"/>
            <a:ext cx="4176464" cy="28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210080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uk-UA" sz="1400" dirty="0" smtClean="0"/>
          </a:p>
          <a:p>
            <a:pPr algn="ctr"/>
            <a:r>
              <a:rPr lang="uk-UA" sz="12800" dirty="0" smtClean="0">
                <a:solidFill>
                  <a:srgbClr val="FF0000"/>
                </a:solidFill>
              </a:rPr>
              <a:t>Проект </a:t>
            </a:r>
            <a:r>
              <a:rPr lang="uk-UA" sz="12800" dirty="0" err="1" smtClean="0">
                <a:solidFill>
                  <a:srgbClr val="FF0000"/>
                </a:solidFill>
              </a:rPr>
              <a:t>“Твоя</a:t>
            </a:r>
            <a:r>
              <a:rPr lang="uk-UA" sz="12800" dirty="0" smtClean="0">
                <a:solidFill>
                  <a:srgbClr val="FF0000"/>
                </a:solidFill>
              </a:rPr>
              <a:t> кар’єра в </a:t>
            </a:r>
            <a:r>
              <a:rPr lang="uk-UA" sz="12800" dirty="0" err="1" smtClean="0">
                <a:solidFill>
                  <a:srgbClr val="FF0000"/>
                </a:solidFill>
              </a:rPr>
              <a:t>Україні”</a:t>
            </a:r>
            <a:endParaRPr lang="uk-UA" sz="12800" dirty="0" smtClean="0">
              <a:solidFill>
                <a:srgbClr val="FF0000"/>
              </a:solidFill>
            </a:endParaRPr>
          </a:p>
          <a:p>
            <a:endParaRPr lang="uk-UA" sz="6000" dirty="0" smtClean="0"/>
          </a:p>
          <a:p>
            <a:pPr lvl="0"/>
            <a:r>
              <a:rPr lang="ru-RU" sz="6000" dirty="0" err="1" smtClean="0"/>
              <a:t>Організова</a:t>
            </a:r>
            <a:r>
              <a:rPr lang="uk-UA" sz="6000" dirty="0" err="1" smtClean="0"/>
              <a:t>но</a:t>
            </a:r>
            <a:r>
              <a:rPr lang="ru-RU" sz="6000" dirty="0" smtClean="0"/>
              <a:t> та </a:t>
            </a:r>
            <a:r>
              <a:rPr lang="ru-RU" sz="6000" dirty="0" err="1" smtClean="0"/>
              <a:t>прове</a:t>
            </a:r>
            <a:r>
              <a:rPr lang="uk-UA" sz="6000" dirty="0" err="1" smtClean="0"/>
              <a:t>дено</a:t>
            </a:r>
            <a:r>
              <a:rPr lang="ru-RU" sz="6000" dirty="0" smtClean="0"/>
              <a:t> </a:t>
            </a:r>
            <a:r>
              <a:rPr lang="ru-RU" sz="6000" dirty="0" err="1" smtClean="0"/>
              <a:t>зустрічі</a:t>
            </a:r>
            <a:r>
              <a:rPr lang="ru-RU" sz="6000" dirty="0" smtClean="0"/>
              <a:t> </a:t>
            </a:r>
            <a:r>
              <a:rPr lang="ru-RU" sz="6000" dirty="0" err="1" smtClean="0"/>
              <a:t>учнів</a:t>
            </a:r>
            <a:r>
              <a:rPr lang="ru-RU" sz="6000" dirty="0" smtClean="0"/>
              <a:t> 9-11-х </a:t>
            </a:r>
            <a:r>
              <a:rPr lang="ru-RU" sz="6000" dirty="0" err="1" smtClean="0"/>
              <a:t>класів</a:t>
            </a:r>
            <a:r>
              <a:rPr lang="ru-RU" sz="6000" dirty="0" smtClean="0"/>
              <a:t> </a:t>
            </a:r>
            <a:r>
              <a:rPr lang="ru-RU" sz="6000" dirty="0" err="1" smtClean="0"/>
              <a:t>із</a:t>
            </a:r>
            <a:r>
              <a:rPr lang="ru-RU" sz="6000" dirty="0" smtClean="0"/>
              <a:t> </a:t>
            </a:r>
            <a:r>
              <a:rPr lang="ru-RU" sz="6000" dirty="0" err="1" smtClean="0"/>
              <a:t>представниками</a:t>
            </a:r>
            <a:r>
              <a:rPr lang="ru-RU" sz="6000" dirty="0" smtClean="0"/>
              <a:t> </a:t>
            </a:r>
            <a:r>
              <a:rPr lang="ru-RU" sz="6000" dirty="0" err="1" smtClean="0"/>
              <a:t>навчальних</a:t>
            </a:r>
            <a:r>
              <a:rPr lang="ru-RU" sz="6000" dirty="0" smtClean="0"/>
              <a:t> </a:t>
            </a:r>
            <a:r>
              <a:rPr lang="ru-RU" sz="6000" dirty="0" err="1" smtClean="0"/>
              <a:t>закладів</a:t>
            </a:r>
            <a:r>
              <a:rPr lang="ru-RU" sz="6000" dirty="0" smtClean="0"/>
              <a:t> </a:t>
            </a:r>
            <a:r>
              <a:rPr lang="ru-RU" sz="6000" dirty="0" err="1" smtClean="0"/>
              <a:t>Залуч</a:t>
            </a:r>
            <a:r>
              <a:rPr lang="uk-UA" sz="6000" dirty="0" err="1" smtClean="0"/>
              <a:t>ено</a:t>
            </a:r>
            <a:r>
              <a:rPr lang="ru-RU" sz="6000" dirty="0" smtClean="0"/>
              <a:t> </a:t>
            </a:r>
            <a:r>
              <a:rPr lang="ru-RU" sz="6000" dirty="0" err="1" smtClean="0"/>
              <a:t>учнів</a:t>
            </a:r>
            <a:r>
              <a:rPr lang="ru-RU" sz="6000" dirty="0" smtClean="0"/>
              <a:t> </a:t>
            </a:r>
            <a:r>
              <a:rPr lang="ru-RU" sz="6000" dirty="0" smtClean="0"/>
              <a:t>9-11 </a:t>
            </a:r>
            <a:r>
              <a:rPr lang="ru-RU" sz="6000" dirty="0" err="1" smtClean="0"/>
              <a:t>класів</a:t>
            </a:r>
            <a:r>
              <a:rPr lang="ru-RU" sz="6000" dirty="0" smtClean="0"/>
              <a:t> до проекту «Моя </a:t>
            </a:r>
            <a:r>
              <a:rPr lang="ru-RU" sz="6000" dirty="0" err="1" smtClean="0"/>
              <a:t>кар’єра</a:t>
            </a:r>
            <a:r>
              <a:rPr lang="ru-RU" sz="6000" dirty="0" smtClean="0"/>
              <a:t> в </a:t>
            </a:r>
            <a:r>
              <a:rPr lang="ru-RU" sz="6000" dirty="0" err="1" smtClean="0"/>
              <a:t>Україні</a:t>
            </a:r>
            <a:r>
              <a:rPr lang="ru-RU" sz="6000" dirty="0" smtClean="0"/>
              <a:t>».</a:t>
            </a:r>
          </a:p>
          <a:p>
            <a:pPr lvl="0"/>
            <a:endParaRPr lang="ru-RU" sz="6000" dirty="0" smtClean="0"/>
          </a:p>
          <a:p>
            <a:pPr lvl="0"/>
            <a:r>
              <a:rPr lang="ru-RU" sz="6000" dirty="0" err="1" smtClean="0"/>
              <a:t>Прове</a:t>
            </a:r>
            <a:r>
              <a:rPr lang="uk-UA" sz="6000" dirty="0" err="1" smtClean="0"/>
              <a:t>дено</a:t>
            </a:r>
            <a:r>
              <a:rPr lang="ru-RU" sz="6000" dirty="0" smtClean="0"/>
              <a:t> </a:t>
            </a:r>
            <a:r>
              <a:rPr lang="ru-RU" sz="6000" dirty="0" err="1" smtClean="0"/>
              <a:t>діагностику</a:t>
            </a:r>
            <a:r>
              <a:rPr lang="ru-RU" sz="6000" dirty="0" smtClean="0"/>
              <a:t> </a:t>
            </a:r>
            <a:r>
              <a:rPr lang="ru-RU" sz="6000" dirty="0" err="1" smtClean="0"/>
              <a:t>професійних</a:t>
            </a:r>
            <a:r>
              <a:rPr lang="ru-RU" sz="6000" dirty="0" smtClean="0"/>
              <a:t> </a:t>
            </a:r>
            <a:r>
              <a:rPr lang="ru-RU" sz="6000" dirty="0" err="1" smtClean="0"/>
              <a:t>інтересів</a:t>
            </a:r>
            <a:r>
              <a:rPr lang="ru-RU" sz="6000" dirty="0" smtClean="0"/>
              <a:t>, </a:t>
            </a:r>
            <a:r>
              <a:rPr lang="ru-RU" sz="6000" dirty="0" err="1" smtClean="0"/>
              <a:t>схильностей</a:t>
            </a:r>
            <a:r>
              <a:rPr lang="ru-RU" sz="6000" dirty="0" smtClean="0"/>
              <a:t>, </a:t>
            </a:r>
            <a:r>
              <a:rPr lang="ru-RU" sz="6000" dirty="0" err="1" smtClean="0"/>
              <a:t>ціннісних</a:t>
            </a:r>
            <a:r>
              <a:rPr lang="ru-RU" sz="6000" dirty="0" smtClean="0"/>
              <a:t> </a:t>
            </a:r>
            <a:r>
              <a:rPr lang="ru-RU" sz="6000" dirty="0" err="1" smtClean="0"/>
              <a:t>орієнтацій</a:t>
            </a:r>
            <a:r>
              <a:rPr lang="ru-RU" sz="6000" dirty="0" smtClean="0"/>
              <a:t>, </a:t>
            </a:r>
            <a:r>
              <a:rPr lang="ru-RU" sz="6000" dirty="0" err="1" smtClean="0"/>
              <a:t>готовності</a:t>
            </a:r>
            <a:r>
              <a:rPr lang="ru-RU" sz="6000" dirty="0" smtClean="0"/>
              <a:t> до </a:t>
            </a:r>
            <a:r>
              <a:rPr lang="ru-RU" sz="6000" dirty="0" err="1" smtClean="0"/>
              <a:t>професійного</a:t>
            </a:r>
            <a:r>
              <a:rPr lang="ru-RU" sz="6000" dirty="0" smtClean="0"/>
              <a:t> </a:t>
            </a:r>
            <a:r>
              <a:rPr lang="ru-RU" sz="6000" dirty="0" err="1" smtClean="0"/>
              <a:t>самовизначення</a:t>
            </a:r>
            <a:r>
              <a:rPr lang="ru-RU" sz="6000" dirty="0" smtClean="0"/>
              <a:t>.</a:t>
            </a:r>
          </a:p>
          <a:p>
            <a:pPr lvl="0"/>
            <a:endParaRPr lang="ru-RU" sz="6000" dirty="0" smtClean="0"/>
          </a:p>
          <a:p>
            <a:pPr lvl="0"/>
            <a:r>
              <a:rPr lang="ru-RU" sz="6000" dirty="0" err="1" smtClean="0"/>
              <a:t>Прове</a:t>
            </a:r>
            <a:r>
              <a:rPr lang="uk-UA" sz="6000" dirty="0" err="1" smtClean="0"/>
              <a:t>дено</a:t>
            </a:r>
            <a:r>
              <a:rPr lang="ru-RU" sz="6000" dirty="0" smtClean="0"/>
              <a:t> декаду </a:t>
            </a:r>
            <a:r>
              <a:rPr lang="ru-RU" sz="6000" dirty="0" err="1" smtClean="0"/>
              <a:t>профорієнтації</a:t>
            </a:r>
            <a:r>
              <a:rPr lang="ru-RU" sz="6000" dirty="0" smtClean="0"/>
              <a:t> (за </a:t>
            </a:r>
            <a:r>
              <a:rPr lang="ru-RU" sz="6000" dirty="0" err="1" smtClean="0"/>
              <a:t>окремим</a:t>
            </a:r>
            <a:r>
              <a:rPr lang="ru-RU" sz="6000" dirty="0" smtClean="0"/>
              <a:t> планом)</a:t>
            </a:r>
          </a:p>
          <a:p>
            <a:pPr lvl="0"/>
            <a:endParaRPr lang="ru-RU" sz="6000" dirty="0" smtClean="0"/>
          </a:p>
          <a:p>
            <a:pPr lvl="0"/>
            <a:endParaRPr lang="ru-RU" sz="6000" dirty="0" smtClean="0"/>
          </a:p>
          <a:p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210080" cy="650085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1600" dirty="0" err="1" smtClean="0"/>
              <a:t>Забезпеч</a:t>
            </a:r>
            <a:r>
              <a:rPr lang="uk-UA" sz="1600" dirty="0" err="1" smtClean="0"/>
              <a:t>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консультацій</a:t>
            </a:r>
            <a:r>
              <a:rPr lang="ru-RU" sz="1600" dirty="0" smtClean="0"/>
              <a:t>: </a:t>
            </a:r>
          </a:p>
          <a:p>
            <a:pPr lvl="0"/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самовизначення</a:t>
            </a:r>
            <a:r>
              <a:rPr lang="ru-RU" sz="1600" dirty="0" smtClean="0"/>
              <a:t> (</a:t>
            </a:r>
            <a:r>
              <a:rPr lang="ru-RU" sz="1600" dirty="0" err="1" smtClean="0"/>
              <a:t>учні</a:t>
            </a:r>
            <a:r>
              <a:rPr lang="ru-RU" sz="1600" dirty="0" smtClean="0"/>
              <a:t>);</a:t>
            </a:r>
          </a:p>
          <a:p>
            <a:pPr lvl="0"/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навчально-виховної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самовизначення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 (педагоги);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допомоги</a:t>
            </a:r>
            <a:r>
              <a:rPr lang="ru-RU" sz="1600" dirty="0" smtClean="0"/>
              <a:t> </a:t>
            </a:r>
            <a:r>
              <a:rPr lang="ru-RU" sz="1600" dirty="0" err="1" smtClean="0"/>
              <a:t>дітям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професійному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самовизначенні</a:t>
            </a:r>
            <a:r>
              <a:rPr lang="ru-RU" sz="1600" dirty="0" smtClean="0"/>
              <a:t> (батьки).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r>
              <a:rPr lang="uk-UA" sz="1600" dirty="0" smtClean="0"/>
              <a:t>Проведено </a:t>
            </a:r>
            <a:r>
              <a:rPr lang="uk-UA" sz="1600" dirty="0" smtClean="0"/>
              <a:t>уроки, виховні години, тренінги та інші інтерактивні форми із використанням профорієнтаційних інноваційних методів.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r>
              <a:rPr lang="uk-UA" sz="1600" dirty="0" smtClean="0"/>
              <a:t>Проведено анкетування щодо професійного визначення здобувачів освіти.</a:t>
            </a:r>
            <a:endParaRPr lang="ru-RU" sz="16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Без назва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02048" cy="292021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286124"/>
            <a:ext cx="8329642" cy="2840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ПЕДАГОГІЧНА ДІЯЛЬНІСТЬ ПЕДАГОГІЧНИХ ПРАЦІВНИКІВ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ціль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endParaRPr lang="uk-UA" b="1" dirty="0" smtClean="0"/>
          </a:p>
          <a:p>
            <a:pPr algn="ctr">
              <a:buNone/>
            </a:pPr>
            <a:r>
              <a:rPr lang="uk-UA" sz="6200" b="1" dirty="0" smtClean="0">
                <a:solidFill>
                  <a:srgbClr val="FF0000"/>
                </a:solidFill>
              </a:rPr>
              <a:t>БЕЗПЕЧНА ШКОЛА</a:t>
            </a:r>
          </a:p>
          <a:p>
            <a:pPr algn="ctr">
              <a:buNone/>
            </a:pPr>
            <a:endParaRPr lang="uk-UA" sz="6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62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6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404664"/>
            <a:ext cx="3489430" cy="5688632"/>
          </a:xfrm>
          <a:solidFill>
            <a:schemeClr val="bg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ПРОЄКТИ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dirty="0" smtClean="0"/>
          </a:p>
          <a:p>
            <a:r>
              <a:rPr lang="ru-RU" b="1" dirty="0" smtClean="0"/>
              <a:t>ПЛАН ДІЙ РЕАЛІЗАЦІЇ НАЦІОНАЛЬНОЇ СТРАТЕГІЇ РОЗБУДОВИ БЕЗПЕЧНОГО ЗДОРОВОГО ОСВІТНЬОГО СЕРЕДОВИЩА НА 2021-2025 РР.</a:t>
            </a:r>
          </a:p>
          <a:p>
            <a:endParaRPr lang="ru-RU" dirty="0" smtClean="0"/>
          </a:p>
          <a:p>
            <a:r>
              <a:rPr lang="ru-RU" b="1" dirty="0" smtClean="0"/>
              <a:t>КОДЕКС БЕЗПЕЧНОГО ОСВІТНЬОГО СЕРЕДОВИЩА</a:t>
            </a:r>
          </a:p>
          <a:p>
            <a:endParaRPr lang="ru-RU" dirty="0" smtClean="0"/>
          </a:p>
          <a:p>
            <a:r>
              <a:rPr lang="ru-RU" b="1" dirty="0" smtClean="0"/>
              <a:t>“БЕЗПЕЧНА </a:t>
            </a:r>
            <a:r>
              <a:rPr lang="ru-RU" b="1" dirty="0" smtClean="0"/>
              <a:t>ШКОЛА</a:t>
            </a:r>
            <a:r>
              <a:rPr lang="ru-RU" b="1" dirty="0" smtClean="0"/>
              <a:t>”</a:t>
            </a:r>
          </a:p>
          <a:p>
            <a:endParaRPr lang="ru-RU" dirty="0" smtClean="0"/>
          </a:p>
          <a:p>
            <a:r>
              <a:rPr lang="ru-RU" b="1" dirty="0" smtClean="0"/>
              <a:t>“ШКОЛА - ПРОСТІР ТОЛЕРАНТНОСТІ”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HP 2\Desktop\Новый точечный рису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1" y="3645024"/>
            <a:ext cx="40324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6239046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ЗАБЕЗПЕЧЕННЯ ВИКОНАННЯ ДЕРЖАВНИХ СТАНДАРТІВ</a:t>
            </a:r>
            <a:endParaRPr lang="ru-RU" sz="3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РЕАЛІЗАЦІЯ КОНЦЕПЦІЇ НУШ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ДЕРЖАВНИЙ СТАНДАРТ ПОЧАТКОВОЇ ОСВІТИ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 2022 Р. НОВИЙ ДЕРЖАВНИЙ СТАНДАРТ БАЗОВОЇ СЕРЕДНЬОЇ ОСВІТИ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244280" cy="6312194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ЗАСІДАННЯ ПЕДРАДИ ЩОДО ВПРОВАДЖЕННЯ НОВОГО ДЕРЖАВНОГО СТАНДАРТУ </a:t>
            </a:r>
          </a:p>
          <a:p>
            <a:endParaRPr lang="ru-RU" dirty="0" smtClean="0"/>
          </a:p>
          <a:p>
            <a:r>
              <a:rPr lang="ru-RU" b="1" dirty="0" smtClean="0"/>
              <a:t>ВСІ ВЧИТЕЛІ ПРОЙШЛИ НАВЧАННЯ В ЧОІПОПП</a:t>
            </a:r>
          </a:p>
          <a:p>
            <a:endParaRPr lang="ru-RU" dirty="0" smtClean="0"/>
          </a:p>
          <a:p>
            <a:r>
              <a:rPr lang="ru-RU" b="1" dirty="0" smtClean="0"/>
              <a:t>ВИБІР МОДЕЛЬНИХ ПРОГРАМ</a:t>
            </a:r>
          </a:p>
          <a:p>
            <a:endParaRPr lang="ru-RU" dirty="0" smtClean="0"/>
          </a:p>
          <a:p>
            <a:r>
              <a:rPr lang="ru-RU" b="1" dirty="0" smtClean="0"/>
              <a:t>ВИБІР ТИПОВОГО НАВЧАЛЬНОГО ПЛАНУ</a:t>
            </a:r>
          </a:p>
          <a:p>
            <a:endParaRPr lang="ru-RU" dirty="0" smtClean="0"/>
          </a:p>
          <a:p>
            <a:r>
              <a:rPr lang="ru-RU" b="1" dirty="0" smtClean="0"/>
              <a:t>ВИБІР ПІДРУЧНИКІВ</a:t>
            </a:r>
          </a:p>
          <a:p>
            <a:endParaRPr lang="ru-RU" dirty="0" smtClean="0"/>
          </a:p>
          <a:p>
            <a:r>
              <a:rPr lang="ru-RU" b="1" dirty="0" smtClean="0"/>
              <a:t>РЕКОМЕНДАЦІЇ ЩОДО ОЦІНЮВАННЯ НАВЧАЛЬНИХ ДОСЯГНЕНЬ УЧНІВ 5 КЛАСУ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4290"/>
            <a:ext cx="4316288" cy="6311054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ІННОВАЦІЙНА ДІЯЛЬНІСТЬ</a:t>
            </a:r>
            <a:endParaRPr lang="ru-RU" sz="4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УРОКИ ДОБРОЧЕСНОСТІ</a:t>
            </a:r>
          </a:p>
          <a:p>
            <a:endParaRPr lang="ru-RU" dirty="0" smtClean="0"/>
          </a:p>
          <a:p>
            <a:r>
              <a:rPr lang="ru-RU" b="1" dirty="0" smtClean="0"/>
              <a:t>УРОКИ СТАЛОГО РОЗВИТКУ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УРОКИ МЕДІАГРАМОТНОСТІ “ВИВЧАЙ ТА РОЗРІЗНЯЙ</a:t>
            </a:r>
            <a:r>
              <a:rPr lang="ru-RU" b="1" dirty="0" smtClean="0">
                <a:solidFill>
                  <a:schemeClr val="tx2"/>
                </a:solidFill>
              </a:rPr>
              <a:t>”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88640"/>
            <a:ext cx="4138642" cy="631105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МОДЕЛЬ ШКОЛИ ЦІННОСТЕЙ</a:t>
            </a:r>
            <a:endParaRPr lang="ru-RU" sz="2400" dirty="0" smtClean="0"/>
          </a:p>
          <a:p>
            <a:r>
              <a:rPr lang="ru-RU" sz="2400" b="1" dirty="0" smtClean="0"/>
              <a:t>ВИХОВНА СИСТЕМА “ПІЗНАЙ СЕБЕ, СВІЙ КРАЙ, СВІЙ НАРОД”</a:t>
            </a:r>
            <a:endParaRPr lang="ru-RU" sz="2400" dirty="0" smtClean="0"/>
          </a:p>
          <a:p>
            <a:r>
              <a:rPr lang="ru-RU" sz="2400" b="1" dirty="0" smtClean="0"/>
              <a:t>ПРОЕКТ </a:t>
            </a:r>
            <a:r>
              <a:rPr lang="ru-RU" sz="2400" b="1" dirty="0" smtClean="0"/>
              <a:t>“ІМІДЖ ЗАКЛАДУ ОСВІТИ”</a:t>
            </a:r>
            <a:endParaRPr lang="ru-RU" sz="2400" dirty="0" smtClean="0"/>
          </a:p>
          <a:p>
            <a:r>
              <a:rPr lang="ru-RU" sz="2400" b="1" dirty="0" smtClean="0"/>
              <a:t>“ПЕДАГОГІЧНИЙ ДИЗАЙН ОСВІТНЬОГО СЕРЕДОВИЩА”</a:t>
            </a:r>
            <a:endParaRPr lang="ru-RU" sz="2400" dirty="0" smtClean="0"/>
          </a:p>
          <a:p>
            <a:r>
              <a:rPr lang="ru-RU" sz="2400" b="1" dirty="0" smtClean="0"/>
              <a:t>“СТВОРЕННЯ ОСВІТНЬО-ВИХОВНИХ ЦЕНТРІВ НА БАЗІ КАБІНЕТІВ ТА </a:t>
            </a:r>
            <a:r>
              <a:rPr lang="ru-RU" sz="2400" b="1" dirty="0" smtClean="0"/>
              <a:t>МУЗЕЮ”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85728"/>
            <a:ext cx="8280920" cy="6357982"/>
          </a:xfrm>
          <a:solidFill>
            <a:schemeClr val="bg1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endParaRPr lang="ru-RU" sz="51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</a:rPr>
              <a:t>РОБОТА З ОБДАРОВАНИМИ УЧНЯМИ</a:t>
            </a:r>
            <a:endParaRPr lang="ru-RU" sz="1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2800" b="1" dirty="0" smtClean="0"/>
          </a:p>
          <a:p>
            <a:pPr algn="ctr">
              <a:buNone/>
            </a:pPr>
            <a:r>
              <a:rPr lang="ru-RU" sz="7200" b="1" dirty="0" smtClean="0"/>
              <a:t>ПРОЕКТИ</a:t>
            </a:r>
            <a:endParaRPr lang="ru-RU" sz="7200" dirty="0" smtClean="0"/>
          </a:p>
          <a:p>
            <a:r>
              <a:rPr lang="ru-RU" sz="7200" b="1" dirty="0" smtClean="0"/>
              <a:t>“УСПІШНИЙ ВЧИТЕЛЬ - УСПІШНИЙ УЧЕНЬ”</a:t>
            </a:r>
          </a:p>
          <a:p>
            <a:endParaRPr lang="ru-RU" sz="7200" dirty="0" smtClean="0"/>
          </a:p>
          <a:p>
            <a:r>
              <a:rPr lang="ru-RU" sz="7200" b="1" dirty="0" smtClean="0"/>
              <a:t>“ОБДАРОВАНА ДИТИНА”;</a:t>
            </a:r>
            <a:endParaRPr lang="ru-RU" sz="7200" b="1" dirty="0" smtClean="0"/>
          </a:p>
          <a:p>
            <a:endParaRPr lang="ru-RU" sz="7200" b="1" dirty="0" smtClean="0"/>
          </a:p>
          <a:p>
            <a:endParaRPr lang="ru-RU" sz="7200" b="1" dirty="0" smtClean="0"/>
          </a:p>
          <a:p>
            <a:pPr marL="0" indent="0">
              <a:buNone/>
            </a:pPr>
            <a:endParaRPr lang="ru-RU" sz="7200" dirty="0" smtClean="0"/>
          </a:p>
          <a:p>
            <a:r>
              <a:rPr lang="ru-RU" sz="7200" b="1" dirty="0" smtClean="0"/>
              <a:t>ІНДИВІДУАЛЬНІ ОСВІТНІ ТРАЄКТОРІЇ</a:t>
            </a:r>
          </a:p>
          <a:p>
            <a:endParaRPr lang="ru-RU" sz="7200" dirty="0" smtClean="0"/>
          </a:p>
          <a:p>
            <a:r>
              <a:rPr lang="ru-RU" sz="7200" b="1" dirty="0" smtClean="0"/>
              <a:t>СТИМУЛ-КАРТИ</a:t>
            </a:r>
            <a:endParaRPr lang="ru-RU" sz="7200" dirty="0" smtClean="0"/>
          </a:p>
          <a:p>
            <a:pPr>
              <a:buNone/>
            </a:pPr>
            <a:r>
              <a:rPr lang="ru-RU" sz="4500" dirty="0" smtClean="0"/>
              <a:t/>
            </a:r>
            <a:br>
              <a:rPr lang="ru-RU" sz="4500" dirty="0" smtClean="0"/>
            </a:br>
            <a:endParaRPr lang="ru-RU" sz="45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Переможці олімпіад, конкурсів</a:t>
            </a:r>
            <a:endParaRPr lang="uk-UA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6907935"/>
              </p:ext>
            </p:extLst>
          </p:nvPr>
        </p:nvGraphicFramePr>
        <p:xfrm>
          <a:off x="683568" y="764704"/>
          <a:ext cx="8064896" cy="6231491"/>
        </p:xfrm>
        <a:graphic>
          <a:graphicData uri="http://schemas.openxmlformats.org/drawingml/2006/table">
            <a:tbl>
              <a:tblPr firstRow="1" firstCol="1" bandRow="1"/>
              <a:tblGrid>
                <a:gridCol w="445182"/>
                <a:gridCol w="1492006"/>
                <a:gridCol w="611320"/>
                <a:gridCol w="1361354"/>
                <a:gridCol w="2054935"/>
                <a:gridCol w="2100099"/>
              </a:tblGrid>
              <a:tr h="169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ПІП учня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ПІП педагога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Етап та назва конкурсу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Місце, нагорода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Катерина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Миколаївна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Дуць Віта Іванівна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етап XIIІ Міжнародного мовно-літературного конкурсу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учнівської та студентської молоді імені Тараса Шевченка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ІІІ місце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(районний) етап Міжнародного мовно-літературного конкурсу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учнівської та студентської молоді імені Тараса Шевченка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Катерина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Миколаївна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Дуць Віта Іванівна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Всеукраїнська учнівська олімпіада з української мови та літератури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місце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(районний) етап Всеукраїнської учнівської олімпіади з української мови та літератури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Катерина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Миколаївна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Кириша Людмила Володимирівна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Обласний етап Всеукраїнського зльоту учнівських лісництв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ІІІ місце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Сачук Ростислав Сергійович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Сачук Ольга Іванівна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Всеукраїнська учнівська олімпіада з фізики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ІІ місце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Протокол засідання журі ІІ (районного) етапу Всеукраїнської учнівської олімпіади з фізики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Кошудько Людмила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Кошудько Ольга Володимирівна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 шкільних рефератів «Шляхами бойової слави УПА на Рівненщині»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Рівненський обласний краєзнавчий музей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Киріша Ангеліна Сергіївна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Ярмолюк Юлія Василівна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Обласні змагання з легкої атлетики серед дівчат 2008-2009 р.н.  з метання м’яча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 місце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Управління у справах молоді та спорту Рівненської облдержадміністрації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Учнівський парламент «Ідея»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Корнійчук Валентина Олександрівна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Екологічний марафон «Усе для Перемоги»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Сертифікат учасника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Кошудько Людмила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Кошудько Ольга Володимирівна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Всеукраїнський молодіжний конкурс «Юридична освіта майбутнього»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Фіналістка конкурсу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5" marR="47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17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7025602"/>
              </p:ext>
            </p:extLst>
          </p:nvPr>
        </p:nvGraphicFramePr>
        <p:xfrm>
          <a:off x="683568" y="476674"/>
          <a:ext cx="7809890" cy="5982053"/>
        </p:xfrm>
        <a:graphic>
          <a:graphicData uri="http://schemas.openxmlformats.org/drawingml/2006/table">
            <a:tbl>
              <a:tblPr firstRow="1" firstCol="1" bandRow="1"/>
              <a:tblGrid>
                <a:gridCol w="431106"/>
                <a:gridCol w="1444830"/>
                <a:gridCol w="591990"/>
                <a:gridCol w="1318309"/>
                <a:gridCol w="1989960"/>
                <a:gridCol w="2033695"/>
              </a:tblGrid>
              <a:tr h="85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Віталіна Вікторівна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Катерина Миколаївна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Новак Валентин Миколайович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Жук Катерина Олександрівна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Сачук Ростислав Сергійович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Наталія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Новак Ангеліна Олександрівна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Наталія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ІІІ ступеня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Ярошик Анастасія Ігорівна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Гаврилюк Наталія Борисівна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Інтернет- олімпіада «НаУрок» Зима2023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англійської мови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ІІІ ступеня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12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2852"/>
            <a:ext cx="4244280" cy="642942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6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КАДРОВЕ І МЕТОДИЧНЕ ЗАБЕЗПЕЧЕННЯ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ПРОБЛЕМА: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“ПІДВИЩЕННЯ ПРОФЕСІЙНОЇ КОМПЕТЕНТНОСТІ ВЧИТЕЛІВ - ЕФЕКТИВНИЙ ЗАСІБ УДОСКОНАЛЕННЯ ОСВІТНЬОГО ПРОЦЕСУ”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138642" cy="6286544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1500" dirty="0" smtClean="0"/>
              <a:t>ЯКІСНИЙ </a:t>
            </a:r>
            <a:r>
              <a:rPr lang="uk-UA" sz="1500" dirty="0" smtClean="0"/>
              <a:t>СКЛАД ПЕДКОЛЕКТИВУ (ЗА </a:t>
            </a:r>
            <a:r>
              <a:rPr lang="uk-UA" sz="1500" dirty="0" smtClean="0"/>
              <a:t>КАТЕГОРІЯМИ)</a:t>
            </a:r>
          </a:p>
          <a:p>
            <a:endParaRPr lang="ru-RU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952328" cy="298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9604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62865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chemeClr val="tx2"/>
                </a:solidFill>
              </a:rPr>
              <a:t>  СТРАТЕГІЧНА ЦІЛЬ:</a:t>
            </a:r>
          </a:p>
          <a:p>
            <a:pPr algn="ctr">
              <a:buNone/>
            </a:pPr>
            <a:endParaRPr lang="ru-RU" sz="26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РІСТ ПРОФЕСІЙНОЇ МАЙСТЕРНОСТІ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3000" b="1" dirty="0" smtClean="0"/>
              <a:t>ПІДВИЩЕННЯ КВАЛІФІКАЦІЇ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b="1" dirty="0" smtClean="0"/>
              <a:t>РОІППО</a:t>
            </a:r>
            <a:endParaRPr lang="ru-RU" sz="3000" dirty="0" smtClean="0"/>
          </a:p>
          <a:p>
            <a:r>
              <a:rPr lang="ru-RU" sz="3000" b="1" dirty="0" smtClean="0"/>
              <a:t>МЕРЕЖЕВА ОСВІТА</a:t>
            </a:r>
            <a:endParaRPr lang="ru-RU" sz="3000" dirty="0" smtClean="0"/>
          </a:p>
          <a:p>
            <a:r>
              <a:rPr lang="en-US" sz="3000" b="1" dirty="0" err="1" smtClean="0"/>
              <a:t>EdEra</a:t>
            </a:r>
            <a:endParaRPr lang="en-US" sz="3000" dirty="0" smtClean="0"/>
          </a:p>
          <a:p>
            <a:r>
              <a:rPr lang="en-US" sz="3000" b="1" dirty="0" smtClean="0"/>
              <a:t>Prometheus</a:t>
            </a:r>
            <a:endParaRPr lang="en-US" sz="3000" dirty="0" smtClean="0"/>
          </a:p>
          <a:p>
            <a:r>
              <a:rPr lang="ru-RU" sz="3000" b="1" dirty="0" err="1" smtClean="0"/>
              <a:t>Всеосвіта</a:t>
            </a:r>
            <a:endParaRPr lang="ru-RU" sz="3000" dirty="0" smtClean="0"/>
          </a:p>
          <a:p>
            <a:r>
              <a:rPr lang="ru-RU" sz="3000" b="1" dirty="0" err="1" smtClean="0"/>
              <a:t>Наурок</a:t>
            </a:r>
            <a:endParaRPr lang="ru-RU" sz="3000" dirty="0" smtClean="0"/>
          </a:p>
          <a:p>
            <a:r>
              <a:rPr lang="ru-RU" sz="3000" b="1" dirty="0" err="1" smtClean="0"/>
              <a:t>Самоосвіта</a:t>
            </a:r>
            <a:endParaRPr lang="ru-RU" sz="3000" dirty="0" smtClean="0"/>
          </a:p>
          <a:p>
            <a:r>
              <a:rPr lang="ru-RU" sz="3000" b="1" dirty="0" err="1" smtClean="0"/>
              <a:t>Майстер-класи</a:t>
            </a:r>
            <a:endParaRPr lang="ru-RU" sz="30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10080" cy="635798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ПРОФЕСІЙНІ КОНКУРСИ</a:t>
            </a:r>
          </a:p>
          <a:p>
            <a:pPr algn="ctr">
              <a:buNone/>
            </a:pP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b="1" dirty="0" smtClean="0"/>
              <a:t>КОНКУРС </a:t>
            </a:r>
            <a:r>
              <a:rPr lang="ru-RU" sz="3600" b="1" dirty="0" smtClean="0"/>
              <a:t>«УЧИТЕЛЬ РОКУ»</a:t>
            </a:r>
            <a:endParaRPr lang="ru-RU" sz="3600" b="1" dirty="0" smtClean="0"/>
          </a:p>
          <a:p>
            <a:endParaRPr lang="ru-RU" sz="3600" dirty="0" smtClean="0"/>
          </a:p>
          <a:p>
            <a:r>
              <a:rPr lang="ru-RU" sz="3600" b="1" dirty="0" smtClean="0"/>
              <a:t>ЯРМАРОК ПЕДАГОГІЧНОЇ ТВОРЧОСТІ</a:t>
            </a:r>
            <a:endParaRPr lang="ru-RU" sz="3600" dirty="0" smtClean="0"/>
          </a:p>
          <a:p>
            <a:r>
              <a:rPr lang="ru-RU" sz="3600" b="1" dirty="0" smtClean="0"/>
              <a:t>КОНКУРС </a:t>
            </a:r>
            <a:r>
              <a:rPr lang="ru-RU" sz="3600" b="1" dirty="0" smtClean="0"/>
              <a:t>КОНСПЕКТІВ</a:t>
            </a:r>
            <a:endParaRPr lang="ru-RU" sz="3600" dirty="0" smtClean="0"/>
          </a:p>
          <a:p>
            <a:r>
              <a:rPr lang="ru-RU" sz="3600" b="1" dirty="0" smtClean="0"/>
              <a:t>КОНКУРС ТВОРЧИХ </a:t>
            </a:r>
            <a:r>
              <a:rPr lang="ru-RU" sz="3600" b="1" dirty="0" smtClean="0"/>
              <a:t>РОБІТ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УПРАВЛІНСЬКА ДІЯЛЬНІСТЬ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3523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4138642" cy="609617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СТРАТЕГІЧНА ЦІЛЬ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ІНФОРМАЦІЙНА ВІДКРИТІСТЬ, ПРОЗОРІСТЬ ДІЯЛЬНОСТІ ЗАКЛАДУ ОСВІТИ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6143668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/>
              <a:t>САЙТ ЗАКЛАДУ ОСВІТИ</a:t>
            </a:r>
          </a:p>
          <a:p>
            <a:endParaRPr lang="ru-RU" dirty="0" smtClean="0"/>
          </a:p>
          <a:p>
            <a:r>
              <a:rPr lang="ru-RU" b="1" dirty="0" smtClean="0"/>
              <a:t>ГРУПИ В СОЦІАЛЬНИХ МЕРЕЖАХ</a:t>
            </a:r>
          </a:p>
          <a:p>
            <a:endParaRPr lang="ru-RU" dirty="0" smtClean="0"/>
          </a:p>
          <a:p>
            <a:r>
              <a:rPr lang="ru-RU" b="1" dirty="0" smtClean="0"/>
              <a:t>РІЧНИЙ ЗВІТ ДИРЕКТОРА</a:t>
            </a:r>
          </a:p>
          <a:p>
            <a:endParaRPr lang="ru-RU" dirty="0" smtClean="0"/>
          </a:p>
          <a:p>
            <a:r>
              <a:rPr lang="ru-RU" b="1" dirty="0" smtClean="0"/>
              <a:t>ЗАГАЛЬНОШКІЛЬНІ БАТЬКІВСЬКІ ЗБОРИ</a:t>
            </a:r>
          </a:p>
          <a:p>
            <a:endParaRPr lang="ru-RU" dirty="0" smtClean="0"/>
          </a:p>
          <a:p>
            <a:r>
              <a:rPr lang="ru-RU" b="1" dirty="0" smtClean="0"/>
              <a:t>ВИСТУПИ НА ЗБОРАХ ГРОМАДИ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3" y="3284984"/>
            <a:ext cx="38495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038600" cy="6286544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pPr algn="ctr">
              <a:buNone/>
            </a:pPr>
            <a:endParaRPr lang="ru-RU" sz="26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ІМІДЖ ЗАКЛАДУ ОСВІТИ</a:t>
            </a:r>
            <a:endParaRPr lang="ru-RU" sz="35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ЯКІСТЬ ОСВІТИ</a:t>
            </a:r>
          </a:p>
          <a:p>
            <a:pPr algn="ctr">
              <a:buNone/>
            </a:pPr>
            <a:endParaRPr lang="ru-RU" sz="3100" b="1" dirty="0" smtClean="0"/>
          </a:p>
          <a:p>
            <a:pPr algn="ctr">
              <a:buNone/>
            </a:pPr>
            <a:r>
              <a:rPr lang="ru-RU" sz="3100" b="1" dirty="0" smtClean="0"/>
              <a:t>ГРОМАДСЬКО-</a:t>
            </a:r>
            <a:endParaRPr lang="ru-RU" sz="3100" dirty="0" smtClean="0"/>
          </a:p>
          <a:p>
            <a:pPr marL="0" indent="0" algn="ctr">
              <a:buNone/>
            </a:pPr>
            <a:r>
              <a:rPr lang="ru-RU" sz="3100" b="1" dirty="0" smtClean="0"/>
              <a:t>АКТИВНА ШКОЛА</a:t>
            </a:r>
            <a:endParaRPr lang="ru-RU" sz="3100" dirty="0" smtClean="0"/>
          </a:p>
          <a:p>
            <a:pPr algn="ctr">
              <a:buNone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ГРОМАДСЬКО-</a:t>
            </a:r>
            <a:endParaRPr lang="ru-RU" sz="3100" dirty="0" smtClean="0"/>
          </a:p>
          <a:p>
            <a:pPr marL="0" indent="0" algn="ctr">
              <a:buNone/>
            </a:pPr>
            <a:r>
              <a:rPr lang="ru-RU" sz="3100" b="1" dirty="0" smtClean="0"/>
              <a:t>ДЕРЖАВНЕ УПРАВЛІННЯ</a:t>
            </a:r>
            <a:endParaRPr lang="ru-RU" sz="31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244280" cy="6215106"/>
          </a:xfr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ПАРТНЕРСТВО В ОСВІТІ</a:t>
            </a:r>
          </a:p>
          <a:p>
            <a:pPr algn="ctr">
              <a:buNone/>
            </a:pPr>
            <a:endParaRPr lang="ru-RU" sz="3500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latin typeface="Times New Roman"/>
                <a:ea typeface="Times New Roman"/>
              </a:rPr>
              <a:t>Ліцей </a:t>
            </a:r>
            <a:r>
              <a:rPr lang="uk-UA" dirty="0">
                <a:latin typeface="Times New Roman"/>
                <a:ea typeface="Times New Roman"/>
              </a:rPr>
              <a:t>тісно співпрацює з </a:t>
            </a:r>
            <a:r>
              <a:rPr lang="uk-UA" dirty="0" err="1">
                <a:latin typeface="Times New Roman"/>
                <a:ea typeface="Times New Roman"/>
              </a:rPr>
              <a:t>Надслучанським</a:t>
            </a:r>
            <a:r>
              <a:rPr lang="uk-UA" dirty="0">
                <a:latin typeface="Times New Roman"/>
                <a:ea typeface="Times New Roman"/>
              </a:rPr>
              <a:t> інститутом НУВГП ,  </a:t>
            </a:r>
            <a:r>
              <a:rPr lang="uk-UA" dirty="0" err="1">
                <a:latin typeface="Times New Roman"/>
                <a:ea typeface="Times New Roman"/>
              </a:rPr>
              <a:t>Березнівським</a:t>
            </a:r>
            <a:r>
              <a:rPr lang="uk-UA" dirty="0">
                <a:latin typeface="Times New Roman"/>
                <a:ea typeface="Times New Roman"/>
              </a:rPr>
              <a:t>  лісним коледжем , філією «</a:t>
            </a:r>
            <a:r>
              <a:rPr lang="uk-UA" dirty="0" err="1">
                <a:latin typeface="Times New Roman"/>
                <a:ea typeface="Times New Roman"/>
              </a:rPr>
              <a:t>Костопільське</a:t>
            </a:r>
            <a:r>
              <a:rPr lang="uk-UA" dirty="0">
                <a:latin typeface="Times New Roman"/>
                <a:ea typeface="Times New Roman"/>
              </a:rPr>
              <a:t> лісове господарство ДП «Ліси України», мисливським господарством «Поліське» та «ОРЛАН» , з якими укладені угоди про співпрацю і в яких вихованці ліцею мають можливість </a:t>
            </a:r>
            <a:r>
              <a:rPr lang="uk-UA" dirty="0" err="1">
                <a:latin typeface="Times New Roman"/>
                <a:ea typeface="Times New Roman"/>
              </a:rPr>
              <a:t>продовжувать</a:t>
            </a:r>
            <a:r>
              <a:rPr lang="uk-UA" dirty="0">
                <a:latin typeface="Times New Roman"/>
                <a:ea typeface="Times New Roman"/>
              </a:rPr>
              <a:t> навчатись та працювати</a:t>
            </a:r>
            <a:r>
              <a:rPr lang="uk-UA" dirty="0" smtClean="0">
                <a:latin typeface="Times New Roman"/>
                <a:ea typeface="Times New Roman"/>
              </a:rPr>
              <a:t>;</a:t>
            </a:r>
          </a:p>
          <a:p>
            <a:r>
              <a:rPr lang="uk-UA" dirty="0" smtClean="0">
                <a:latin typeface="Times New Roman"/>
              </a:rPr>
              <a:t>Учнівське лісництво</a:t>
            </a:r>
            <a:endParaRPr lang="ru-RU" dirty="0" smtClean="0"/>
          </a:p>
          <a:p>
            <a:pPr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Великомидський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старостат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Великомидський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філіал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7708"/>
            <a:ext cx="3456384" cy="233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2852"/>
            <a:ext cx="4244280" cy="6454500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FF0000"/>
                </a:solidFill>
              </a:rPr>
              <a:t>2022-2023 Н.Р.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3200" b="1" dirty="0" smtClean="0"/>
              <a:t>НАЙПРОСТІШЕ УКРИТТЯ (ТУАЛЕТИ В УКРИТТІ)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ПРОПУСКНИЙ РЕЖИМ</a:t>
            </a:r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ПОСТ ЧЕРГОВОГО</a:t>
            </a:r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КАРАНТИННІ ОБМЕЖЕННЯ ДОСТУПУ СТОРОННІХ ОСІБ</a:t>
            </a:r>
            <a:endParaRPr lang="ru-RU" sz="3200" dirty="0" smtClean="0"/>
          </a:p>
          <a:p>
            <a:pPr>
              <a:buNone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ЗАМІНА УНІТАЗІВ В ТУАЛЕТАХ</a:t>
            </a:r>
          </a:p>
          <a:p>
            <a:pPr>
              <a:buNone/>
            </a:pPr>
            <a:endParaRPr lang="ru-RU" sz="3100" b="1" dirty="0" smtClean="0"/>
          </a:p>
          <a:p>
            <a:pPr>
              <a:buNone/>
            </a:pPr>
            <a:endParaRPr lang="ru-RU" sz="3100" b="1"/>
          </a:p>
          <a:p>
            <a:pPr>
              <a:buNone/>
            </a:pPr>
            <a:r>
              <a:rPr lang="ru-RU" sz="3100" b="1" smtClean="0"/>
              <a:t>Правила </a:t>
            </a:r>
            <a:r>
              <a:rPr lang="ru-RU" sz="3100" b="1" dirty="0" err="1" smtClean="0"/>
              <a:t>поведінки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під</a:t>
            </a:r>
            <a:r>
              <a:rPr lang="ru-RU" sz="3100" b="1" dirty="0" smtClean="0"/>
              <a:t> час </a:t>
            </a:r>
            <a:r>
              <a:rPr lang="ru-RU" sz="3100" b="1" dirty="0" err="1" smtClean="0"/>
              <a:t>повітряної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тривоги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429420"/>
          </a:xfrm>
          <a:solidFill>
            <a:schemeClr val="bg1">
              <a:lumMod val="65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800" b="1" dirty="0" smtClean="0"/>
              <a:t>НІЧНЕ ОСВІТЛЕННЯ ТЕРИТОРІЇ </a:t>
            </a:r>
            <a:r>
              <a:rPr lang="ru-RU" sz="3800" b="1" dirty="0" smtClean="0"/>
              <a:t>ЗАКЛАДУ (ПРОЖЕКТОР)</a:t>
            </a:r>
            <a:endParaRPr lang="ru-RU" sz="3800" b="1" dirty="0" smtClean="0"/>
          </a:p>
          <a:p>
            <a:pPr>
              <a:lnSpc>
                <a:spcPct val="170000"/>
              </a:lnSpc>
            </a:pPr>
            <a:endParaRPr lang="ru-RU" sz="3800" dirty="0" smtClean="0"/>
          </a:p>
          <a:p>
            <a:pPr>
              <a:lnSpc>
                <a:spcPct val="170000"/>
              </a:lnSpc>
            </a:pPr>
            <a:r>
              <a:rPr lang="ru-RU" sz="3800" b="1" dirty="0" smtClean="0"/>
              <a:t>САНІТАРНА ОБРІЗКА ДЕРЕВ</a:t>
            </a:r>
            <a:endParaRPr lang="ru-RU" sz="3800" dirty="0" smtClean="0"/>
          </a:p>
          <a:p>
            <a:pPr>
              <a:lnSpc>
                <a:spcPct val="170000"/>
              </a:lnSpc>
            </a:pPr>
            <a:r>
              <a:rPr lang="ru-RU" sz="3800" b="1" dirty="0" smtClean="0"/>
              <a:t> </a:t>
            </a:r>
            <a:r>
              <a:rPr lang="ru-RU" sz="3800" b="1" dirty="0" smtClean="0"/>
              <a:t>ОЗЕЛЕНЕННЯ</a:t>
            </a:r>
            <a:endParaRPr lang="ru-RU" sz="3800" b="1" dirty="0" smtClean="0"/>
          </a:p>
          <a:p>
            <a:pPr>
              <a:lnSpc>
                <a:spcPct val="170000"/>
              </a:lnSpc>
            </a:pPr>
            <a:endParaRPr lang="ru-RU" sz="3800" dirty="0" smtClean="0"/>
          </a:p>
          <a:p>
            <a:pPr>
              <a:lnSpc>
                <a:spcPct val="170000"/>
              </a:lnSpc>
            </a:pPr>
            <a:r>
              <a:rPr lang="ru-RU" sz="3800" b="1" dirty="0" smtClean="0"/>
              <a:t>УПОРЯДКУВАННЯ КВІТНИКІВ </a:t>
            </a:r>
            <a:endParaRPr lang="ru-RU" sz="3800" b="1" dirty="0" smtClean="0"/>
          </a:p>
          <a:p>
            <a:pPr>
              <a:lnSpc>
                <a:spcPct val="170000"/>
              </a:lnSpc>
            </a:pPr>
            <a:r>
              <a:rPr lang="uk-UA" sz="4000" b="1" dirty="0" smtClean="0">
                <a:solidFill>
                  <a:srgbClr val="0D0D0D"/>
                </a:solidFill>
                <a:ea typeface="Calibri"/>
                <a:cs typeface="Times New Roman"/>
              </a:rPr>
              <a:t>УЧАСТЬ У Всеукраїнському </a:t>
            </a:r>
            <a:r>
              <a:rPr lang="uk-UA" sz="4000" b="1" dirty="0" err="1">
                <a:solidFill>
                  <a:srgbClr val="0D0D0D"/>
                </a:solidFill>
                <a:ea typeface="Calibri"/>
                <a:cs typeface="Times New Roman"/>
              </a:rPr>
              <a:t>проєкті</a:t>
            </a:r>
            <a:r>
              <a:rPr lang="uk-UA" sz="4000" b="1" dirty="0">
                <a:solidFill>
                  <a:srgbClr val="0D0D0D"/>
                </a:solidFill>
                <a:ea typeface="Calibri"/>
                <a:cs typeface="Times New Roman"/>
              </a:rPr>
              <a:t> @Flowers4School </a:t>
            </a:r>
            <a:r>
              <a:rPr lang="uk-UA" sz="4000" b="1" dirty="0" smtClean="0">
                <a:solidFill>
                  <a:srgbClr val="0D0D0D"/>
                </a:solidFill>
                <a:ea typeface="Calibri"/>
                <a:cs typeface="Times New Roman"/>
              </a:rPr>
              <a:t> (500 ЦИБУЛИН ТЮЛЬПАНІВ, КРОКУСІВ, ГІАЦИНТІВ)</a:t>
            </a:r>
            <a:endParaRPr lang="ru-RU" sz="3800" b="1" dirty="0" smtClean="0"/>
          </a:p>
          <a:p>
            <a:pPr>
              <a:lnSpc>
                <a:spcPct val="170000"/>
              </a:lnSpc>
            </a:pPr>
            <a:r>
              <a:rPr lang="ru-RU" sz="3800" b="1" dirty="0" smtClean="0"/>
              <a:t>ОПТИМІЗАЦІЯ ЗЕЛЕНИХ НАСАДЖЕНЬ</a:t>
            </a:r>
            <a:endParaRPr lang="ru-RU" sz="38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57166"/>
            <a:ext cx="4320480" cy="6312194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СТРАТЕГІЧНА ЦІЛЬ: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ЕФЕКТИВНА ВНУТРІШНЯ СИСТЕМА ЗАБЕЗПЕЧЕННЯ ЯКОСТІ ОСВІТИ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ЩОРІЧНЕ КОМПЛЕКСНЕ </a:t>
            </a:r>
          </a:p>
          <a:p>
            <a:pPr algn="ctr">
              <a:buNone/>
            </a:pPr>
            <a:r>
              <a:rPr lang="ru-RU" b="1" dirty="0" smtClean="0"/>
              <a:t>САМООЦІНЮВАННЯ</a:t>
            </a:r>
          </a:p>
          <a:p>
            <a:pPr algn="ctr">
              <a:buNone/>
            </a:pPr>
            <a:endParaRPr lang="ru-RU" b="1" dirty="0" smtClean="0"/>
          </a:p>
          <a:p>
            <a:pPr marL="514350" indent="-514350" algn="ctr">
              <a:buAutoNum type="arabicPeriod"/>
            </a:pPr>
            <a:r>
              <a:rPr lang="uk-UA" sz="2200" b="1" dirty="0" smtClean="0"/>
              <a:t>ОСВІТНЄ СЕРЕДОВИЩЕ</a:t>
            </a:r>
          </a:p>
          <a:p>
            <a:pPr marL="514350" indent="-514350" algn="ctr">
              <a:buAutoNum type="arabicPeriod"/>
            </a:pPr>
            <a:r>
              <a:rPr lang="uk-UA" sz="2200" b="1" dirty="0" smtClean="0"/>
              <a:t>СИСТЕМА ОЦІНЮВАННЯ</a:t>
            </a:r>
          </a:p>
          <a:p>
            <a:pPr marL="514350" indent="-514350" algn="ctr">
              <a:buAutoNum type="arabicPeriod"/>
            </a:pPr>
            <a:r>
              <a:rPr lang="uk-UA" sz="2200" b="1" dirty="0" smtClean="0"/>
              <a:t>ПЕДАГОГІЧНА ДІЯЛЬНІСТЬ</a:t>
            </a:r>
          </a:p>
          <a:p>
            <a:pPr marL="514350" indent="-514350" algn="ctr">
              <a:buAutoNum type="arabicPeriod"/>
            </a:pPr>
            <a:r>
              <a:rPr lang="uk-UA" sz="2200" b="1" dirty="0" smtClean="0"/>
              <a:t>УПРАВЛІНСЬКІ ПРОЦЕСИ</a:t>
            </a:r>
            <a:endParaRPr lang="ru-RU" sz="2200" dirty="0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213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 ОСВІТНЄ СЕРЕДОВИЩЕ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1.1.Забезпечення </a:t>
            </a:r>
            <a:r>
              <a:rPr lang="ru-RU" sz="2800" b="1" dirty="0" err="1" smtClean="0">
                <a:solidFill>
                  <a:schemeClr val="tx2"/>
                </a:solidFill>
              </a:rPr>
              <a:t>комфортних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безпечних</a:t>
            </a:r>
            <a:r>
              <a:rPr lang="ru-RU" sz="2800" b="1" dirty="0" smtClean="0">
                <a:solidFill>
                  <a:schemeClr val="tx2"/>
                </a:solidFill>
              </a:rPr>
              <a:t> умов </a:t>
            </a:r>
            <a:r>
              <a:rPr lang="ru-RU" sz="2800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sz="2800" b="1" dirty="0" smtClean="0">
                <a:solidFill>
                  <a:schemeClr val="tx2"/>
                </a:solidFill>
              </a:rPr>
              <a:t> та </a:t>
            </a:r>
            <a:r>
              <a:rPr lang="ru-RU" sz="2800" b="1" dirty="0" err="1" smtClean="0">
                <a:solidFill>
                  <a:schemeClr val="tx2"/>
                </a:solidFill>
              </a:rPr>
              <a:t>праці</a:t>
            </a:r>
            <a:r>
              <a:rPr lang="ru-RU" sz="2800" b="1" dirty="0" smtClean="0">
                <a:solidFill>
                  <a:schemeClr val="tx2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ДОСТАТНІЙ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 </a:t>
            </a:r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1.2.Створення </a:t>
            </a:r>
            <a:r>
              <a:rPr lang="ru-RU" sz="2800" b="1" dirty="0" err="1" smtClean="0">
                <a:solidFill>
                  <a:schemeClr val="tx2"/>
                </a:solidFill>
              </a:rPr>
              <a:t>освітнього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середовища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вільного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від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насильства</a:t>
            </a:r>
            <a:r>
              <a:rPr lang="ru-RU" sz="2800" b="1" dirty="0" smtClean="0">
                <a:solidFill>
                  <a:schemeClr val="tx2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ДОСТАТНІЙ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1.3.Формування </a:t>
            </a:r>
            <a:r>
              <a:rPr lang="ru-RU" sz="2800" b="1" dirty="0" err="1" smtClean="0">
                <a:solidFill>
                  <a:schemeClr val="tx2"/>
                </a:solidFill>
              </a:rPr>
              <a:t>інклюзивного</a:t>
            </a:r>
            <a:r>
              <a:rPr lang="ru-RU" sz="2800" b="1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</a:rPr>
              <a:t>розвивального</a:t>
            </a:r>
            <a:r>
              <a:rPr lang="ru-RU" sz="2800" b="1" dirty="0" smtClean="0">
                <a:solidFill>
                  <a:schemeClr val="tx2"/>
                </a:solidFill>
              </a:rPr>
              <a:t> та </a:t>
            </a:r>
            <a:r>
              <a:rPr lang="ru-RU" sz="2800" b="1" dirty="0" err="1" smtClean="0">
                <a:solidFill>
                  <a:schemeClr val="tx2"/>
                </a:solidFill>
              </a:rPr>
              <a:t>мотивуючого</a:t>
            </a:r>
            <a:r>
              <a:rPr lang="ru-RU" sz="2800" b="1" dirty="0" smtClean="0">
                <a:solidFill>
                  <a:schemeClr val="tx2"/>
                </a:solidFill>
              </a:rPr>
              <a:t> до </a:t>
            </a:r>
            <a:r>
              <a:rPr lang="ru-RU" sz="2800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освітнього</a:t>
            </a:r>
            <a:r>
              <a:rPr lang="ru-RU" sz="2800" b="1" dirty="0" smtClean="0">
                <a:solidFill>
                  <a:schemeClr val="tx2"/>
                </a:solidFill>
              </a:rPr>
              <a:t> простору. </a:t>
            </a:r>
            <a:r>
              <a:rPr lang="ru-RU" sz="2800" b="1" dirty="0" smtClean="0">
                <a:solidFill>
                  <a:srgbClr val="FF0000"/>
                </a:solidFill>
              </a:rPr>
              <a:t>ДОСТАТНІЙ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СИСТЕМА ОЦІНЮВАННЯ ЗДОБУВАЧІВ ОСВІТИ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86346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tx2"/>
                </a:solidFill>
              </a:rPr>
              <a:t>2.1. </a:t>
            </a:r>
            <a:r>
              <a:rPr lang="ru-RU" b="1" dirty="0" err="1" smtClean="0">
                <a:solidFill>
                  <a:schemeClr val="tx2"/>
                </a:solidFill>
              </a:rPr>
              <a:t>Наявність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відкритої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прозорої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зрозумілої</a:t>
            </a:r>
            <a:r>
              <a:rPr lang="ru-RU" b="1" dirty="0" smtClean="0">
                <a:solidFill>
                  <a:schemeClr val="tx2"/>
                </a:solidFill>
              </a:rPr>
              <a:t> для </a:t>
            </a:r>
            <a:r>
              <a:rPr lang="ru-RU" b="1" dirty="0" err="1" smtClean="0">
                <a:solidFill>
                  <a:schemeClr val="tx2"/>
                </a:solidFill>
              </a:rPr>
              <a:t>здобувачів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системи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оцінювання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їх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результатів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2.2. </a:t>
            </a:r>
            <a:r>
              <a:rPr lang="ru-RU" b="1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внутрішнього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моніторингу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що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передбачає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систематичне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відстеження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коригування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результатів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b="1" dirty="0" smtClean="0">
                <a:solidFill>
                  <a:schemeClr val="tx2"/>
                </a:solidFill>
              </a:rPr>
              <a:t> кожного </a:t>
            </a:r>
            <a:r>
              <a:rPr lang="ru-RU" b="1" dirty="0" err="1" smtClean="0">
                <a:solidFill>
                  <a:schemeClr val="tx2"/>
                </a:solidFill>
              </a:rPr>
              <a:t>здобувача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2.3. </a:t>
            </a:r>
            <a:r>
              <a:rPr lang="ru-RU" b="1" dirty="0" err="1" smtClean="0">
                <a:solidFill>
                  <a:schemeClr val="tx2"/>
                </a:solidFill>
              </a:rPr>
              <a:t>Спрямованість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системи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оцінювання</a:t>
            </a:r>
            <a:r>
              <a:rPr lang="ru-RU" b="1" dirty="0" smtClean="0">
                <a:solidFill>
                  <a:schemeClr val="tx2"/>
                </a:solidFill>
              </a:rPr>
              <a:t> на </a:t>
            </a:r>
            <a:r>
              <a:rPr lang="ru-RU" b="1" dirty="0" err="1" smtClean="0">
                <a:solidFill>
                  <a:schemeClr val="tx2"/>
                </a:solidFill>
              </a:rPr>
              <a:t>формування</a:t>
            </a:r>
            <a:r>
              <a:rPr lang="ru-RU" b="1" dirty="0" smtClean="0">
                <a:solidFill>
                  <a:schemeClr val="tx2"/>
                </a:solidFill>
              </a:rPr>
              <a:t> у </a:t>
            </a:r>
            <a:r>
              <a:rPr lang="ru-RU" b="1" dirty="0" err="1" smtClean="0">
                <a:solidFill>
                  <a:schemeClr val="tx2"/>
                </a:solidFill>
              </a:rPr>
              <a:t>здобувачів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відповідальності</a:t>
            </a:r>
            <a:r>
              <a:rPr lang="ru-RU" b="1" dirty="0" smtClean="0">
                <a:solidFill>
                  <a:schemeClr val="tx2"/>
                </a:solidFill>
              </a:rPr>
              <a:t> за </a:t>
            </a:r>
            <a:r>
              <a:rPr lang="ru-RU" b="1" dirty="0" err="1" smtClean="0">
                <a:solidFill>
                  <a:schemeClr val="tx2"/>
                </a:solidFill>
              </a:rPr>
              <a:t>результати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свого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здатності</a:t>
            </a:r>
            <a:r>
              <a:rPr lang="ru-RU" b="1" dirty="0" smtClean="0">
                <a:solidFill>
                  <a:schemeClr val="tx2"/>
                </a:solidFill>
              </a:rPr>
              <a:t> до </a:t>
            </a:r>
            <a:r>
              <a:rPr lang="ru-RU" b="1" dirty="0" err="1" smtClean="0">
                <a:solidFill>
                  <a:schemeClr val="tx2"/>
                </a:solidFill>
              </a:rPr>
              <a:t>самооцінювання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достатній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ПЕДАГОГІЧНА ДІЯЛЬНІСТЬ ПЕДАГОГІЧНИХ ПРАЦІВНИКІВ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3.1. </a:t>
            </a:r>
            <a:r>
              <a:rPr lang="ru-RU" b="1" dirty="0" err="1" smtClean="0">
                <a:solidFill>
                  <a:schemeClr val="tx2"/>
                </a:solidFill>
              </a:rPr>
              <a:t>Ефективність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планування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педагогічними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працівниками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3.2. </a:t>
            </a:r>
            <a:r>
              <a:rPr lang="ru-RU" b="1" dirty="0" err="1" smtClean="0">
                <a:solidFill>
                  <a:schemeClr val="tx2"/>
                </a:solidFill>
              </a:rPr>
              <a:t>Постійне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підвищення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професійного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рівня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майстерності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працівників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ВИСОКИЙ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3.3. </a:t>
            </a:r>
            <a:r>
              <a:rPr lang="ru-RU" b="1" dirty="0" err="1" smtClean="0">
                <a:solidFill>
                  <a:schemeClr val="tx2"/>
                </a:solidFill>
              </a:rPr>
              <a:t>Налагодження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співпраці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здобувачами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їх</a:t>
            </a:r>
            <a:r>
              <a:rPr lang="ru-RU" b="1" dirty="0" smtClean="0">
                <a:solidFill>
                  <a:schemeClr val="tx2"/>
                </a:solidFill>
              </a:rPr>
              <a:t> батьками, </a:t>
            </a:r>
            <a:r>
              <a:rPr lang="ru-RU" b="1" dirty="0" err="1" smtClean="0">
                <a:solidFill>
                  <a:schemeClr val="tx2"/>
                </a:solidFill>
              </a:rPr>
              <a:t>працівниками</a:t>
            </a:r>
            <a:r>
              <a:rPr lang="ru-RU" b="1" dirty="0" smtClean="0">
                <a:solidFill>
                  <a:schemeClr val="tx2"/>
                </a:solidFill>
              </a:rPr>
              <a:t> закладу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3.4. </a:t>
            </a:r>
            <a:r>
              <a:rPr lang="ru-RU" b="1" dirty="0" err="1" smtClean="0">
                <a:solidFill>
                  <a:schemeClr val="tx2"/>
                </a:solidFill>
              </a:rPr>
              <a:t>Організація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діяльності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здобувачів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на засадах </a:t>
            </a:r>
            <a:r>
              <a:rPr lang="ru-RU" b="1" dirty="0" err="1" smtClean="0">
                <a:solidFill>
                  <a:schemeClr val="tx2"/>
                </a:solidFill>
              </a:rPr>
              <a:t>академічної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доброчесності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УПРАВЛІНСЬКІ ПРОЦЕСИ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4.1. </a:t>
            </a:r>
            <a:r>
              <a:rPr lang="ru-RU" b="1" dirty="0" err="1" smtClean="0">
                <a:solidFill>
                  <a:schemeClr val="tx2"/>
                </a:solidFill>
              </a:rPr>
              <a:t>Наявність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стратегії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розвитку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системи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планування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діяльності</a:t>
            </a:r>
            <a:r>
              <a:rPr lang="ru-RU" b="1" dirty="0" smtClean="0">
                <a:solidFill>
                  <a:schemeClr val="tx2"/>
                </a:solidFill>
              </a:rPr>
              <a:t> закладу, </a:t>
            </a:r>
            <a:r>
              <a:rPr lang="ru-RU" b="1" dirty="0" err="1" smtClean="0">
                <a:solidFill>
                  <a:schemeClr val="tx2"/>
                </a:solidFill>
              </a:rPr>
              <a:t>моніторинг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виконання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поставлених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цілей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завдань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4.2. </a:t>
            </a:r>
            <a:r>
              <a:rPr lang="ru-RU" b="1" dirty="0" err="1" smtClean="0">
                <a:solidFill>
                  <a:schemeClr val="tx2"/>
                </a:solidFill>
              </a:rPr>
              <a:t>Формування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відносин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довіри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прозорості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дотримання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етичних</a:t>
            </a:r>
            <a:r>
              <a:rPr lang="ru-RU" b="1" dirty="0" smtClean="0">
                <a:solidFill>
                  <a:schemeClr val="tx2"/>
                </a:solidFill>
              </a:rPr>
              <a:t> норм.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4.3. </a:t>
            </a:r>
            <a:r>
              <a:rPr lang="ru-RU" b="1" dirty="0" err="1" smtClean="0">
                <a:solidFill>
                  <a:schemeClr val="tx2"/>
                </a:solidFill>
              </a:rPr>
              <a:t>Ефективність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кадрової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політики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забезпечення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можливостей</a:t>
            </a:r>
            <a:r>
              <a:rPr lang="ru-RU" b="1" dirty="0" smtClean="0">
                <a:solidFill>
                  <a:schemeClr val="tx2"/>
                </a:solidFill>
              </a:rPr>
              <a:t> для </a:t>
            </a:r>
            <a:r>
              <a:rPr lang="ru-RU" b="1" dirty="0" err="1" smtClean="0">
                <a:solidFill>
                  <a:schemeClr val="tx2"/>
                </a:solidFill>
              </a:rPr>
              <a:t>професійного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розвитку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педагогічних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працівників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4.4. </a:t>
            </a:r>
            <a:r>
              <a:rPr lang="ru-RU" b="1" dirty="0" err="1" smtClean="0">
                <a:solidFill>
                  <a:schemeClr val="tx2"/>
                </a:solidFill>
              </a:rPr>
              <a:t>Організація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освітнього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процесу</a:t>
            </a:r>
            <a:r>
              <a:rPr lang="ru-RU" b="1" dirty="0" smtClean="0">
                <a:solidFill>
                  <a:schemeClr val="tx2"/>
                </a:solidFill>
              </a:rPr>
              <a:t> на засадах </a:t>
            </a:r>
            <a:r>
              <a:rPr lang="ru-RU" b="1" dirty="0" err="1" smtClean="0">
                <a:solidFill>
                  <a:schemeClr val="tx2"/>
                </a:solidFill>
              </a:rPr>
              <a:t>людиноцентризму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прийняття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управлінських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рішень</a:t>
            </a:r>
            <a:r>
              <a:rPr lang="ru-RU" b="1" dirty="0" smtClean="0">
                <a:solidFill>
                  <a:schemeClr val="tx2"/>
                </a:solidFill>
              </a:rPr>
              <a:t> на </a:t>
            </a:r>
            <a:r>
              <a:rPr lang="ru-RU" b="1" dirty="0" err="1" smtClean="0">
                <a:solidFill>
                  <a:schemeClr val="tx2"/>
                </a:solidFill>
              </a:rPr>
              <a:t>основі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конструктивної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співпраці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учасників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освітнього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процесу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взаємодії</a:t>
            </a:r>
            <a:r>
              <a:rPr lang="ru-RU" b="1" dirty="0" smtClean="0">
                <a:solidFill>
                  <a:schemeClr val="tx2"/>
                </a:solidFill>
              </a:rPr>
              <a:t> закладу </a:t>
            </a:r>
            <a:r>
              <a:rPr lang="ru-RU" b="1" dirty="0" err="1" smtClean="0">
                <a:solidFill>
                  <a:schemeClr val="tx2"/>
                </a:solidFill>
              </a:rPr>
              <a:t>освіти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місцевою</a:t>
            </a:r>
            <a:r>
              <a:rPr lang="ru-RU" b="1" dirty="0" smtClean="0">
                <a:solidFill>
                  <a:schemeClr val="tx2"/>
                </a:solidFill>
              </a:rPr>
              <a:t> громадою.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4.5. </a:t>
            </a:r>
            <a:r>
              <a:rPr lang="ru-RU" b="1" dirty="0" err="1" smtClean="0">
                <a:solidFill>
                  <a:schemeClr val="tx2"/>
                </a:solidFill>
              </a:rPr>
              <a:t>Формування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забезпечення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реалізації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політики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академічної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доброчесності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ДОСТАТНІЙ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§"/>
            </a:pPr>
            <a:r>
              <a:rPr lang="ru-RU" sz="2400" dirty="0" err="1" smtClean="0"/>
              <a:t>Забезпечувалась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(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туалетів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вентиляційного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питного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режимів</a:t>
            </a:r>
            <a:r>
              <a:rPr lang="ru-RU" sz="2400" dirty="0" smtClean="0"/>
              <a:t>, режиму </a:t>
            </a:r>
            <a:r>
              <a:rPr lang="ru-RU" sz="2400" dirty="0" err="1" smtClean="0"/>
              <a:t>освітлення</a:t>
            </a:r>
            <a:r>
              <a:rPr lang="ru-RU" sz="2400" dirty="0" smtClean="0"/>
              <a:t>) </a:t>
            </a:r>
            <a:r>
              <a:rPr lang="ru-RU" sz="2400" dirty="0" err="1" smtClean="0"/>
              <a:t>Санітарному</a:t>
            </a:r>
            <a:r>
              <a:rPr lang="ru-RU" sz="2400" dirty="0" smtClean="0"/>
              <a:t> регламенту;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вдосконалювалось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обслуговування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вчителів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згідно</a:t>
            </a:r>
            <a:r>
              <a:rPr lang="ru-RU" sz="2400" dirty="0" smtClean="0"/>
              <a:t> Договору з </a:t>
            </a:r>
            <a:r>
              <a:rPr lang="ru-RU" sz="2400" dirty="0" err="1" smtClean="0"/>
              <a:t>Держпродспоживслужбою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піску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гельмінтів</a:t>
            </a:r>
            <a:r>
              <a:rPr lang="ru-RU" sz="2400" dirty="0" smtClean="0"/>
              <a:t>, води, режиму </a:t>
            </a:r>
            <a:r>
              <a:rPr lang="ru-RU" sz="2400" dirty="0" err="1" smtClean="0"/>
              <a:t>освітлення</a:t>
            </a:r>
            <a:r>
              <a:rPr lang="ru-RU" sz="2400" dirty="0" smtClean="0"/>
              <a:t>, температурного режиму, </a:t>
            </a:r>
            <a:r>
              <a:rPr lang="ru-RU" sz="2400" dirty="0" err="1" smtClean="0"/>
              <a:t>виконуються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дератизації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дезінфекції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дезінсекції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приміщень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algn="l"/>
            <a:r>
              <a:rPr lang="ru-RU" sz="2400" dirty="0" err="1" smtClean="0"/>
              <a:t>Встановлено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інформаційні</a:t>
            </a:r>
            <a:r>
              <a:rPr lang="ru-RU" sz="2400" dirty="0" smtClean="0"/>
              <a:t> </a:t>
            </a:r>
            <a:r>
              <a:rPr lang="ru-RU" sz="2400" dirty="0" smtClean="0"/>
              <a:t>таблички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обрізано</a:t>
            </a:r>
            <a:r>
              <a:rPr lang="ru-RU" sz="2400" dirty="0" smtClean="0"/>
              <a:t>, </a:t>
            </a:r>
            <a:r>
              <a:rPr lang="ru-RU" sz="2400" dirty="0" err="1" smtClean="0"/>
              <a:t>окремі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аварійні</a:t>
            </a:r>
            <a:r>
              <a:rPr lang="ru-RU" sz="2400" dirty="0" smtClean="0"/>
              <a:t> дерева, </a:t>
            </a:r>
            <a:r>
              <a:rPr lang="ru-RU" sz="2400" dirty="0" err="1" smtClean="0"/>
              <a:t>сухі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гілки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err="1" smtClean="0"/>
              <a:t>здійснено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оптимізацію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зелених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насаджень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забезпечено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організовано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практичні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заняття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домедичної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вчителів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тренінги</a:t>
            </a:r>
            <a:r>
              <a:rPr lang="ru-RU" sz="2400" dirty="0" smtClean="0"/>
              <a:t> з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надзвичайних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ситуаціях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створено </a:t>
            </a:r>
            <a:r>
              <a:rPr lang="ru-RU" sz="2400" dirty="0" err="1" smtClean="0"/>
              <a:t>безпечний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простір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Стратегії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закладу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на 2021-2025 </a:t>
            </a:r>
            <a:r>
              <a:rPr lang="ru-RU" sz="2400" dirty="0" err="1" smtClean="0"/>
              <a:t>рр</a:t>
            </a:r>
            <a:r>
              <a:rPr lang="ru-RU" sz="2400" dirty="0" smtClean="0"/>
              <a:t>.;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введено в </a:t>
            </a:r>
            <a:r>
              <a:rPr lang="ru-RU" sz="2400" dirty="0" err="1" smtClean="0"/>
              <a:t>освітній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політику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мінімізації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відходів</a:t>
            </a:r>
            <a:r>
              <a:rPr lang="ru-RU" sz="2400" dirty="0" smtClean="0"/>
              <a:t>, </a:t>
            </a:r>
            <a:r>
              <a:rPr lang="ru-RU" sz="2400" dirty="0" smtClean="0"/>
              <a:t>участь у </a:t>
            </a:r>
            <a:r>
              <a:rPr lang="ru-RU" sz="2400" dirty="0" err="1" smtClean="0"/>
              <a:t>проєкті</a:t>
            </a:r>
            <a:r>
              <a:rPr lang="ru-RU" sz="2400" dirty="0" smtClean="0"/>
              <a:t> БАТАРЕЙКИ, ЗДАВАЙТЕСЯ!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29763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2400" dirty="0" smtClean="0"/>
              <a:t>Проведено </a:t>
            </a:r>
            <a:r>
              <a:rPr lang="ru-RU" sz="2400" dirty="0" err="1" smtClean="0"/>
              <a:t>тренінг</a:t>
            </a:r>
            <a:r>
              <a:rPr lang="ru-RU" sz="2400" dirty="0" smtClean="0"/>
              <a:t> «</a:t>
            </a:r>
            <a:r>
              <a:rPr lang="ru-RU" sz="2400" dirty="0" err="1" smtClean="0"/>
              <a:t>Тривожна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валіза</a:t>
            </a:r>
            <a:r>
              <a:rPr lang="ru-RU" sz="2400" dirty="0" smtClean="0"/>
              <a:t>.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взяти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собою в </a:t>
            </a:r>
            <a:r>
              <a:rPr lang="ru-RU" sz="2400" dirty="0" err="1" smtClean="0"/>
              <a:t>укриття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err="1" smtClean="0"/>
              <a:t>Діяли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сигналу «</a:t>
            </a:r>
            <a:r>
              <a:rPr lang="ru-RU" sz="2400" dirty="0" err="1" smtClean="0"/>
              <a:t>Повітряна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тривога</a:t>
            </a:r>
            <a:r>
              <a:rPr lang="ru-RU" sz="2400" dirty="0" smtClean="0"/>
              <a:t>»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інструкції</a:t>
            </a:r>
            <a:endParaRPr lang="ru-RU" dirty="0"/>
          </a:p>
        </p:txBody>
      </p:sp>
      <p:pic>
        <p:nvPicPr>
          <p:cNvPr id="47106" name="Picture 2" descr="C:\Users\111\Desktop\Без названия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3" y="214290"/>
            <a:ext cx="4374202" cy="326808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628654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Створено </a:t>
            </a:r>
            <a:r>
              <a:rPr lang="ru-RU" sz="3400" dirty="0" err="1" smtClean="0"/>
              <a:t>здоров’язберігаюче</a:t>
            </a:r>
            <a:r>
              <a:rPr lang="ru-RU" sz="3400" dirty="0" smtClean="0"/>
              <a:t> </a:t>
            </a:r>
            <a:r>
              <a:rPr lang="ru-RU" sz="3400" dirty="0" err="1" smtClean="0"/>
              <a:t>середовище</a:t>
            </a:r>
            <a:r>
              <a:rPr lang="ru-RU" sz="3400" dirty="0" smtClean="0"/>
              <a:t> </a:t>
            </a:r>
            <a:r>
              <a:rPr lang="ru-RU" sz="3400" dirty="0" smtClean="0"/>
              <a:t>для </a:t>
            </a:r>
            <a:r>
              <a:rPr lang="ru-RU" sz="3400" dirty="0" err="1" smtClean="0"/>
              <a:t>школярів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 2022-2023 н.р. </a:t>
            </a:r>
            <a:r>
              <a:rPr lang="ru-RU" sz="3400" dirty="0" err="1" smtClean="0"/>
              <a:t>було</a:t>
            </a:r>
            <a:r>
              <a:rPr lang="ru-RU" sz="3400" dirty="0" smtClean="0"/>
              <a:t> </a:t>
            </a:r>
            <a:r>
              <a:rPr lang="ru-RU" sz="3400" dirty="0" err="1" smtClean="0"/>
              <a:t>організоване</a:t>
            </a:r>
            <a:r>
              <a:rPr lang="ru-RU" sz="3400" dirty="0" smtClean="0"/>
              <a:t> </a:t>
            </a:r>
            <a:r>
              <a:rPr lang="ru-RU" sz="3400" dirty="0" err="1" smtClean="0"/>
              <a:t>навчання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охорони</a:t>
            </a:r>
            <a:r>
              <a:rPr lang="ru-RU" sz="3400" dirty="0" smtClean="0"/>
              <a:t> </a:t>
            </a:r>
            <a:r>
              <a:rPr lang="ru-RU" sz="3400" dirty="0" err="1" smtClean="0"/>
              <a:t>праці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всіх</a:t>
            </a:r>
            <a:r>
              <a:rPr lang="ru-RU" sz="3400" dirty="0" smtClean="0"/>
              <a:t> </a:t>
            </a:r>
            <a:r>
              <a:rPr lang="ru-RU" sz="3400" dirty="0" err="1" smtClean="0"/>
              <a:t>категорій</a:t>
            </a:r>
            <a:r>
              <a:rPr lang="ru-RU" sz="3400" dirty="0" smtClean="0"/>
              <a:t> </a:t>
            </a:r>
            <a:r>
              <a:rPr lang="ru-RU" sz="3400" dirty="0" err="1" smtClean="0"/>
              <a:t>працівників</a:t>
            </a:r>
            <a:r>
              <a:rPr lang="ru-RU" sz="3400" dirty="0" smtClean="0"/>
              <a:t> закладу </a:t>
            </a:r>
            <a:r>
              <a:rPr lang="ru-RU" sz="3400" dirty="0" err="1" smtClean="0"/>
              <a:t>освіти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відповідним</a:t>
            </a:r>
            <a:r>
              <a:rPr lang="ru-RU" sz="3400" dirty="0" smtClean="0"/>
              <a:t> </a:t>
            </a:r>
            <a:r>
              <a:rPr lang="ru-RU" sz="3400" dirty="0" err="1" smtClean="0"/>
              <a:t>складанням</a:t>
            </a:r>
            <a:r>
              <a:rPr lang="ru-RU" sz="3400" dirty="0" smtClean="0"/>
              <a:t> </a:t>
            </a:r>
            <a:r>
              <a:rPr lang="ru-RU" sz="3400" dirty="0" err="1" smtClean="0"/>
              <a:t>заліку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err="1" smtClean="0"/>
              <a:t>забезпечено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проведення</a:t>
            </a:r>
            <a:r>
              <a:rPr lang="ru-RU" sz="3400" dirty="0" smtClean="0"/>
              <a:t> занять </a:t>
            </a:r>
            <a:r>
              <a:rPr lang="ru-RU" sz="3400" dirty="0" err="1" smtClean="0"/>
              <a:t>відповідно</a:t>
            </a:r>
            <a:r>
              <a:rPr lang="ru-RU" sz="3400" dirty="0" smtClean="0"/>
              <a:t> </a:t>
            </a:r>
            <a:r>
              <a:rPr lang="ru-RU" sz="3400" dirty="0" err="1" smtClean="0"/>
              <a:t>графіку</a:t>
            </a:r>
            <a:r>
              <a:rPr lang="ru-RU" sz="3400" dirty="0" smtClean="0"/>
              <a:t> і </a:t>
            </a:r>
            <a:r>
              <a:rPr lang="ru-RU" sz="3400" dirty="0" err="1" smtClean="0"/>
              <a:t>розробленої</a:t>
            </a:r>
            <a:r>
              <a:rPr lang="ru-RU" sz="3400" dirty="0" smtClean="0"/>
              <a:t> тематики з </a:t>
            </a:r>
            <a:r>
              <a:rPr lang="ru-RU" sz="3400" dirty="0" smtClean="0"/>
              <a:t>ЦЗ</a:t>
            </a:r>
            <a:r>
              <a:rPr lang="ru-RU" sz="3400" dirty="0" smtClean="0"/>
              <a:t>, </a:t>
            </a:r>
            <a:r>
              <a:rPr lang="ru-RU" sz="3400" dirty="0" err="1" smtClean="0"/>
              <a:t>зокрема</a:t>
            </a:r>
            <a:r>
              <a:rPr lang="ru-RU" sz="3400" dirty="0" smtClean="0"/>
              <a:t> з </a:t>
            </a:r>
            <a:r>
              <a:rPr lang="ru-RU" sz="3400" dirty="0" err="1" smtClean="0"/>
              <a:t>формуванням</a:t>
            </a:r>
            <a:r>
              <a:rPr lang="ru-RU" sz="3400" dirty="0" smtClean="0"/>
              <a:t>, яке </a:t>
            </a:r>
            <a:r>
              <a:rPr lang="ru-RU" sz="3400" dirty="0" err="1" smtClean="0"/>
              <a:t>обслуговує</a:t>
            </a:r>
            <a:r>
              <a:rPr lang="ru-RU" sz="3400" dirty="0" smtClean="0"/>
              <a:t> </a:t>
            </a:r>
            <a:r>
              <a:rPr lang="ru-RU" sz="3400" dirty="0" err="1" smtClean="0"/>
              <a:t>укриття</a:t>
            </a:r>
            <a:r>
              <a:rPr lang="ru-RU" sz="3400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За результатами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самооцінювання</a:t>
            </a:r>
            <a:r>
              <a:rPr lang="ru-RU" sz="2400" dirty="0" smtClean="0"/>
              <a:t> 2021-2022 н.р. </a:t>
            </a:r>
            <a:r>
              <a:rPr lang="ru-RU" sz="2400" dirty="0" err="1" smtClean="0"/>
              <a:t>освітнього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наступне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упорядковано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протипожежні</a:t>
            </a:r>
            <a:r>
              <a:rPr lang="ru-RU" sz="2400" dirty="0" smtClean="0"/>
              <a:t> </a:t>
            </a:r>
            <a:r>
              <a:rPr lang="ru-RU" sz="2400" dirty="0" err="1" smtClean="0"/>
              <a:t>щити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частково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зроблено</a:t>
            </a:r>
            <a:r>
              <a:rPr lang="ru-RU" sz="2400" dirty="0" smtClean="0"/>
              <a:t> огорожу </a:t>
            </a:r>
            <a:r>
              <a:rPr lang="ru-RU" sz="2400" dirty="0" err="1" smtClean="0"/>
              <a:t>стадіону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освітлювальних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приладів</a:t>
            </a:r>
            <a:r>
              <a:rPr lang="ru-RU" sz="2400" dirty="0" smtClean="0"/>
              <a:t> (</a:t>
            </a:r>
            <a:r>
              <a:rPr lang="ru-RU" sz="2400" dirty="0" err="1" smtClean="0"/>
              <a:t>придбано</a:t>
            </a:r>
            <a:r>
              <a:rPr lang="ru-RU" sz="2400" dirty="0" smtClean="0"/>
              <a:t> прожектор)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організацію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питного</a:t>
            </a:r>
            <a:r>
              <a:rPr lang="ru-RU" sz="2400" dirty="0" smtClean="0"/>
              <a:t> режиму у </a:t>
            </a:r>
            <a:r>
              <a:rPr lang="ru-RU" sz="2400" dirty="0" err="1" smtClean="0"/>
              <a:t>закладі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(</a:t>
            </a:r>
            <a:r>
              <a:rPr lang="ru-RU" sz="2400" dirty="0" err="1" smtClean="0"/>
              <a:t>кулери</a:t>
            </a:r>
            <a:r>
              <a:rPr lang="ru-RU" sz="2400" dirty="0" smtClean="0"/>
              <a:t>);</a:t>
            </a:r>
            <a:br>
              <a:rPr lang="ru-RU" sz="2400" dirty="0" smtClean="0"/>
            </a:br>
            <a:r>
              <a:rPr lang="ru-RU" sz="2400" dirty="0" err="1" smtClean="0"/>
              <a:t>облаштовано</a:t>
            </a:r>
            <a:r>
              <a:rPr lang="ru-RU" sz="2400" dirty="0" smtClean="0"/>
              <a:t> (</a:t>
            </a:r>
            <a:r>
              <a:rPr lang="ru-RU" sz="2400" dirty="0" err="1" smtClean="0"/>
              <a:t>створені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уроків</a:t>
            </a:r>
            <a:r>
              <a:rPr lang="ru-RU" sz="2400" dirty="0" smtClean="0"/>
              <a:t>);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591187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i="1" dirty="0" err="1" smtClean="0">
                <a:solidFill>
                  <a:schemeClr val="tx2"/>
                </a:solidFill>
              </a:rPr>
              <a:t>Стратегічна</a:t>
            </a:r>
            <a:r>
              <a:rPr lang="ru-RU" sz="4000" b="1" i="1" dirty="0" smtClean="0">
                <a:solidFill>
                  <a:schemeClr val="tx2"/>
                </a:solidFill>
              </a:rPr>
              <a:t> </a:t>
            </a:r>
            <a:r>
              <a:rPr lang="ru-RU" sz="4000" b="1" i="1" dirty="0" err="1" smtClean="0">
                <a:solidFill>
                  <a:schemeClr val="tx2"/>
                </a:solidFill>
              </a:rPr>
              <a:t>ціль</a:t>
            </a:r>
            <a:r>
              <a:rPr lang="ru-RU" sz="4000" b="1" dirty="0" smtClean="0">
                <a:solidFill>
                  <a:schemeClr val="tx2"/>
                </a:solidFill>
              </a:rPr>
              <a:t>:</a:t>
            </a:r>
          </a:p>
          <a:p>
            <a:endParaRPr lang="ru-RU" sz="4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СЕРЕДОВИЩЕ, ВІЛЬНЕ ВІД НАСИЛЬСТВА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210080" cy="6500858"/>
          </a:xfr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endParaRPr lang="ru-RU" sz="2900" b="1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ШКОЛА ТОЛЕРАНТНОСТІ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АНТИБУЛІНГОВА ПОЛІТИКА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ВИХОВНА РОБОТА КЛАСНОГО КЕРІВНИКА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ІНФОРМАЦІЙНО-ПРОСВІТНИЦЬКА РОБОТА СЕРЕД УЧАСНИКІВ ОСВІТНЬОГО ПРОЦЕСУ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АКЦІЯ “16 ДНІВ ПРОТИ НАСИЛЬСТВА”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ІНФОРМАЦІЯ НА САЙТІ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ПОРЯДОК РОЗГЛЯДУ ЗВЕРНЕНЬ ПРО ВЧИНЕННЯ БУЛІНГУ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ЩОРІЧНИЙ ПЛАН ЗАХОДІВ З ПРОТИДІЇ БУЛІНГУ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b="1" dirty="0" smtClean="0"/>
              <a:t>ЗРАЗКИ ДОКУМЕНТІВ (ЗАЯВА)</a:t>
            </a:r>
            <a:endParaRPr lang="ru-RU" sz="29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Школа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8" y="2060848"/>
            <a:ext cx="39998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2185</Words>
  <Application>Microsoft Office PowerPoint</Application>
  <PresentationFormat>Экран (4:3)</PresentationFormat>
  <Paragraphs>793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ОСВІТНЄ СЕРЕДОВИЩЕ</vt:lpstr>
      <vt:lpstr>Презентация PowerPoint</vt:lpstr>
      <vt:lpstr>Презентация PowerPoint</vt:lpstr>
      <vt:lpstr>Забезпечувалась відповідність освітнього середовища (внутрішніх туалетів, вентиляційного, питного режимів, режиму освітлення) Санітарному регламенту;  вдосконалювалось медичне обслуговування учнів та вчителів  згідно Договору з Держпродспоживслужбою здійснюються лабораторні дослідження піску на вміст гельмінтів, води, режиму освітлення, температурного режиму, виконуються умови щодо дератизації, дезінфекції, дезінсекції шкільних приміщень;   </vt:lpstr>
      <vt:lpstr>Встановлено інформаційні таблички  обрізано, окремі видалено аварійні дерева, сухі гілки; здійснено оптимізацію зелених насаджень;  забезпечено необхідний перелік медичних засобів;  організовано практичні заняття з надання домедичної допомоги для учнів і вчителів, тренінги з дій у надзвичайних ситуаціях; створено безпечний єдиний інформаційний простір відповідно Стратегії розвитку закладу освіти на 2021-2025 рр.;  введено в освітній процес політику розумного використання, політику мінімізації відходів, участь у проєкті БАТАРЕЙКИ, ЗДАВАЙТЕСЯ! </vt:lpstr>
      <vt:lpstr>     Проведено тренінг «Тривожна валіза. Що взяти з собою в укриття» Діяли у разі сигналу «Повітряна тривога» відповідно інструкції</vt:lpstr>
      <vt:lpstr>За результатами внутрішнього самооцінювання 2021-2022 н.р. освітнього середовища зроблено наступне:  упорядковано протипожежні щити частково зроблено огорожу стадіону проведення заміни освітлювальних приладів (придбано прожектор)  організацію питного режиму у закладі освіти (кулери); облаштовано (створені умови для проведення уроків); </vt:lpstr>
      <vt:lpstr>Презентация PowerPoint</vt:lpstr>
      <vt:lpstr> Заходи з  профорієнтації та попередження булінгу.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ОЦІНЮВАННЯ</vt:lpstr>
      <vt:lpstr>Презентация PowerPoint</vt:lpstr>
      <vt:lpstr>ФОРМУВАЛЬНЕ ОЦІНЮВАННЯ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Переможці олімпіад, конкурсів</vt:lpstr>
      <vt:lpstr>Презентация PowerPoint</vt:lpstr>
      <vt:lpstr>Презентация PowerPoint</vt:lpstr>
      <vt:lpstr>Презентация PowerPoint</vt:lpstr>
      <vt:lpstr>УПРАВЛІНСЬКА ДІЯЛЬНІСТЬ</vt:lpstr>
      <vt:lpstr>Презентация PowerPoint</vt:lpstr>
      <vt:lpstr>Презентация PowerPoint</vt:lpstr>
      <vt:lpstr>Презентация PowerPoint</vt:lpstr>
      <vt:lpstr> ОСВІТНЄ СЕРЕДОВИЩЕ</vt:lpstr>
      <vt:lpstr> СИСТЕМА ОЦІНЮВАННЯ ЗДОБУВАЧІВ ОСВІТИ</vt:lpstr>
      <vt:lpstr>   ПЕДАГОГІЧНА ДІЯЛЬНІСТЬ ПЕДАГОГІЧНИХ ПРАЦІВНИКІВ  </vt:lpstr>
      <vt:lpstr> УПРАВЛІНСЬКІ ПРОЦЕСИ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Користувач Windows</cp:lastModifiedBy>
  <cp:revision>18</cp:revision>
  <dcterms:created xsi:type="dcterms:W3CDTF">2022-05-15T15:15:38Z</dcterms:created>
  <dcterms:modified xsi:type="dcterms:W3CDTF">2023-06-06T07:24:56Z</dcterms:modified>
</cp:coreProperties>
</file>