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9" r:id="rId6"/>
    <p:sldId id="290" r:id="rId7"/>
    <p:sldId id="291" r:id="rId8"/>
    <p:sldId id="293" r:id="rId9"/>
    <p:sldId id="260" r:id="rId10"/>
    <p:sldId id="292" r:id="rId11"/>
    <p:sldId id="296" r:id="rId12"/>
    <p:sldId id="261" r:id="rId13"/>
    <p:sldId id="262" r:id="rId14"/>
    <p:sldId id="294" r:id="rId15"/>
    <p:sldId id="263" r:id="rId16"/>
    <p:sldId id="264" r:id="rId17"/>
    <p:sldId id="265" r:id="rId18"/>
    <p:sldId id="266" r:id="rId19"/>
    <p:sldId id="287" r:id="rId20"/>
    <p:sldId id="267" r:id="rId21"/>
    <p:sldId id="268" r:id="rId22"/>
    <p:sldId id="269" r:id="rId23"/>
    <p:sldId id="300" r:id="rId24"/>
    <p:sldId id="270" r:id="rId25"/>
    <p:sldId id="271" r:id="rId26"/>
    <p:sldId id="299" r:id="rId27"/>
    <p:sldId id="272" r:id="rId28"/>
    <p:sldId id="295" r:id="rId29"/>
    <p:sldId id="273" r:id="rId30"/>
    <p:sldId id="274" r:id="rId31"/>
    <p:sldId id="275" r:id="rId32"/>
    <p:sldId id="276" r:id="rId33"/>
    <p:sldId id="297" r:id="rId34"/>
    <p:sldId id="298" r:id="rId35"/>
    <p:sldId id="277" r:id="rId36"/>
    <p:sldId id="278" r:id="rId37"/>
    <p:sldId id="279" r:id="rId38"/>
    <p:sldId id="280" r:id="rId39"/>
    <p:sldId id="281" r:id="rId40"/>
    <p:sldId id="282" r:id="rId41"/>
    <p:sldId id="288" r:id="rId42"/>
    <p:sldId id="284" r:id="rId43"/>
    <p:sldId id="285" r:id="rId44"/>
    <p:sldId id="286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57" autoAdjust="0"/>
  </p:normalViewPr>
  <p:slideViewPr>
    <p:cSldViewPr>
      <p:cViewPr>
        <p:scale>
          <a:sx n="72" d="100"/>
          <a:sy n="72" d="100"/>
        </p:scale>
        <p:origin x="-132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357166"/>
            <a:ext cx="4038600" cy="574040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14282" y="3571876"/>
            <a:ext cx="8643998" cy="3071834"/>
          </a:xfrm>
          <a:solidFill>
            <a:schemeClr val="accent2"/>
          </a:solidFill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5400" b="1" dirty="0" smtClean="0"/>
          </a:p>
          <a:p>
            <a:pPr algn="ctr">
              <a:buNone/>
            </a:pPr>
            <a:r>
              <a:rPr lang="ru-RU" sz="21600" b="1" i="1" dirty="0" smtClean="0">
                <a:solidFill>
                  <a:srgbClr val="FF0000"/>
                </a:solidFill>
                <a:latin typeface="Arial Black" pitchFamily="34" charset="0"/>
              </a:rPr>
              <a:t>ЗВІТ</a:t>
            </a:r>
          </a:p>
          <a:p>
            <a:pPr algn="ctr">
              <a:buNone/>
            </a:pPr>
            <a:r>
              <a:rPr lang="ru-RU" sz="21600" b="1" i="1" dirty="0" smtClean="0">
                <a:solidFill>
                  <a:srgbClr val="FF0000"/>
                </a:solidFill>
                <a:latin typeface="Arial Black" pitchFamily="34" charset="0"/>
              </a:rPr>
              <a:t> ДИРЕКТОРА</a:t>
            </a:r>
            <a:endParaRPr lang="ru-RU" sz="21600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21600" b="1" i="1" dirty="0" smtClean="0">
                <a:solidFill>
                  <a:srgbClr val="FF0000"/>
                </a:solidFill>
                <a:latin typeface="Arial Black" pitchFamily="34" charset="0"/>
              </a:rPr>
              <a:t> 2022-2023 Н.Р.</a:t>
            </a:r>
            <a:endParaRPr lang="ru-RU" sz="21600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17600" dirty="0" smtClean="0"/>
              <a:t/>
            </a:r>
            <a:br>
              <a:rPr lang="ru-RU" sz="17600" dirty="0" smtClean="0"/>
            </a:br>
            <a:endParaRPr lang="ru-RU" sz="17600" dirty="0"/>
          </a:p>
        </p:txBody>
      </p:sp>
      <p:pic>
        <p:nvPicPr>
          <p:cNvPr id="2" name="Picture 2" descr="C:\Users\111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3" y="271441"/>
            <a:ext cx="5510930" cy="3086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57158" y="142852"/>
            <a:ext cx="4138642" cy="6500858"/>
          </a:xfr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В 2022-2023 </a:t>
            </a:r>
            <a:r>
              <a:rPr lang="uk-UA" dirty="0" err="1" smtClean="0"/>
              <a:t>н.р</a:t>
            </a:r>
            <a:r>
              <a:rPr lang="uk-UA" dirty="0" smtClean="0"/>
              <a:t>.</a:t>
            </a:r>
            <a:endParaRPr lang="ru-RU" dirty="0" smtClean="0"/>
          </a:p>
          <a:p>
            <a:pPr lvl="0"/>
            <a:r>
              <a:rPr lang="ru-RU" dirty="0" smtClean="0"/>
              <a:t>Проведено </a:t>
            </a:r>
            <a:r>
              <a:rPr lang="ru-RU" dirty="0" err="1" smtClean="0"/>
              <a:t>анкетування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безпечного</a:t>
            </a:r>
            <a:r>
              <a:rPr lang="ru-RU" dirty="0" smtClean="0"/>
              <a:t> </a:t>
            </a:r>
            <a:r>
              <a:rPr lang="ru-RU" dirty="0" err="1" smtClean="0"/>
              <a:t>освітнього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(</a:t>
            </a:r>
            <a:r>
              <a:rPr lang="ru-RU" dirty="0" err="1" smtClean="0"/>
              <a:t>Опитування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, </a:t>
            </a:r>
            <a:r>
              <a:rPr lang="ru-RU" dirty="0" err="1" smtClean="0"/>
              <a:t>батьків</a:t>
            </a:r>
            <a:r>
              <a:rPr lang="ru-RU" dirty="0" smtClean="0"/>
              <a:t>, </a:t>
            </a:r>
            <a:r>
              <a:rPr lang="ru-RU" dirty="0" err="1" smtClean="0"/>
              <a:t>учителів</a:t>
            </a:r>
            <a:r>
              <a:rPr lang="ru-RU" dirty="0" smtClean="0"/>
              <a:t>. </a:t>
            </a:r>
            <a:r>
              <a:rPr lang="ru-RU" dirty="0" err="1" smtClean="0"/>
              <a:t>Учні</a:t>
            </a:r>
            <a:r>
              <a:rPr lang="ru-RU" dirty="0" smtClean="0"/>
              <a:t> </a:t>
            </a:r>
            <a:r>
              <a:rPr lang="ru-RU" dirty="0" err="1" smtClean="0"/>
              <a:t>ліцею</a:t>
            </a:r>
            <a:r>
              <a:rPr lang="ru-RU" dirty="0" smtClean="0"/>
              <a:t> взяли участь у </a:t>
            </a:r>
            <a:r>
              <a:rPr lang="ru-RU" dirty="0" err="1" smtClean="0"/>
              <a:t>проведенні</a:t>
            </a:r>
            <a:r>
              <a:rPr lang="ru-RU" dirty="0" smtClean="0"/>
              <a:t> </a:t>
            </a:r>
            <a:r>
              <a:rPr lang="ru-RU" dirty="0" err="1" smtClean="0"/>
              <a:t>акції</a:t>
            </a:r>
            <a:r>
              <a:rPr lang="ru-RU" dirty="0" smtClean="0"/>
              <a:t> «16 </a:t>
            </a:r>
            <a:r>
              <a:rPr lang="ru-RU" dirty="0" err="1" smtClean="0"/>
              <a:t>днів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насильства</a:t>
            </a:r>
            <a:r>
              <a:rPr lang="ru-RU" dirty="0" smtClean="0"/>
              <a:t>».</a:t>
            </a:r>
          </a:p>
          <a:p>
            <a:pPr lvl="0"/>
            <a:r>
              <a:rPr lang="ru-RU" dirty="0" err="1" smtClean="0"/>
              <a:t>Тренінг</a:t>
            </a:r>
            <a:r>
              <a:rPr lang="ru-RU" dirty="0" smtClean="0"/>
              <a:t> «</a:t>
            </a:r>
            <a:r>
              <a:rPr lang="ru-RU" dirty="0" err="1" smtClean="0"/>
              <a:t>Попередження</a:t>
            </a:r>
            <a:r>
              <a:rPr lang="ru-RU" dirty="0" smtClean="0"/>
              <a:t> </a:t>
            </a:r>
            <a:r>
              <a:rPr lang="ru-RU" dirty="0" err="1" smtClean="0"/>
              <a:t>конфліктів</a:t>
            </a:r>
            <a:r>
              <a:rPr lang="ru-RU" dirty="0" smtClean="0"/>
              <a:t>». 8-11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pPr lvl="0"/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педагогічний</a:t>
            </a:r>
            <a:r>
              <a:rPr lang="ru-RU" dirty="0" smtClean="0"/>
              <a:t> </a:t>
            </a:r>
            <a:r>
              <a:rPr lang="ru-RU" dirty="0" err="1" smtClean="0"/>
              <a:t>супровід</a:t>
            </a:r>
            <a:r>
              <a:rPr lang="ru-RU" dirty="0" smtClean="0"/>
              <a:t> родин,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опинилися</a:t>
            </a:r>
            <a:r>
              <a:rPr lang="ru-RU" dirty="0" smtClean="0"/>
              <a:t> в </a:t>
            </a:r>
            <a:r>
              <a:rPr lang="ru-RU" dirty="0" err="1" smtClean="0"/>
              <a:t>складних</a:t>
            </a:r>
            <a:r>
              <a:rPr lang="ru-RU" dirty="0" smtClean="0"/>
              <a:t> </a:t>
            </a:r>
            <a:r>
              <a:rPr lang="ru-RU" dirty="0" err="1" smtClean="0"/>
              <a:t>життєвих</a:t>
            </a:r>
            <a:r>
              <a:rPr lang="ru-RU" dirty="0" smtClean="0"/>
              <a:t> </a:t>
            </a:r>
            <a:r>
              <a:rPr lang="ru-RU" dirty="0" err="1" smtClean="0"/>
              <a:t>обставинах</a:t>
            </a:r>
            <a:r>
              <a:rPr lang="ru-RU" dirty="0" smtClean="0"/>
              <a:t>.</a:t>
            </a:r>
          </a:p>
          <a:p>
            <a:pPr lvl="0"/>
            <a:r>
              <a:rPr lang="ru-RU" dirty="0" err="1" smtClean="0"/>
              <a:t>Складання</a:t>
            </a:r>
            <a:r>
              <a:rPr lang="ru-RU" dirty="0" smtClean="0"/>
              <a:t> та </a:t>
            </a:r>
            <a:r>
              <a:rPr lang="ru-RU" dirty="0" err="1" smtClean="0"/>
              <a:t>розповсюдження</a:t>
            </a:r>
            <a:r>
              <a:rPr lang="ru-RU" dirty="0" smtClean="0"/>
              <a:t> </a:t>
            </a:r>
            <a:r>
              <a:rPr lang="ru-RU" dirty="0" err="1" smtClean="0"/>
              <a:t>листівок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 1-11 </a:t>
            </a:r>
            <a:r>
              <a:rPr lang="ru-RU" dirty="0" err="1" smtClean="0"/>
              <a:t>класів</a:t>
            </a:r>
            <a:r>
              <a:rPr lang="ru-RU" dirty="0" smtClean="0"/>
              <a:t> «Як не стати жертвою </a:t>
            </a:r>
            <a:r>
              <a:rPr lang="ru-RU" dirty="0" err="1" smtClean="0"/>
              <a:t>булінгу</a:t>
            </a:r>
            <a:r>
              <a:rPr lang="ru-RU" dirty="0" smtClean="0"/>
              <a:t>»</a:t>
            </a:r>
          </a:p>
          <a:p>
            <a:pPr lvl="0"/>
            <a:r>
              <a:rPr lang="ru-RU" dirty="0" err="1" smtClean="0"/>
              <a:t>Розміщено</a:t>
            </a:r>
            <a:r>
              <a:rPr lang="ru-RU" dirty="0" smtClean="0"/>
              <a:t>  на </a:t>
            </a:r>
            <a:r>
              <a:rPr lang="ru-RU" dirty="0" err="1" smtClean="0"/>
              <a:t>інформаційному</a:t>
            </a:r>
            <a:r>
              <a:rPr lang="ru-RU" dirty="0" smtClean="0"/>
              <a:t> </a:t>
            </a:r>
            <a:r>
              <a:rPr lang="ru-RU" dirty="0" err="1" smtClean="0"/>
              <a:t>стенді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про </a:t>
            </a:r>
            <a:r>
              <a:rPr lang="ru-RU" dirty="0" err="1" smtClean="0"/>
              <a:t>телефони</a:t>
            </a:r>
            <a:r>
              <a:rPr lang="ru-RU" dirty="0" smtClean="0"/>
              <a:t> </a:t>
            </a:r>
            <a:r>
              <a:rPr lang="ru-RU" dirty="0" err="1" smtClean="0"/>
              <a:t>гарячої</a:t>
            </a:r>
            <a:r>
              <a:rPr lang="ru-RU" dirty="0" smtClean="0"/>
              <a:t> </a:t>
            </a:r>
            <a:r>
              <a:rPr lang="ru-RU" dirty="0" err="1" smtClean="0"/>
              <a:t>лінії</a:t>
            </a:r>
            <a:r>
              <a:rPr lang="ru-RU" dirty="0" smtClean="0"/>
              <a:t> – </a:t>
            </a:r>
            <a:r>
              <a:rPr lang="ru-RU" dirty="0" err="1" smtClean="0"/>
              <a:t>булінг</a:t>
            </a:r>
            <a:r>
              <a:rPr lang="ru-RU" dirty="0" smtClean="0"/>
              <a:t>– 116000.</a:t>
            </a:r>
          </a:p>
          <a:p>
            <a:pPr lvl="0"/>
            <a:r>
              <a:rPr lang="ru-RU" dirty="0" err="1" smtClean="0"/>
              <a:t>Затверджено</a:t>
            </a:r>
            <a:r>
              <a:rPr lang="ru-RU" dirty="0" smtClean="0"/>
              <a:t> заходи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охорони</a:t>
            </a:r>
            <a:r>
              <a:rPr lang="ru-RU" dirty="0" smtClean="0"/>
              <a:t> </a:t>
            </a:r>
            <a:r>
              <a:rPr lang="ru-RU" dirty="0" err="1" smtClean="0"/>
              <a:t>дитинства</a:t>
            </a:r>
            <a:r>
              <a:rPr lang="ru-RU" dirty="0" smtClean="0"/>
              <a:t>.</a:t>
            </a:r>
          </a:p>
          <a:p>
            <a:pPr lvl="0"/>
            <a:r>
              <a:rPr lang="ru-RU" dirty="0" err="1" smtClean="0"/>
              <a:t>Оновлено</a:t>
            </a:r>
            <a:r>
              <a:rPr lang="ru-RU" dirty="0" smtClean="0"/>
              <a:t> склад </a:t>
            </a:r>
            <a:r>
              <a:rPr lang="ru-RU" dirty="0" err="1" smtClean="0"/>
              <a:t>комісії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розгляду</a:t>
            </a:r>
            <a:r>
              <a:rPr lang="ru-RU" dirty="0" smtClean="0"/>
              <a:t> </a:t>
            </a:r>
            <a:r>
              <a:rPr lang="ru-RU" dirty="0" err="1" smtClean="0"/>
              <a:t>випадків</a:t>
            </a:r>
            <a:r>
              <a:rPr lang="ru-RU" dirty="0" smtClean="0"/>
              <a:t> </a:t>
            </a:r>
            <a:r>
              <a:rPr lang="ru-RU" dirty="0" err="1" smtClean="0"/>
              <a:t>булінгу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214290"/>
            <a:ext cx="4352956" cy="6429420"/>
          </a:xfr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err="1" smtClean="0"/>
              <a:t>Організовано</a:t>
            </a:r>
            <a:r>
              <a:rPr lang="ru-RU" dirty="0" smtClean="0"/>
              <a:t> </a:t>
            </a:r>
            <a:r>
              <a:rPr lang="ru-RU" dirty="0" err="1" smtClean="0"/>
              <a:t>перевірки</a:t>
            </a:r>
            <a:r>
              <a:rPr lang="ru-RU" dirty="0" smtClean="0"/>
              <a:t> </a:t>
            </a:r>
            <a:r>
              <a:rPr lang="ru-RU" dirty="0" err="1" smtClean="0"/>
              <a:t>приміщень</a:t>
            </a:r>
            <a:r>
              <a:rPr lang="ru-RU" dirty="0" smtClean="0"/>
              <a:t>, </a:t>
            </a:r>
            <a:r>
              <a:rPr lang="ru-RU" dirty="0" err="1" smtClean="0"/>
              <a:t>території</a:t>
            </a:r>
            <a:r>
              <a:rPr lang="ru-RU" dirty="0" smtClean="0"/>
              <a:t> закладу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виявлення</a:t>
            </a:r>
            <a:r>
              <a:rPr lang="ru-RU" dirty="0" smtClean="0"/>
              <a:t> </a:t>
            </a:r>
            <a:r>
              <a:rPr lang="ru-RU" dirty="0" err="1" smtClean="0"/>
              <a:t>місць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потенційно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небезпечними</a:t>
            </a:r>
            <a:r>
              <a:rPr lang="ru-RU" dirty="0" smtClean="0"/>
              <a:t> та </a:t>
            </a:r>
            <a:r>
              <a:rPr lang="ru-RU" dirty="0" err="1" smtClean="0"/>
              <a:t>сприятливими</a:t>
            </a:r>
            <a:r>
              <a:rPr lang="ru-RU" dirty="0" smtClean="0"/>
              <a:t> для </a:t>
            </a:r>
            <a:r>
              <a:rPr lang="ru-RU" dirty="0" err="1" smtClean="0"/>
              <a:t>вчинення</a:t>
            </a:r>
            <a:r>
              <a:rPr lang="ru-RU" dirty="0" smtClean="0"/>
              <a:t> </a:t>
            </a:r>
            <a:r>
              <a:rPr lang="ru-RU" dirty="0" err="1" smtClean="0"/>
              <a:t>булінгу</a:t>
            </a:r>
            <a:r>
              <a:rPr lang="ru-RU" dirty="0" smtClean="0"/>
              <a:t> (</a:t>
            </a:r>
            <a:r>
              <a:rPr lang="ru-RU" dirty="0" err="1" smtClean="0"/>
              <a:t>цькування</a:t>
            </a:r>
            <a:r>
              <a:rPr lang="ru-RU" dirty="0" smtClean="0"/>
              <a:t>).</a:t>
            </a:r>
          </a:p>
          <a:p>
            <a:pPr lvl="0"/>
            <a:r>
              <a:rPr lang="ru-RU" dirty="0" smtClean="0"/>
              <a:t>Проведено  в </a:t>
            </a:r>
            <a:r>
              <a:rPr lang="ru-RU" dirty="0" err="1" smtClean="0"/>
              <a:t>закладі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  <a:r>
              <a:rPr lang="ru-RU" dirty="0" err="1" smtClean="0"/>
              <a:t>тиждень</a:t>
            </a:r>
            <a:r>
              <a:rPr lang="ru-RU" dirty="0" smtClean="0"/>
              <a:t> </a:t>
            </a:r>
            <a:r>
              <a:rPr lang="ru-RU" dirty="0" err="1" smtClean="0"/>
              <a:t>протидії</a:t>
            </a:r>
            <a:r>
              <a:rPr lang="ru-RU" dirty="0" smtClean="0"/>
              <a:t> </a:t>
            </a:r>
            <a:r>
              <a:rPr lang="ru-RU" dirty="0" err="1" smtClean="0"/>
              <a:t>булінгу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 </a:t>
            </a:r>
            <a:r>
              <a:rPr lang="ru-RU" dirty="0" err="1" smtClean="0"/>
              <a:t>освітнього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.</a:t>
            </a:r>
          </a:p>
          <a:p>
            <a:pPr lvl="0"/>
            <a:r>
              <a:rPr lang="ru-RU" dirty="0" err="1" smtClean="0"/>
              <a:t>Забезпечено</a:t>
            </a:r>
            <a:r>
              <a:rPr lang="ru-RU" dirty="0" smtClean="0"/>
              <a:t> </a:t>
            </a:r>
            <a:r>
              <a:rPr lang="ru-RU" dirty="0" err="1" smtClean="0"/>
              <a:t>чергування</a:t>
            </a:r>
            <a:r>
              <a:rPr lang="ru-RU" dirty="0" smtClean="0"/>
              <a:t> </a:t>
            </a:r>
            <a:r>
              <a:rPr lang="ru-RU" dirty="0" err="1" smtClean="0"/>
              <a:t>вчителів</a:t>
            </a:r>
            <a:r>
              <a:rPr lang="ru-RU" dirty="0" smtClean="0"/>
              <a:t>, </a:t>
            </a:r>
            <a:r>
              <a:rPr lang="ru-RU" dirty="0" err="1" smtClean="0"/>
              <a:t>чергових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, </a:t>
            </a:r>
            <a:r>
              <a:rPr lang="ru-RU" dirty="0" err="1" smtClean="0"/>
              <a:t>обслуговуючого</a:t>
            </a:r>
            <a:r>
              <a:rPr lang="ru-RU" dirty="0" smtClean="0"/>
              <a:t> персоналу за </a:t>
            </a:r>
            <a:r>
              <a:rPr lang="ru-RU" dirty="0" err="1" smtClean="0"/>
              <a:t>місцями</a:t>
            </a:r>
            <a:r>
              <a:rPr lang="ru-RU" dirty="0" smtClean="0"/>
              <a:t> </a:t>
            </a:r>
            <a:r>
              <a:rPr lang="ru-RU" dirty="0" err="1" smtClean="0"/>
              <a:t>загального</a:t>
            </a:r>
            <a:r>
              <a:rPr lang="ru-RU" dirty="0" smtClean="0"/>
              <a:t> </a:t>
            </a:r>
            <a:r>
              <a:rPr lang="ru-RU" dirty="0" err="1" smtClean="0"/>
              <a:t>користування</a:t>
            </a:r>
            <a:r>
              <a:rPr lang="ru-RU" dirty="0" smtClean="0"/>
              <a:t>  - </a:t>
            </a:r>
            <a:r>
              <a:rPr lang="ru-RU" dirty="0" err="1" smtClean="0"/>
              <a:t>їдальні</a:t>
            </a:r>
            <a:r>
              <a:rPr lang="ru-RU" dirty="0" smtClean="0"/>
              <a:t>, </a:t>
            </a:r>
            <a:r>
              <a:rPr lang="ru-RU" dirty="0" err="1" smtClean="0"/>
              <a:t>коридори</a:t>
            </a:r>
            <a:r>
              <a:rPr lang="ru-RU" dirty="0" smtClean="0"/>
              <a:t>, </a:t>
            </a:r>
            <a:r>
              <a:rPr lang="ru-RU" dirty="0" err="1" smtClean="0"/>
              <a:t>роздягальні</a:t>
            </a:r>
            <a:r>
              <a:rPr lang="ru-RU" dirty="0" smtClean="0"/>
              <a:t>, </a:t>
            </a:r>
            <a:r>
              <a:rPr lang="ru-RU" dirty="0" err="1" smtClean="0"/>
              <a:t>ігрові</a:t>
            </a:r>
            <a:r>
              <a:rPr lang="ru-RU" dirty="0" smtClean="0"/>
              <a:t> </a:t>
            </a:r>
            <a:r>
              <a:rPr lang="ru-RU" dirty="0" err="1" smtClean="0"/>
              <a:t>майданчики</a:t>
            </a:r>
            <a:r>
              <a:rPr lang="ru-RU" dirty="0" smtClean="0"/>
              <a:t>, </a:t>
            </a:r>
            <a:r>
              <a:rPr lang="ru-RU" dirty="0" err="1" smtClean="0"/>
              <a:t>шкільне</a:t>
            </a:r>
            <a:r>
              <a:rPr lang="ru-RU" dirty="0" smtClean="0"/>
              <a:t> </a:t>
            </a:r>
            <a:r>
              <a:rPr lang="ru-RU" dirty="0" err="1" smtClean="0"/>
              <a:t>подвір'я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Онлайн</a:t>
            </a:r>
            <a:r>
              <a:rPr lang="ru-RU" dirty="0"/>
              <a:t>-</a:t>
            </a:r>
            <a:r>
              <a:rPr lang="ru-RU" dirty="0" smtClean="0"/>
              <a:t>курс для </a:t>
            </a:r>
            <a:r>
              <a:rPr lang="ru-RU" dirty="0" err="1" smtClean="0"/>
              <a:t>вчителів</a:t>
            </a:r>
            <a:r>
              <a:rPr lang="ru-RU" dirty="0" smtClean="0"/>
              <a:t> «</a:t>
            </a:r>
            <a:r>
              <a:rPr lang="ru-RU" dirty="0" err="1" smtClean="0"/>
              <a:t>Базова</a:t>
            </a:r>
            <a:r>
              <a:rPr lang="ru-RU" dirty="0" smtClean="0"/>
              <a:t> </a:t>
            </a:r>
            <a:r>
              <a:rPr lang="ru-RU" dirty="0" err="1" smtClean="0"/>
              <a:t>психологічна</a:t>
            </a:r>
            <a:r>
              <a:rPr lang="ru-RU" dirty="0" smtClean="0"/>
              <a:t> </a:t>
            </a:r>
            <a:r>
              <a:rPr lang="ru-RU" dirty="0" err="1" smtClean="0"/>
              <a:t>допомога</a:t>
            </a:r>
            <a:r>
              <a:rPr lang="ru-RU" dirty="0" smtClean="0"/>
              <a:t> 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.», «</a:t>
            </a:r>
            <a:r>
              <a:rPr lang="ru-RU" dirty="0" err="1" smtClean="0"/>
              <a:t>Булінг.Протидія</a:t>
            </a:r>
            <a:r>
              <a:rPr lang="ru-RU" dirty="0" smtClean="0"/>
              <a:t> </a:t>
            </a:r>
            <a:r>
              <a:rPr lang="ru-RU" dirty="0" err="1" smtClean="0"/>
              <a:t>булінгу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Заходи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з  профорієнтації та попередження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булінгу</a:t>
            </a:r>
            <a:r>
              <a:rPr lang="uk-UA" dirty="0">
                <a:latin typeface="Times New Roman"/>
                <a:ea typeface="Calibri"/>
                <a:cs typeface="Times New Roman"/>
              </a:rPr>
              <a:t>.</a:t>
            </a:r>
            <a:endParaRPr lang="uk-UA" sz="3600" dirty="0"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Для батьків та вчителів розміщено поради «Як говорити з дітьми про інвалідність»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uk-UA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Протягом навчального року розміщувалася інформація щодо безпечної поведінки у цифровому середовищі, профілактика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Булінгу</a:t>
            </a:r>
            <a:r>
              <a:rPr lang="uk-UA" dirty="0">
                <a:latin typeface="Times New Roman"/>
                <a:ea typeface="Calibri"/>
                <a:cs typeface="Times New Roman"/>
              </a:rPr>
              <a:t> та насильства для всіх учасників освітнього процесу.</a:t>
            </a:r>
            <a:endParaRPr lang="uk-UA" sz="2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err="1">
                <a:latin typeface="Times New Roman"/>
                <a:ea typeface="Calibri"/>
              </a:rPr>
              <a:t>Складання</a:t>
            </a:r>
            <a:r>
              <a:rPr lang="ru-RU" dirty="0">
                <a:latin typeface="Times New Roman"/>
                <a:ea typeface="Calibri"/>
              </a:rPr>
              <a:t> та </a:t>
            </a:r>
            <a:r>
              <a:rPr lang="ru-RU" dirty="0" err="1">
                <a:latin typeface="Times New Roman"/>
                <a:ea typeface="Calibri"/>
              </a:rPr>
              <a:t>розповсюдження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листівок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серед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учнів</a:t>
            </a:r>
            <a:r>
              <a:rPr lang="ru-RU" dirty="0">
                <a:latin typeface="Times New Roman"/>
                <a:ea typeface="Calibri"/>
              </a:rPr>
              <a:t> 1-11 </a:t>
            </a:r>
            <a:r>
              <a:rPr lang="ru-RU" dirty="0" err="1">
                <a:latin typeface="Times New Roman"/>
                <a:ea typeface="Calibri"/>
              </a:rPr>
              <a:t>класів</a:t>
            </a:r>
            <a:r>
              <a:rPr lang="ru-RU" dirty="0">
                <a:latin typeface="Times New Roman"/>
                <a:ea typeface="Calibri"/>
              </a:rPr>
              <a:t> «Як не стати жертвою </a:t>
            </a:r>
            <a:r>
              <a:rPr lang="ru-RU" dirty="0" err="1">
                <a:latin typeface="Times New Roman"/>
                <a:ea typeface="Calibri"/>
              </a:rPr>
              <a:t>булінгу</a:t>
            </a:r>
            <a:r>
              <a:rPr lang="ru-RU" dirty="0">
                <a:latin typeface="Times New Roman"/>
                <a:ea typeface="Calibri"/>
              </a:rPr>
              <a:t>». </a:t>
            </a:r>
            <a:endParaRPr lang="uk-UA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err="1">
                <a:latin typeface="Times New Roman"/>
                <a:ea typeface="Calibri"/>
              </a:rPr>
              <a:t>Переглядали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відео</a:t>
            </a:r>
            <a:r>
              <a:rPr lang="ru-RU" dirty="0">
                <a:latin typeface="Times New Roman"/>
                <a:ea typeface="Calibri"/>
              </a:rPr>
              <a:t> «</a:t>
            </a:r>
            <a:r>
              <a:rPr lang="ru-RU" dirty="0" err="1">
                <a:latin typeface="Times New Roman"/>
                <a:ea typeface="Calibri"/>
              </a:rPr>
              <a:t>Що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таке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булінг</a:t>
            </a:r>
            <a:r>
              <a:rPr lang="ru-RU" dirty="0">
                <a:latin typeface="Times New Roman"/>
                <a:ea typeface="Calibri"/>
              </a:rPr>
              <a:t>? </a:t>
            </a:r>
            <a:r>
              <a:rPr lang="ru-RU" dirty="0" err="1">
                <a:latin typeface="Times New Roman"/>
                <a:ea typeface="Calibri"/>
              </a:rPr>
              <a:t>Яким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він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буває</a:t>
            </a:r>
            <a:r>
              <a:rPr lang="ru-RU" dirty="0">
                <a:latin typeface="Times New Roman"/>
                <a:ea typeface="Calibri"/>
              </a:rPr>
              <a:t> та як </a:t>
            </a:r>
            <a:r>
              <a:rPr lang="ru-RU" dirty="0" err="1">
                <a:latin typeface="Times New Roman"/>
                <a:ea typeface="Calibri"/>
              </a:rPr>
              <a:t>спробувати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його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позбутися</a:t>
            </a:r>
            <a:r>
              <a:rPr lang="ru-RU" dirty="0">
                <a:latin typeface="Times New Roman"/>
                <a:ea typeface="Calibri"/>
              </a:rPr>
              <a:t>», «</a:t>
            </a:r>
            <a:r>
              <a:rPr lang="en-US" dirty="0">
                <a:latin typeface="Times New Roman"/>
                <a:ea typeface="Calibri"/>
              </a:rPr>
              <a:t>STOP </a:t>
            </a:r>
            <a:r>
              <a:rPr lang="uk-UA" dirty="0" err="1">
                <a:latin typeface="Times New Roman"/>
                <a:ea typeface="Calibri"/>
              </a:rPr>
              <a:t>Булінг</a:t>
            </a:r>
            <a:r>
              <a:rPr lang="uk-UA" dirty="0">
                <a:latin typeface="Times New Roman"/>
                <a:ea typeface="Calibri"/>
              </a:rPr>
              <a:t>. Поради дітям», «Ти і поліція» та ін.</a:t>
            </a:r>
            <a:endParaRPr lang="uk-UA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</a:rPr>
              <a:t>Бесіда з дітьми з використанням ігрових вправ та казки «Моя </a:t>
            </a:r>
            <a:r>
              <a:rPr lang="uk-UA" dirty="0" err="1">
                <a:latin typeface="Times New Roman"/>
                <a:ea typeface="Calibri"/>
              </a:rPr>
              <a:t>супер</a:t>
            </a:r>
            <a:r>
              <a:rPr lang="uk-UA" dirty="0">
                <a:latin typeface="Times New Roman"/>
                <a:ea typeface="Calibri"/>
              </a:rPr>
              <a:t> сила – безпека в Інтернеті».</a:t>
            </a:r>
            <a:endParaRPr lang="uk-UA" dirty="0"/>
          </a:p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</a:rPr>
              <a:t>Тематичне заняття з учнями «Дерево толерантності».</a:t>
            </a:r>
            <a:endParaRPr lang="uk-UA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</a:rPr>
              <a:t>Заняття з елементами тренінгу «Безпечний Інтернет», «Дружні рибки», «Ми проти насильства», «Що таке толерантність?», «Скажи насильству – НІ», «Права дитини та їх реалізація в суспільстві», «</a:t>
            </a:r>
            <a:r>
              <a:rPr lang="uk-UA" dirty="0" err="1">
                <a:latin typeface="Times New Roman"/>
                <a:ea typeface="Calibri"/>
              </a:rPr>
              <a:t>Кібербулінг</a:t>
            </a:r>
            <a:r>
              <a:rPr lang="uk-UA" dirty="0">
                <a:latin typeface="Times New Roman"/>
                <a:ea typeface="Calibri"/>
              </a:rPr>
              <a:t>», «Всі ми різні, але всі ми рівні», «Толерантність – запорука успішного життя».</a:t>
            </a:r>
            <a:endParaRPr lang="uk-UA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</a:rPr>
              <a:t>Проводилося дослідження з визначення професійних нахилів з учнями старших класів та випускних класів.</a:t>
            </a:r>
            <a:endParaRPr lang="uk-UA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</a:rPr>
              <a:t>Заняття з елементами тренінгу «ТОП – 10 професій», «Незвичайні професії», «Мій вибір», «Моє майбутнє»,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«</a:t>
            </a:r>
            <a:r>
              <a:rPr lang="uk-UA" dirty="0">
                <a:solidFill>
                  <a:srgbClr val="000000"/>
                </a:solidFill>
                <a:latin typeface="Times New Roman"/>
              </a:rPr>
              <a:t>Вдало обрана професія – щаслива доля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».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62434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4038600" cy="5768997"/>
          </a:xfrm>
        </p:spPr>
        <p:txBody>
          <a:bodyPr>
            <a:normAutofit fontScale="62500" lnSpcReduction="20000"/>
          </a:bodyPr>
          <a:lstStyle/>
          <a:p>
            <a:r>
              <a:rPr lang="ru-RU" sz="5800" b="1" i="1" dirty="0" err="1" smtClean="0">
                <a:solidFill>
                  <a:schemeClr val="tx2"/>
                </a:solidFill>
              </a:rPr>
              <a:t>Стратегічна</a:t>
            </a:r>
            <a:r>
              <a:rPr lang="ru-RU" sz="5800" b="1" i="1" dirty="0" smtClean="0">
                <a:solidFill>
                  <a:schemeClr val="tx2"/>
                </a:solidFill>
              </a:rPr>
              <a:t> </a:t>
            </a:r>
            <a:r>
              <a:rPr lang="ru-RU" sz="5800" b="1" i="1" dirty="0" err="1" smtClean="0">
                <a:solidFill>
                  <a:schemeClr val="tx2"/>
                </a:solidFill>
              </a:rPr>
              <a:t>ціль</a:t>
            </a:r>
            <a:r>
              <a:rPr lang="ru-RU" sz="5800" dirty="0" smtClean="0"/>
              <a:t>:</a:t>
            </a:r>
          </a:p>
          <a:p>
            <a:endParaRPr lang="uk-UA" sz="5800" dirty="0"/>
          </a:p>
          <a:p>
            <a:pPr marL="0" indent="0" algn="ctr">
              <a:buNone/>
            </a:pPr>
            <a:r>
              <a:rPr lang="uk-UA" sz="7300" b="1" dirty="0" smtClean="0">
                <a:solidFill>
                  <a:srgbClr val="FF0000"/>
                </a:solidFill>
              </a:rPr>
              <a:t>СТАЛИЙ </a:t>
            </a:r>
          </a:p>
          <a:p>
            <a:pPr marL="0" indent="0" algn="ctr">
              <a:buNone/>
            </a:pPr>
            <a:r>
              <a:rPr lang="uk-UA" sz="7300" b="1" dirty="0" smtClean="0">
                <a:solidFill>
                  <a:srgbClr val="FF0000"/>
                </a:solidFill>
              </a:rPr>
              <a:t>РОЗВИТОК</a:t>
            </a:r>
            <a:endParaRPr lang="ru-RU" sz="73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52"/>
            <a:ext cx="4352956" cy="6500858"/>
          </a:xfrm>
          <a:solidFill>
            <a:schemeClr val="bg1">
              <a:lumMod val="5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endParaRPr lang="ru-RU" sz="3400" b="1" dirty="0" smtClean="0"/>
          </a:p>
          <a:p>
            <a:pPr>
              <a:lnSpc>
                <a:spcPct val="170000"/>
              </a:lnSpc>
            </a:pPr>
            <a:r>
              <a:rPr lang="ru-RU" sz="3400" b="1" dirty="0" smtClean="0"/>
              <a:t>УРОКИ СТАЛОГО РОЗВИТКУ</a:t>
            </a:r>
            <a:endParaRPr lang="ru-RU" sz="3400" dirty="0" smtClean="0"/>
          </a:p>
          <a:p>
            <a:pPr>
              <a:lnSpc>
                <a:spcPct val="170000"/>
              </a:lnSpc>
            </a:pPr>
            <a:r>
              <a:rPr lang="ru-RU" sz="3400" b="1" dirty="0" smtClean="0"/>
              <a:t>ПОЛІТИКА РОЗУМНОГО ВИКОРИСТАННЯ ТА МІНІМІЗАЦІЇ ВІДХОДІВ</a:t>
            </a:r>
            <a:endParaRPr lang="ru-RU" sz="3400" dirty="0" smtClean="0"/>
          </a:p>
          <a:p>
            <a:pPr>
              <a:lnSpc>
                <a:spcPct val="170000"/>
              </a:lnSpc>
            </a:pPr>
            <a:r>
              <a:rPr lang="ru-RU" sz="3400" b="1" dirty="0" smtClean="0"/>
              <a:t>ЕКОЛОГІЧНІ ПРОЄКТИ: </a:t>
            </a:r>
            <a:endParaRPr lang="ru-RU" sz="3400" dirty="0" smtClean="0"/>
          </a:p>
          <a:p>
            <a:pPr>
              <a:lnSpc>
                <a:spcPct val="170000"/>
              </a:lnSpc>
            </a:pPr>
            <a:r>
              <a:rPr lang="ru-RU" sz="3400" b="1" dirty="0" smtClean="0"/>
              <a:t>“ЕКОЛОГІЧНА СТЕЖКА”</a:t>
            </a:r>
            <a:endParaRPr lang="ru-RU" sz="3400" dirty="0" smtClean="0"/>
          </a:p>
          <a:p>
            <a:pPr>
              <a:lnSpc>
                <a:spcPct val="170000"/>
              </a:lnSpc>
            </a:pPr>
            <a:r>
              <a:rPr lang="ru-RU" sz="3400" b="1" dirty="0" smtClean="0"/>
              <a:t>“ШКІЛЬНИЙ ДЕНДРОПАРК”</a:t>
            </a:r>
            <a:endParaRPr lang="ru-RU" sz="3400" dirty="0" smtClean="0"/>
          </a:p>
          <a:p>
            <a:pPr>
              <a:lnSpc>
                <a:spcPct val="170000"/>
              </a:lnSpc>
            </a:pPr>
            <a:r>
              <a:rPr lang="ru-RU" sz="3400" b="1" dirty="0" smtClean="0"/>
              <a:t>“ТЕРАПЕВТИЧНИЙ ПАРК”</a:t>
            </a:r>
            <a:endParaRPr lang="ru-RU" sz="3400" dirty="0" smtClean="0"/>
          </a:p>
          <a:p>
            <a:pPr>
              <a:lnSpc>
                <a:spcPct val="170000"/>
              </a:lnSpc>
            </a:pPr>
            <a:r>
              <a:rPr lang="ru-RU" sz="3400" b="1" dirty="0" smtClean="0"/>
              <a:t>“ЖИТТЯ В СТИЛІ “ЕКО”</a:t>
            </a:r>
            <a:endParaRPr lang="ru-RU" sz="3400" dirty="0" smtClean="0"/>
          </a:p>
          <a:p>
            <a:pPr>
              <a:lnSpc>
                <a:spcPct val="170000"/>
              </a:lnSpc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Школа\Desktop\1617868135_bezymanny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4176464" cy="262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14290"/>
            <a:ext cx="4071966" cy="6357982"/>
          </a:xfrm>
          <a:solidFill>
            <a:schemeClr val="bg1">
              <a:lumMod val="50000"/>
            </a:schemeClr>
          </a:solidFill>
        </p:spPr>
        <p:txBody>
          <a:bodyPr>
            <a:normAutofit fontScale="77500" lnSpcReduction="20000"/>
          </a:bodyPr>
          <a:lstStyle/>
          <a:p>
            <a:endParaRPr lang="uk-UA" dirty="0" smtClean="0"/>
          </a:p>
          <a:p>
            <a:r>
              <a:rPr lang="ru-RU" b="1" i="1" dirty="0" err="1" smtClean="0">
                <a:solidFill>
                  <a:schemeClr val="tx2"/>
                </a:solidFill>
              </a:rPr>
              <a:t>Стратегічна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ціль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uk-UA" sz="4100" b="1" dirty="0" smtClean="0">
                <a:solidFill>
                  <a:srgbClr val="FF0000"/>
                </a:solidFill>
              </a:rPr>
              <a:t>ЗДОРОВ’Я ДИТИНИ</a:t>
            </a:r>
            <a:endParaRPr lang="ru-RU" sz="4100" b="1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 algn="ctr"/>
            <a:r>
              <a:rPr lang="uk-UA" sz="2300" b="1" dirty="0" smtClean="0"/>
              <a:t>ПРОЕКТИ:</a:t>
            </a:r>
          </a:p>
          <a:p>
            <a:pPr algn="ctr">
              <a:buNone/>
            </a:pPr>
            <a:r>
              <a:rPr lang="uk-UA" sz="2300" b="1" dirty="0" smtClean="0"/>
              <a:t>“РУХ – ЦЕ ЖИТТЯ”</a:t>
            </a:r>
          </a:p>
          <a:p>
            <a:pPr algn="ctr"/>
            <a:r>
              <a:rPr lang="uk-UA" sz="2300" b="1" dirty="0" smtClean="0"/>
              <a:t>“СТВОРЕННЯ ЗДОРОВ’ЯЗБЕРІГАЮЧОГО СЕРЕДОВИЩА”</a:t>
            </a:r>
          </a:p>
          <a:p>
            <a:pPr algn="ctr"/>
            <a:r>
              <a:rPr lang="uk-UA" sz="2300" b="1" dirty="0" smtClean="0"/>
              <a:t>“ВАЛЕОЛОГІЧНИЙ МОНІТОРИНГ</a:t>
            </a:r>
            <a:endParaRPr lang="ru-RU" sz="23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290"/>
            <a:ext cx="4138642" cy="6357982"/>
          </a:xfrm>
          <a:solidFill>
            <a:schemeClr val="bg1">
              <a:lumMod val="50000"/>
            </a:schemeClr>
          </a:solidFill>
        </p:spPr>
        <p:txBody>
          <a:bodyPr>
            <a:normAutofit fontScale="77500" lnSpcReduction="20000"/>
          </a:bodyPr>
          <a:lstStyle/>
          <a:p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sz="2400" b="1" dirty="0" smtClean="0"/>
              <a:t>ПРОЕКТ “ШКОЛА СПРИЯННЯ ЗДОРОВ’Ю”</a:t>
            </a:r>
          </a:p>
          <a:p>
            <a:endParaRPr lang="ru-RU" sz="2400" dirty="0" smtClean="0"/>
          </a:p>
          <a:p>
            <a:r>
              <a:rPr lang="ru-RU" sz="2400" b="1" dirty="0" smtClean="0"/>
              <a:t>УРОКИ “ОСНОВИ ЗДОРОВ’Я”</a:t>
            </a:r>
          </a:p>
          <a:p>
            <a:endParaRPr lang="ru-RU" sz="2400" dirty="0" smtClean="0"/>
          </a:p>
          <a:p>
            <a:r>
              <a:rPr lang="ru-RU" sz="2400" b="1" dirty="0" smtClean="0"/>
              <a:t>СПІЛЬНОТА  “</a:t>
            </a:r>
            <a:r>
              <a:rPr lang="en-US" sz="2400" b="1" dirty="0" smtClean="0"/>
              <a:t>HEALTHV SCHOOLS”</a:t>
            </a:r>
            <a:endParaRPr lang="uk-UA" sz="2400" b="1" dirty="0" smtClean="0"/>
          </a:p>
          <a:p>
            <a:endParaRPr lang="en-US" sz="2400" dirty="0" smtClean="0"/>
          </a:p>
          <a:p>
            <a:r>
              <a:rPr lang="ru-RU" sz="2400" b="1" dirty="0" smtClean="0"/>
              <a:t>ШКІЛЬНА СПАРТАКІАДА</a:t>
            </a:r>
          </a:p>
          <a:p>
            <a:endParaRPr lang="ru-RU" sz="2400" dirty="0" smtClean="0"/>
          </a:p>
          <a:p>
            <a:r>
              <a:rPr lang="ru-RU" sz="2400" b="1" dirty="0" smtClean="0"/>
              <a:t>СПОРТИВНІ СЕКЦІЇ</a:t>
            </a:r>
          </a:p>
          <a:p>
            <a:endParaRPr lang="ru-RU" sz="2400" dirty="0" smtClean="0"/>
          </a:p>
          <a:p>
            <a:r>
              <a:rPr lang="ru-RU" sz="2400" b="1" dirty="0" smtClean="0"/>
              <a:t>СПОРТИВНА БАЗА:</a:t>
            </a:r>
          </a:p>
          <a:p>
            <a:r>
              <a:rPr lang="ru-RU" sz="2400" b="1" dirty="0" smtClean="0"/>
              <a:t> </a:t>
            </a:r>
            <a:endParaRPr lang="ru-RU" sz="2400" dirty="0" smtClean="0"/>
          </a:p>
          <a:p>
            <a:r>
              <a:rPr lang="ru-RU" sz="2400" b="1" dirty="0" smtClean="0"/>
              <a:t>СПОРТИВНИЙ ЗАЛ</a:t>
            </a:r>
            <a:endParaRPr lang="ru-RU" sz="2400" dirty="0" smtClean="0"/>
          </a:p>
          <a:p>
            <a:r>
              <a:rPr lang="ru-RU" sz="2400" b="1" dirty="0" smtClean="0"/>
              <a:t>БАГАТОФУНКЦІОНАЛЬНИЙ СПОРТИВНИЙ МАЙДАНЧИК</a:t>
            </a:r>
            <a:endParaRPr lang="ru-RU" sz="2400" dirty="0" smtClean="0"/>
          </a:p>
          <a:p>
            <a:r>
              <a:rPr lang="ru-RU" sz="2400" b="1" dirty="0" smtClean="0"/>
              <a:t>ІГРОВИЙ МАЙДАНЧИК </a:t>
            </a:r>
            <a:endParaRPr lang="ru-RU" sz="2400" dirty="0" smtClean="0"/>
          </a:p>
          <a:p>
            <a:r>
              <a:rPr lang="ru-RU" sz="2400" b="1" dirty="0" smtClean="0"/>
              <a:t>ТРЕНАЖЕРНИЙ ЗАЛ</a:t>
            </a:r>
            <a:endParaRPr lang="ru-RU" sz="2400" dirty="0" smtClean="0"/>
          </a:p>
        </p:txBody>
      </p:sp>
      <p:pic>
        <p:nvPicPr>
          <p:cNvPr id="6146" name="Picture 2" descr="C:\Users\Школа\Desktop\Без названия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700808"/>
            <a:ext cx="353269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285728"/>
            <a:ext cx="8715436" cy="6357982"/>
          </a:xfrm>
          <a:solidFill>
            <a:schemeClr val="bg1">
              <a:lumMod val="6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В 2022-2023 </a:t>
            </a:r>
            <a:r>
              <a:rPr lang="uk-UA" dirty="0" err="1" smtClean="0"/>
              <a:t>н.р</a:t>
            </a:r>
            <a:r>
              <a:rPr lang="uk-UA" dirty="0" smtClean="0"/>
              <a:t>.:</a:t>
            </a:r>
            <a:endParaRPr lang="ru-RU" dirty="0" smtClean="0"/>
          </a:p>
          <a:p>
            <a:pPr lvl="0"/>
            <a:r>
              <a:rPr lang="ru-RU" dirty="0" err="1" smtClean="0"/>
              <a:t>Учні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залучені</a:t>
            </a:r>
            <a:r>
              <a:rPr lang="ru-RU" dirty="0" smtClean="0"/>
              <a:t> до </a:t>
            </a:r>
            <a:r>
              <a:rPr lang="ru-RU" dirty="0" err="1" smtClean="0"/>
              <a:t>участі</a:t>
            </a:r>
            <a:r>
              <a:rPr lang="ru-RU" dirty="0" smtClean="0"/>
              <a:t> в </a:t>
            </a:r>
            <a:r>
              <a:rPr lang="ru-RU" dirty="0" err="1" smtClean="0"/>
              <a:t>районній</a:t>
            </a:r>
            <a:r>
              <a:rPr lang="ru-RU" dirty="0" smtClean="0"/>
              <a:t> </a:t>
            </a:r>
            <a:r>
              <a:rPr lang="ru-RU" dirty="0" err="1" smtClean="0"/>
              <a:t>Спартакіаді</a:t>
            </a:r>
            <a:r>
              <a:rPr lang="ru-RU" dirty="0" smtClean="0"/>
              <a:t> (1 </a:t>
            </a:r>
            <a:r>
              <a:rPr lang="ru-RU" dirty="0" err="1" smtClean="0"/>
              <a:t>місце</a:t>
            </a:r>
            <a:r>
              <a:rPr lang="ru-RU" dirty="0" smtClean="0"/>
              <a:t> – </a:t>
            </a:r>
            <a:r>
              <a:rPr lang="ru-RU" dirty="0" err="1" smtClean="0"/>
              <a:t>Киріша</a:t>
            </a:r>
            <a:r>
              <a:rPr lang="ru-RU" dirty="0" smtClean="0"/>
              <a:t> </a:t>
            </a:r>
            <a:r>
              <a:rPr lang="ru-RU" dirty="0" err="1" smtClean="0"/>
              <a:t>Ангеліна</a:t>
            </a:r>
            <a:r>
              <a:rPr lang="ru-RU" dirty="0" smtClean="0"/>
              <a:t>)</a:t>
            </a:r>
          </a:p>
          <a:p>
            <a:pPr lvl="0"/>
            <a:r>
              <a:rPr lang="uk-UA" dirty="0" smtClean="0">
                <a:solidFill>
                  <a:srgbClr val="0D0D0D"/>
                </a:solidFill>
                <a:ea typeface="Calibri"/>
                <a:cs typeface="Times New Roman"/>
              </a:rPr>
              <a:t>Спортивні змагання з учнями із  </a:t>
            </a:r>
            <a:r>
              <a:rPr lang="uk-UA" dirty="0" err="1" smtClean="0">
                <a:solidFill>
                  <a:srgbClr val="0D0D0D"/>
                </a:solidFill>
                <a:ea typeface="Calibri"/>
                <a:cs typeface="Times New Roman"/>
              </a:rPr>
              <a:t>с.Великий</a:t>
            </a:r>
            <a:r>
              <a:rPr lang="uk-UA" dirty="0" smtClean="0">
                <a:solidFill>
                  <a:srgbClr val="0D0D0D"/>
                </a:solidFill>
                <a:ea typeface="Calibri"/>
                <a:cs typeface="Times New Roman"/>
              </a:rPr>
              <a:t> </a:t>
            </a:r>
            <a:r>
              <a:rPr lang="uk-UA" dirty="0" err="1" smtClean="0">
                <a:solidFill>
                  <a:srgbClr val="0D0D0D"/>
                </a:solidFill>
                <a:ea typeface="Calibri"/>
                <a:cs typeface="Times New Roman"/>
              </a:rPr>
              <a:t>Стидин</a:t>
            </a:r>
            <a:r>
              <a:rPr lang="uk-UA" dirty="0" smtClean="0">
                <a:solidFill>
                  <a:srgbClr val="0D0D0D"/>
                </a:solidFill>
                <a:ea typeface="Calibri"/>
                <a:cs typeface="Times New Roman"/>
              </a:rPr>
              <a:t> та </a:t>
            </a:r>
            <a:r>
              <a:rPr lang="uk-UA" dirty="0" err="1">
                <a:solidFill>
                  <a:srgbClr val="0D0D0D"/>
                </a:solidFill>
                <a:ea typeface="Calibri"/>
                <a:cs typeface="Times New Roman"/>
              </a:rPr>
              <a:t>с.Осова</a:t>
            </a:r>
            <a:endParaRPr lang="ru-RU" dirty="0" smtClean="0"/>
          </a:p>
          <a:p>
            <a:pPr lvl="0"/>
            <a:r>
              <a:rPr lang="ru-RU" dirty="0" smtClean="0"/>
              <a:t>Проведено </a:t>
            </a:r>
            <a:r>
              <a:rPr lang="ru-RU" dirty="0" err="1" smtClean="0"/>
              <a:t>Тиждень</a:t>
            </a:r>
            <a:r>
              <a:rPr lang="ru-RU" dirty="0" smtClean="0"/>
              <a:t> </a:t>
            </a:r>
            <a:r>
              <a:rPr lang="ru-RU" dirty="0" err="1" smtClean="0"/>
              <a:t>пропаганди</a:t>
            </a:r>
            <a:r>
              <a:rPr lang="ru-RU" dirty="0" smtClean="0"/>
              <a:t> здорового способу </a:t>
            </a:r>
            <a:r>
              <a:rPr lang="ru-RU" dirty="0" err="1" smtClean="0"/>
              <a:t>життя</a:t>
            </a:r>
            <a:r>
              <a:rPr lang="ru-RU" dirty="0" smtClean="0"/>
              <a:t> «</a:t>
            </a:r>
            <a:r>
              <a:rPr lang="ru-RU" dirty="0" err="1" smtClean="0"/>
              <a:t>Здоровим</a:t>
            </a:r>
            <a:r>
              <a:rPr lang="ru-RU" dirty="0" smtClean="0"/>
              <a:t> бути модно», Декада </a:t>
            </a:r>
            <a:r>
              <a:rPr lang="ru-RU" dirty="0" err="1" smtClean="0"/>
              <a:t>антиалкогольної</a:t>
            </a:r>
            <a:r>
              <a:rPr lang="ru-RU" dirty="0" smtClean="0"/>
              <a:t>, </a:t>
            </a:r>
            <a:r>
              <a:rPr lang="ru-RU" dirty="0" err="1" smtClean="0"/>
              <a:t>антитююнової</a:t>
            </a:r>
            <a:r>
              <a:rPr lang="ru-RU" dirty="0" smtClean="0"/>
              <a:t>, </a:t>
            </a:r>
            <a:r>
              <a:rPr lang="ru-RU" dirty="0" err="1" smtClean="0"/>
              <a:t>антинаркотичної</a:t>
            </a:r>
            <a:r>
              <a:rPr lang="ru-RU" dirty="0" smtClean="0"/>
              <a:t> </a:t>
            </a:r>
            <a:r>
              <a:rPr lang="ru-RU" dirty="0" err="1" smtClean="0"/>
              <a:t>пропаганди</a:t>
            </a:r>
            <a:r>
              <a:rPr lang="ru-RU" dirty="0" smtClean="0"/>
              <a:t>. Проведено </a:t>
            </a:r>
            <a:r>
              <a:rPr lang="ru-RU" dirty="0" err="1" smtClean="0"/>
              <a:t>акцію</a:t>
            </a:r>
            <a:r>
              <a:rPr lang="ru-RU" dirty="0" smtClean="0"/>
              <a:t> «За </a:t>
            </a:r>
            <a:r>
              <a:rPr lang="ru-RU" dirty="0" err="1" smtClean="0"/>
              <a:t>життя</a:t>
            </a:r>
            <a:r>
              <a:rPr lang="ru-RU" dirty="0" smtClean="0"/>
              <a:t> без </a:t>
            </a:r>
            <a:r>
              <a:rPr lang="ru-RU" dirty="0" err="1" smtClean="0"/>
              <a:t>наркотиків</a:t>
            </a:r>
            <a:r>
              <a:rPr lang="ru-RU" dirty="0" smtClean="0"/>
              <a:t>»:</a:t>
            </a:r>
          </a:p>
          <a:p>
            <a:pPr lvl="0"/>
            <a:r>
              <a:rPr lang="ru-RU" dirty="0" err="1" smtClean="0"/>
              <a:t>Виховні</a:t>
            </a:r>
            <a:r>
              <a:rPr lang="ru-RU" dirty="0" smtClean="0"/>
              <a:t> </a:t>
            </a:r>
            <a:r>
              <a:rPr lang="ru-RU" dirty="0" err="1" smtClean="0"/>
              <a:t>години</a:t>
            </a:r>
            <a:r>
              <a:rPr lang="ru-RU" dirty="0" smtClean="0"/>
              <a:t>  «</a:t>
            </a:r>
            <a:r>
              <a:rPr lang="ru-RU" dirty="0" err="1" smtClean="0"/>
              <a:t>Шкідливі</a:t>
            </a:r>
            <a:r>
              <a:rPr lang="ru-RU" dirty="0" smtClean="0"/>
              <a:t> </a:t>
            </a:r>
            <a:r>
              <a:rPr lang="ru-RU" dirty="0" err="1" smtClean="0"/>
              <a:t>звички</a:t>
            </a:r>
            <a:r>
              <a:rPr lang="ru-RU" dirty="0" smtClean="0"/>
              <a:t>» (5-11 </a:t>
            </a:r>
            <a:r>
              <a:rPr lang="ru-RU" dirty="0" err="1" smtClean="0"/>
              <a:t>класи</a:t>
            </a:r>
            <a:r>
              <a:rPr lang="ru-RU" dirty="0" smtClean="0"/>
              <a:t>);</a:t>
            </a:r>
          </a:p>
          <a:p>
            <a:pPr lvl="0"/>
            <a:r>
              <a:rPr lang="ru-RU" dirty="0" err="1" smtClean="0"/>
              <a:t>Виховні</a:t>
            </a:r>
            <a:r>
              <a:rPr lang="ru-RU" dirty="0" smtClean="0"/>
              <a:t> </a:t>
            </a:r>
            <a:r>
              <a:rPr lang="ru-RU" dirty="0" err="1" smtClean="0"/>
              <a:t>години</a:t>
            </a:r>
            <a:r>
              <a:rPr lang="ru-RU" dirty="0" smtClean="0"/>
              <a:t> «Наркотикам – </a:t>
            </a:r>
            <a:r>
              <a:rPr lang="ru-RU" dirty="0" err="1" smtClean="0"/>
              <a:t>ні</a:t>
            </a:r>
            <a:r>
              <a:rPr lang="ru-RU" dirty="0" smtClean="0"/>
              <a:t>!»</a:t>
            </a:r>
          </a:p>
          <a:p>
            <a:pPr lvl="0"/>
            <a:r>
              <a:rPr lang="uk-UA" dirty="0" smtClean="0"/>
              <a:t>К</a:t>
            </a:r>
            <a:r>
              <a:rPr lang="ru-RU" dirty="0" err="1" smtClean="0"/>
              <a:t>руглий</a:t>
            </a:r>
            <a:r>
              <a:rPr lang="ru-RU" dirty="0" smtClean="0"/>
              <a:t> </a:t>
            </a:r>
            <a:r>
              <a:rPr lang="ru-RU" dirty="0" err="1" smtClean="0"/>
              <a:t>стіл</a:t>
            </a:r>
            <a:r>
              <a:rPr lang="ru-RU" dirty="0" smtClean="0"/>
              <a:t> «За здоровий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»</a:t>
            </a:r>
          </a:p>
          <a:p>
            <a:pPr lvl="0"/>
            <a:r>
              <a:rPr lang="ru-RU" dirty="0" err="1" smtClean="0"/>
              <a:t>Запроваджено</a:t>
            </a:r>
            <a:r>
              <a:rPr lang="ru-RU" dirty="0" smtClean="0"/>
              <a:t> 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Днів</a:t>
            </a:r>
            <a:r>
              <a:rPr lang="ru-RU" dirty="0" smtClean="0"/>
              <a:t> </a:t>
            </a:r>
            <a:r>
              <a:rPr lang="ru-RU" dirty="0" err="1" smtClean="0"/>
              <a:t>здоров’я</a:t>
            </a:r>
            <a:r>
              <a:rPr lang="ru-RU" dirty="0" smtClean="0"/>
              <a:t>,  </a:t>
            </a:r>
            <a:r>
              <a:rPr lang="ru-RU" dirty="0" err="1" smtClean="0"/>
              <a:t>ранкових</a:t>
            </a:r>
            <a:r>
              <a:rPr lang="ru-RU" dirty="0" smtClean="0"/>
              <a:t> зарядок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музичний</a:t>
            </a:r>
            <a:r>
              <a:rPr lang="ru-RU" dirty="0" smtClean="0"/>
              <a:t> </a:t>
            </a:r>
            <a:r>
              <a:rPr lang="ru-RU" dirty="0" err="1" smtClean="0"/>
              <a:t>супровід</a:t>
            </a:r>
            <a:r>
              <a:rPr lang="ru-RU" dirty="0" smtClean="0"/>
              <a:t> з </a:t>
            </a:r>
            <a:r>
              <a:rPr lang="ru-RU" dirty="0" err="1" smtClean="0"/>
              <a:t>елементами</a:t>
            </a:r>
            <a:r>
              <a:rPr lang="ru-RU" dirty="0" smtClean="0"/>
              <a:t> </a:t>
            </a:r>
            <a:r>
              <a:rPr lang="ru-RU" dirty="0" err="1" smtClean="0"/>
              <a:t>танцю</a:t>
            </a:r>
            <a:r>
              <a:rPr lang="ru-RU" dirty="0" smtClean="0"/>
              <a:t>.</a:t>
            </a:r>
          </a:p>
          <a:p>
            <a:pPr lvl="0"/>
            <a:r>
              <a:rPr lang="ru-RU" dirty="0" err="1" smtClean="0"/>
              <a:t>Хореографічний</a:t>
            </a:r>
            <a:r>
              <a:rPr lang="ru-RU" dirty="0" smtClean="0"/>
              <a:t> </a:t>
            </a:r>
            <a:r>
              <a:rPr lang="ru-RU" dirty="0" err="1" smtClean="0"/>
              <a:t>гурток</a:t>
            </a:r>
            <a:r>
              <a:rPr lang="ru-RU" dirty="0" smtClean="0"/>
              <a:t> «Колорит»</a:t>
            </a:r>
          </a:p>
          <a:p>
            <a:pPr lvl="0"/>
            <a:r>
              <a:rPr lang="ru-RU" dirty="0" err="1" smtClean="0"/>
              <a:t>Розучування</a:t>
            </a:r>
            <a:r>
              <a:rPr lang="ru-RU" dirty="0" smtClean="0"/>
              <a:t> </a:t>
            </a:r>
            <a:r>
              <a:rPr lang="ru-RU" dirty="0" err="1" smtClean="0"/>
              <a:t>фітнес-вправ</a:t>
            </a:r>
            <a:r>
              <a:rPr lang="ru-RU" dirty="0" smtClean="0"/>
              <a:t>, </a:t>
            </a:r>
            <a:r>
              <a:rPr lang="ru-RU" dirty="0" err="1" smtClean="0"/>
              <a:t>фізкультхвилинок</a:t>
            </a:r>
            <a:r>
              <a:rPr lang="ru-RU" dirty="0" smtClean="0"/>
              <a:t>, </a:t>
            </a:r>
            <a:r>
              <a:rPr lang="ru-RU" dirty="0" err="1" smtClean="0"/>
              <a:t>руханок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85728"/>
            <a:ext cx="8678198" cy="6357982"/>
          </a:xfrm>
          <a:solidFill>
            <a:schemeClr val="bg1">
              <a:lumMod val="65000"/>
            </a:schemeClr>
          </a:solidFill>
        </p:spPr>
        <p:txBody>
          <a:bodyPr>
            <a:normAutofit fontScale="32500" lnSpcReduction="20000"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5800" b="1" i="1" dirty="0" err="1" smtClean="0">
                <a:solidFill>
                  <a:schemeClr val="bg1"/>
                </a:solidFill>
              </a:rPr>
              <a:t>Стратегічна</a:t>
            </a:r>
            <a:r>
              <a:rPr lang="ru-RU" sz="5800" b="1" i="1" dirty="0" smtClean="0">
                <a:solidFill>
                  <a:schemeClr val="bg1"/>
                </a:solidFill>
              </a:rPr>
              <a:t> </a:t>
            </a:r>
            <a:r>
              <a:rPr lang="ru-RU" sz="5800" b="1" i="1" dirty="0" err="1" smtClean="0">
                <a:solidFill>
                  <a:schemeClr val="bg1"/>
                </a:solidFill>
              </a:rPr>
              <a:t>ціль</a:t>
            </a:r>
            <a:r>
              <a:rPr lang="ru-RU" sz="5800" dirty="0" smtClean="0">
                <a:solidFill>
                  <a:schemeClr val="bg1"/>
                </a:solidFill>
              </a:rPr>
              <a:t>:</a:t>
            </a:r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11100" b="1" dirty="0" smtClean="0">
                <a:solidFill>
                  <a:srgbClr val="FF0000"/>
                </a:solidFill>
              </a:rPr>
              <a:t> ЯКІСНЕ МЕДИЧНЕ ОБСЛУГОВУВАННЯ</a:t>
            </a:r>
          </a:p>
          <a:p>
            <a:endParaRPr lang="ru-RU" sz="9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7400" b="1" dirty="0" smtClean="0"/>
              <a:t>МЕДИКО-ПЕДАГОГІЧНИЙ КОНТРОЛЬ</a:t>
            </a:r>
            <a:endParaRPr lang="ru-RU" sz="7400" dirty="0" smtClean="0"/>
          </a:p>
          <a:p>
            <a:r>
              <a:rPr lang="ru-RU" sz="7400" dirty="0" smtClean="0"/>
              <a:t/>
            </a:r>
            <a:br>
              <a:rPr lang="ru-RU" sz="7400" dirty="0" smtClean="0"/>
            </a:br>
            <a:r>
              <a:rPr lang="ru-RU" sz="7400" b="1" dirty="0" smtClean="0"/>
              <a:t>КОНТРОЛЬ БЕЗПЕКИ ХАРЧУВАННЯ. НАССР</a:t>
            </a:r>
            <a:endParaRPr lang="ru-RU" sz="7400" dirty="0" smtClean="0"/>
          </a:p>
          <a:p>
            <a:r>
              <a:rPr lang="ru-RU" sz="7400" dirty="0" smtClean="0"/>
              <a:t/>
            </a:r>
            <a:br>
              <a:rPr lang="ru-RU" sz="7400" dirty="0" smtClean="0"/>
            </a:br>
            <a:r>
              <a:rPr lang="ru-RU" sz="7400" b="1" dirty="0" smtClean="0"/>
              <a:t>МОНІТОРИНГ ЗАБЕЗПЕЧЕННЯ ПРОТИЕПІДЕМІЧНОГО РЕЖИМУ</a:t>
            </a:r>
            <a:endParaRPr lang="ru-RU" sz="7400" dirty="0" smtClean="0"/>
          </a:p>
          <a:p>
            <a:r>
              <a:rPr lang="ru-RU" sz="7400" dirty="0" smtClean="0"/>
              <a:t/>
            </a:r>
            <a:br>
              <a:rPr lang="ru-RU" sz="7400" dirty="0" smtClean="0"/>
            </a:br>
            <a:r>
              <a:rPr lang="ru-RU" sz="7400" b="1" dirty="0" smtClean="0"/>
              <a:t>МОНІТОРИНГ СТАНУ ЗДОРОВ’Я ДІТЕЙ</a:t>
            </a:r>
            <a:endParaRPr lang="ru-RU" sz="7400" dirty="0" smtClean="0"/>
          </a:p>
          <a:p>
            <a:r>
              <a:rPr lang="ru-RU" sz="7400" dirty="0" smtClean="0"/>
              <a:t/>
            </a:r>
            <a:br>
              <a:rPr lang="ru-RU" sz="7400" dirty="0" smtClean="0"/>
            </a:br>
            <a:r>
              <a:rPr lang="ru-RU" sz="7400" b="1" dirty="0" smtClean="0"/>
              <a:t>ОРГАНІЗАЦІЯ ЩОРІЧНИХ МЕДОГЛЯДІВ </a:t>
            </a:r>
          </a:p>
          <a:p>
            <a:pPr>
              <a:buNone/>
            </a:pPr>
            <a:endParaRPr lang="ru-RU" sz="7400" b="1" dirty="0" smtClean="0"/>
          </a:p>
          <a:p>
            <a:r>
              <a:rPr lang="ru-RU" sz="7400" b="1" dirty="0" smtClean="0"/>
              <a:t>ПРОФІЛАКТИКА ЗАХВОРЮВАНЬ</a:t>
            </a:r>
            <a:endParaRPr lang="ru-RU" sz="7400" dirty="0" smtClean="0"/>
          </a:p>
          <a:p>
            <a:pPr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4357718" cy="6429420"/>
          </a:xfrm>
          <a:solidFill>
            <a:schemeClr val="bg1">
              <a:lumMod val="65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ru-RU" b="1" dirty="0" smtClean="0"/>
          </a:p>
          <a:p>
            <a:r>
              <a:rPr lang="uk-UA" sz="14400" b="1" dirty="0" smtClean="0">
                <a:solidFill>
                  <a:srgbClr val="FF0000"/>
                </a:solidFill>
              </a:rPr>
              <a:t>2022-2023 </a:t>
            </a:r>
            <a:r>
              <a:rPr lang="uk-UA" sz="14400" b="1" dirty="0" err="1" smtClean="0">
                <a:solidFill>
                  <a:srgbClr val="FF0000"/>
                </a:solidFill>
              </a:rPr>
              <a:t>н.р</a:t>
            </a:r>
            <a:r>
              <a:rPr lang="uk-UA" sz="14400" b="1" dirty="0" smtClean="0">
                <a:solidFill>
                  <a:srgbClr val="FF0000"/>
                </a:solidFill>
              </a:rPr>
              <a:t>.</a:t>
            </a:r>
            <a:endParaRPr lang="ru-RU" sz="14400" b="1" dirty="0" smtClean="0">
              <a:solidFill>
                <a:srgbClr val="FF0000"/>
              </a:solidFill>
            </a:endParaRPr>
          </a:p>
          <a:p>
            <a:endParaRPr lang="ru-RU" b="1" dirty="0" smtClean="0"/>
          </a:p>
          <a:p>
            <a:endParaRPr lang="ru-RU" sz="6200" b="1" dirty="0" smtClean="0"/>
          </a:p>
          <a:p>
            <a:r>
              <a:rPr lang="ru-RU" sz="7600" b="1" dirty="0" smtClean="0"/>
              <a:t>ПРАКТИЧНІ ЗАНЯТТЯ З НАДАННЯ ДОЛІКАРСЬКОЇ ДОПОМОГИ</a:t>
            </a:r>
            <a:endParaRPr lang="ru-RU" sz="7600" dirty="0" smtClean="0"/>
          </a:p>
          <a:p>
            <a:r>
              <a:rPr lang="ru-RU" sz="7600" dirty="0" smtClean="0"/>
              <a:t/>
            </a:r>
            <a:br>
              <a:rPr lang="ru-RU" sz="7600" dirty="0" smtClean="0"/>
            </a:br>
            <a:r>
              <a:rPr lang="ru-RU" sz="7600" b="1" dirty="0" smtClean="0"/>
              <a:t>АЛГОРИТМ ДІЙ У РАЗІ НЕЩАСНОГО ВИПАДКУ</a:t>
            </a:r>
            <a:endParaRPr lang="ru-RU" sz="7600" dirty="0" smtClean="0"/>
          </a:p>
          <a:p>
            <a:r>
              <a:rPr lang="ru-RU" sz="7600" dirty="0" smtClean="0"/>
              <a:t/>
            </a:r>
            <a:br>
              <a:rPr lang="ru-RU" sz="7600" dirty="0" smtClean="0"/>
            </a:br>
            <a:r>
              <a:rPr lang="ru-RU" sz="7600" b="1" dirty="0" smtClean="0"/>
              <a:t>ІНСТРУКТАЖІ З БЖ ПІД ЧАС ОСВІТНЬОГО ПРОЦЕСУ, ДИСТАНЦІЙНОГО НАВЧАННЯ,</a:t>
            </a:r>
            <a:endParaRPr lang="ru-RU" sz="7600" dirty="0" smtClean="0"/>
          </a:p>
          <a:p>
            <a:r>
              <a:rPr lang="ru-RU" sz="7600" b="1" dirty="0" smtClean="0"/>
              <a:t>НА КАНІКУЛАХ</a:t>
            </a:r>
            <a:endParaRPr lang="ru-RU" sz="7600" dirty="0" smtClean="0"/>
          </a:p>
          <a:p>
            <a:r>
              <a:rPr lang="ru-RU" sz="7600" dirty="0" smtClean="0"/>
              <a:t/>
            </a:r>
            <a:br>
              <a:rPr lang="ru-RU" sz="7600" dirty="0" smtClean="0"/>
            </a:br>
            <a:r>
              <a:rPr lang="ru-RU" sz="7600" b="1" dirty="0" smtClean="0"/>
              <a:t>ОБ’ЄКТОВІ ТРЕНУВАННЯ З ЕВАКУАЦІЇ</a:t>
            </a:r>
            <a:endParaRPr lang="ru-RU" sz="7600" dirty="0" smtClean="0"/>
          </a:p>
          <a:p>
            <a:r>
              <a:rPr lang="ru-RU" sz="7600" dirty="0" smtClean="0"/>
              <a:t/>
            </a:r>
            <a:br>
              <a:rPr lang="ru-RU" sz="7600" dirty="0" smtClean="0"/>
            </a:br>
            <a:r>
              <a:rPr lang="ru-RU" sz="7600" b="1" dirty="0" smtClean="0"/>
              <a:t>ЗАХОДИ ЩОДО ПРОТИДІЇ ТОРГІВЛІ ЛЮДЬМИ, ПОПЕРЕДЖЕННЯ СУЇЦИДІВ, АНТИАЛКОГОЛЬНА, АНТИТЮТЮНОВА, АНТИНАРКОТИЧНА  ПРОПАГАНДА </a:t>
            </a:r>
            <a:endParaRPr lang="ru-RU" sz="7600" dirty="0" smtClean="0"/>
          </a:p>
          <a:p>
            <a:pPr>
              <a:buNone/>
            </a:pPr>
            <a:r>
              <a:rPr lang="ru-RU" sz="7600" dirty="0" smtClean="0"/>
              <a:t/>
            </a:r>
            <a:br>
              <a:rPr lang="ru-RU" sz="7600" dirty="0" smtClean="0"/>
            </a:br>
            <a:endParaRPr lang="ru-RU" sz="7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188640"/>
            <a:ext cx="3997678" cy="6455070"/>
          </a:xfrm>
          <a:solidFill>
            <a:schemeClr val="bg1">
              <a:lumMod val="65000"/>
            </a:schemeClr>
          </a:solidFill>
        </p:spPr>
        <p:txBody>
          <a:bodyPr>
            <a:normAutofit fontScale="25000" lnSpcReduction="20000"/>
          </a:bodyPr>
          <a:lstStyle/>
          <a:p>
            <a:r>
              <a:rPr lang="ru-RU" sz="8000" b="1" dirty="0" smtClean="0"/>
              <a:t>ПРОТИЕПІДЕМІЧНИЙ РЕЖИМ</a:t>
            </a:r>
          </a:p>
          <a:p>
            <a:endParaRPr lang="ru-RU" sz="8000" dirty="0" smtClean="0"/>
          </a:p>
          <a:p>
            <a:r>
              <a:rPr lang="ru-RU" sz="8000" b="1" dirty="0" smtClean="0"/>
              <a:t>ПЛАН РЕАГУВАННЯ ВЧИТЕЛЯ НА НАДЗВИЧАЙНІ СИТУАЦІЇ</a:t>
            </a:r>
          </a:p>
          <a:p>
            <a:endParaRPr lang="ru-RU" sz="8000" dirty="0" smtClean="0"/>
          </a:p>
          <a:p>
            <a:r>
              <a:rPr lang="ru-RU" sz="8000" b="1" dirty="0" smtClean="0"/>
              <a:t>ІНСТРУКЦІЯ ЩОДО ДІЙ УЧАСНИКІВ ОСВІТНЬОГО ПРОЦЕСУ У НАДЗВИЧАЙНІЙ СИТУАЦІЇ ВОЄННОГО ХАРАКТЕРУ</a:t>
            </a:r>
          </a:p>
          <a:p>
            <a:endParaRPr lang="ru-RU" sz="8000" dirty="0" smtClean="0"/>
          </a:p>
          <a:p>
            <a:r>
              <a:rPr lang="ru-RU" sz="8000" b="1" dirty="0" smtClean="0"/>
              <a:t>НАДАННЯ ПАМ’ЯТОК БАТЬКАМ, УЧНЯМ, ПРАЦІВНИКАМ</a:t>
            </a:r>
          </a:p>
          <a:p>
            <a:endParaRPr lang="ru-RU" sz="8000" dirty="0" smtClean="0"/>
          </a:p>
          <a:p>
            <a:r>
              <a:rPr lang="ru-RU" sz="8000" b="1" dirty="0" smtClean="0"/>
              <a:t>ОРГАНІЗАЦІЯ ОСВІТНЬОГО ПРОЦЕСУ В ДИСТАНЦІЙНІЙ ФОРМІ, НАЙБІЛЬШ БЕЗПЕЧНІЙ ПІД ЧАС ВІЙНИ</a:t>
            </a:r>
            <a:endParaRPr lang="ru-RU" sz="8000" dirty="0" smtClean="0"/>
          </a:p>
          <a:p>
            <a:r>
              <a:rPr lang="ru-RU" sz="8000" b="1" dirty="0" smtClean="0"/>
              <a:t>ПРОФІЛАКТИЧНА РОБОТА ЩОДО МІННОЇ БЕЗПЕКИ</a:t>
            </a:r>
          </a:p>
          <a:p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4281518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err="1" smtClean="0">
                <a:solidFill>
                  <a:schemeClr val="tx2"/>
                </a:solidFill>
              </a:rPr>
              <a:t>Стратегічна</a:t>
            </a:r>
            <a:r>
              <a:rPr lang="ru-RU" sz="3200" b="1" i="1" dirty="0" smtClean="0">
                <a:solidFill>
                  <a:schemeClr val="tx2"/>
                </a:solidFill>
              </a:rPr>
              <a:t> </a:t>
            </a:r>
            <a:r>
              <a:rPr lang="ru-RU" sz="3200" b="1" i="1" dirty="0" err="1" smtClean="0">
                <a:solidFill>
                  <a:schemeClr val="tx2"/>
                </a:solidFill>
              </a:rPr>
              <a:t>ціль</a:t>
            </a:r>
            <a:r>
              <a:rPr lang="ru-RU" sz="3200" b="1" dirty="0" smtClean="0">
                <a:solidFill>
                  <a:schemeClr val="tx2"/>
                </a:solidFill>
              </a:rPr>
              <a:t>: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СУЧАСНИЙ ДИЗАЙН ТА ОСНАЩЕННЯ ПРЕДМЕТНИХ КАБІНЕТІВ </a:t>
            </a:r>
            <a:endParaRPr lang="ru-RU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290"/>
            <a:ext cx="4281518" cy="642942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2022-2023 Н.Р.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2400" b="1" dirty="0" smtClean="0"/>
              <a:t>ОБЛАШТОВАНО  УЧИТЕЛЬСЬКУ</a:t>
            </a:r>
          </a:p>
          <a:p>
            <a:endParaRPr lang="ru-RU" sz="2400" dirty="0" smtClean="0"/>
          </a:p>
          <a:p>
            <a:r>
              <a:rPr lang="ru-RU" sz="2400" b="1" dirty="0" smtClean="0"/>
              <a:t>СТЕНДИ У ВЕСТИБЮЛІ</a:t>
            </a:r>
          </a:p>
          <a:p>
            <a:endParaRPr lang="ru-RU" sz="2400" dirty="0" smtClean="0"/>
          </a:p>
          <a:p>
            <a:r>
              <a:rPr lang="ru-RU" sz="2400" b="1" dirty="0" smtClean="0"/>
              <a:t>ОБЛАШТОВАНО ІГРОВІ ЗОНИ</a:t>
            </a:r>
          </a:p>
          <a:p>
            <a:r>
              <a:rPr lang="uk-UA" sz="2400" b="1" dirty="0" smtClean="0"/>
              <a:t>СТВОРЕНО МОТИВУЮЧИЙ ПРОСТІР В ПРИМІЩЕННІ ЗАКЛАДУ ТА В ШКІЛЬНОМУ ДВОРІ</a:t>
            </a:r>
            <a:endParaRPr lang="ru-RU" sz="2400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Школа\Desktop\Без названия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4376083" cy="299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4244280" cy="6286544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chemeClr val="bg1"/>
                </a:solidFill>
              </a:rPr>
              <a:t>Стратегічна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ціль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sz="4100" b="1" dirty="0" smtClean="0">
                <a:solidFill>
                  <a:srgbClr val="FF0000"/>
                </a:solidFill>
              </a:rPr>
              <a:t>ШКІЛЬНИЙ МУЗЕЙ  - СОЦІОКУЛЬТУРНИЙ ЦЕНТР </a:t>
            </a:r>
            <a:r>
              <a:rPr lang="uk-UA" sz="4100" b="1" i="1" dirty="0" err="1" smtClean="0">
                <a:solidFill>
                  <a:schemeClr val="bg1"/>
                </a:solidFill>
              </a:rPr>
              <a:t>Проєкт</a:t>
            </a:r>
            <a:r>
              <a:rPr lang="uk-UA" sz="4100" b="1" i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buNone/>
            </a:pPr>
            <a:r>
              <a:rPr lang="uk-UA" sz="4100" b="1" i="1" dirty="0" smtClean="0">
                <a:solidFill>
                  <a:schemeClr val="bg1"/>
                </a:solidFill>
              </a:rPr>
              <a:t>“Наш музей”</a:t>
            </a:r>
            <a:endParaRPr lang="ru-RU" sz="4100" i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290"/>
            <a:ext cx="4281518" cy="6357982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/>
              <a:t>МУЗЕЙ - ОСВІТНЬО-ВИХОВНИЙ ЦЕНТР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b="1" dirty="0" smtClean="0"/>
              <a:t> ОСЕРЕДОК НАУКОВО-ПЕДАГОГІЧНОЇ ТА МЕТОДИЧНОЇ РОБОТИ</a:t>
            </a:r>
          </a:p>
          <a:p>
            <a:endParaRPr lang="ru-RU" sz="2400" dirty="0" smtClean="0"/>
          </a:p>
          <a:p>
            <a:r>
              <a:rPr lang="ru-RU" sz="2400" b="1" dirty="0" smtClean="0"/>
              <a:t>ЦЕНТР НАУКОВО-ДОСЛІДНОЇ РОБОТИ УЧНІВ</a:t>
            </a:r>
          </a:p>
          <a:p>
            <a:endParaRPr lang="ru-RU" sz="2400" dirty="0" smtClean="0"/>
          </a:p>
          <a:p>
            <a:r>
              <a:rPr lang="ru-RU" sz="2400" b="1" dirty="0" smtClean="0"/>
              <a:t>ПРОЄКТ “ВІД МУЗЕЙНОЇ ПЕДАГОГІКИ ДО МУЗЕЙНОГО ПРОСВІТНИЦТВА”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39784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СИСТЕМА ОЦІНЮВАННЯ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Школа\Desktop\imag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68" y="1142984"/>
            <a:ext cx="8590402" cy="542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ОСВІТНЄ СЕРЕДОВИЩЕ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C:\Users\Школа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5" y="1357298"/>
            <a:ext cx="8224353" cy="507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14290"/>
            <a:ext cx="4316288" cy="6357982"/>
          </a:xfrm>
          <a:solidFill>
            <a:schemeClr val="bg1">
              <a:lumMod val="65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b="1" i="1" dirty="0" err="1" smtClean="0">
                <a:solidFill>
                  <a:schemeClr val="tx2"/>
                </a:solidFill>
              </a:rPr>
              <a:t>Стратегічна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ціль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r>
              <a:rPr lang="ru-RU" sz="4600" b="1" dirty="0" smtClean="0">
                <a:solidFill>
                  <a:srgbClr val="FF0000"/>
                </a:solidFill>
              </a:rPr>
              <a:t>СПРАВЕДЛИВЕ ОБ’ЄКТИВНЕ ОЦІНЮВАННЯ</a:t>
            </a:r>
          </a:p>
          <a:p>
            <a:endParaRPr lang="ru-RU" sz="4600" b="1" dirty="0" smtClean="0">
              <a:solidFill>
                <a:srgbClr val="FF0000"/>
              </a:solidFill>
            </a:endParaRPr>
          </a:p>
          <a:p>
            <a:endParaRPr lang="uk-UA" b="1" dirty="0" smtClean="0">
              <a:solidFill>
                <a:srgbClr val="FF0000"/>
              </a:solidFill>
            </a:endParaRPr>
          </a:p>
          <a:p>
            <a:endParaRPr lang="uk-UA" b="1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/>
              <a:t>ЗАЛУЧЕННЯ УЧНІВ ДО РОЗРОБЛЕННЯ КРИТЕРІЇВ ОЦІНЮВАННЯ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КОМПЕТЕНТНІСНИЙ ПІДХІД В СИСТЕМІ ОЦІНЮВАННЯ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КОМПЕТЕНТНІСНІ ЗАВДАННЯ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290"/>
            <a:ext cx="4281518" cy="6357982"/>
          </a:xfrm>
          <a:solidFill>
            <a:schemeClr val="bg1">
              <a:lumMod val="65000"/>
            </a:schemeClr>
          </a:solidFill>
        </p:spPr>
        <p:txBody>
          <a:bodyPr>
            <a:normAutofit fontScale="62500" lnSpcReduction="20000"/>
          </a:bodyPr>
          <a:lstStyle/>
          <a:p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sz="3200" b="1" dirty="0" smtClean="0"/>
              <a:t>ОЗНАЙОМЛЕННЯ З КРИТЕРІЯМИ ОЦІНЮВАННЯ НА ПОЧАТКУ НАВЧАЛЬНОГО РОКУ (ЗАГАЛЬНОШКІЛЬНІ ЗБОРИ БАТЬКІВ ТА УЧНІВ, ВСТУПНІ УРОКИ ДО ТЕМ)</a:t>
            </a:r>
          </a:p>
          <a:p>
            <a:endParaRPr lang="ru-RU" sz="3200" dirty="0" smtClean="0"/>
          </a:p>
          <a:p>
            <a:r>
              <a:rPr lang="ru-RU" sz="3200" b="1" dirty="0" smtClean="0"/>
              <a:t>ІНФОРМАЦІЯ НА САЙТІ</a:t>
            </a:r>
          </a:p>
          <a:p>
            <a:endParaRPr lang="ru-RU" sz="3200" dirty="0" smtClean="0"/>
          </a:p>
          <a:p>
            <a:r>
              <a:rPr lang="ru-RU" sz="3200" b="1" dirty="0" smtClean="0"/>
              <a:t>ІНФОРМАЦІЯ НА СТЕНДАХ</a:t>
            </a:r>
          </a:p>
          <a:p>
            <a:endParaRPr lang="ru-RU" sz="3200" dirty="0" smtClean="0"/>
          </a:p>
          <a:p>
            <a:r>
              <a:rPr lang="ru-RU" sz="3200" b="1" dirty="0" smtClean="0"/>
              <a:t>КРИТЕРІЇ ОЦІНЮВАННЯ В ПРЕДМЕТНИХ КАБІНЕТАХ</a:t>
            </a:r>
          </a:p>
          <a:p>
            <a:endParaRPr lang="ru-RU" sz="3200" dirty="0" smtClean="0"/>
          </a:p>
          <a:p>
            <a:r>
              <a:rPr lang="ru-RU" sz="3200" b="1" dirty="0" smtClean="0"/>
              <a:t>КРИТЕРІЇ ЩОДО ОКРЕМИХ ВИДІВ РОБІТ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C:\Users\Школа\Desktop\Без названия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ФОРМУВАЛЬНЕ ОЦІНЮВАННЯ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142984"/>
            <a:ext cx="4281518" cy="5500726"/>
          </a:xfrm>
          <a:solidFill>
            <a:schemeClr val="bg1">
              <a:lumMod val="65000"/>
            </a:schemeClr>
          </a:solidFill>
        </p:spPr>
        <p:txBody>
          <a:bodyPr>
            <a:normAutofit fontScale="77500" lnSpcReduction="20000"/>
          </a:bodyPr>
          <a:lstStyle/>
          <a:p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b="1" dirty="0" smtClean="0"/>
              <a:t>РОЗГЛЯНУТО НА ПЕДАГОГІЧНІЙ РАДІ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МЕТОДИЧНІ ЗАХОДИ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ВЕБІНАРИ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ОНЛАЙН КУРС “ОЦІНЮВАННЯ БЕЗ ЗНЕЦІНЮВАННЯ”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РОЗМІЩЕНО ІНФОРМАЦІЮ В УЧИТЕЛЬСЬКІЙ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210080" cy="5500726"/>
          </a:xfrm>
          <a:solidFill>
            <a:schemeClr val="bg1">
              <a:lumMod val="65000"/>
            </a:schemeClr>
          </a:solidFill>
        </p:spPr>
        <p:txBody>
          <a:bodyPr>
            <a:normAutofit fontScale="77500" lnSpcReduction="20000"/>
          </a:bodyPr>
          <a:lstStyle/>
          <a:p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b="1" dirty="0" smtClean="0"/>
              <a:t>90% ВЧИТЕЛІВ ЗАСТОСОВУЮТЬ ФОРМУВАЛЬНЕ ОЦІНЮВАННЯ</a:t>
            </a:r>
          </a:p>
          <a:p>
            <a:endParaRPr lang="ru-RU" dirty="0" smtClean="0"/>
          </a:p>
          <a:p>
            <a:r>
              <a:rPr lang="ru-RU" b="1" dirty="0" smtClean="0"/>
              <a:t>НАДАЮТЬ ЗВОРОТНИЙ ЗВ’ЯЗОК ЩОДО РОБОТИ УЧНІВ</a:t>
            </a:r>
          </a:p>
          <a:p>
            <a:endParaRPr lang="ru-RU" dirty="0" smtClean="0"/>
          </a:p>
          <a:p>
            <a:r>
              <a:rPr lang="ru-RU" b="1" dirty="0" smtClean="0"/>
              <a:t>ПРОСТЕЖУЮТЬ ІНДИВІДУАЛЬНИЙ ПОСТУП УЧНЯ</a:t>
            </a:r>
          </a:p>
          <a:p>
            <a:endParaRPr lang="ru-RU" dirty="0" smtClean="0"/>
          </a:p>
          <a:p>
            <a:r>
              <a:rPr lang="ru-RU" b="1" dirty="0" smtClean="0"/>
              <a:t>ОРГАНІЗОВУЮТЬ САМООЦІНЮВАННЯ ТА ВЗАЄМООЦІНЮВАННЯ 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42852"/>
            <a:ext cx="4178174" cy="6429420"/>
          </a:xfrm>
          <a:solidFill>
            <a:schemeClr val="bg1">
              <a:lumMod val="65000"/>
            </a:schemeClr>
          </a:solidFill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600" b="1" dirty="0" smtClean="0">
                <a:solidFill>
                  <a:srgbClr val="FF0000"/>
                </a:solidFill>
              </a:rPr>
              <a:t>ВИДИ ОЦІНЮВАННЯ</a:t>
            </a:r>
          </a:p>
          <a:p>
            <a:endParaRPr lang="uk-UA" b="1" dirty="0" smtClean="0"/>
          </a:p>
          <a:p>
            <a:pPr marL="0" indent="0">
              <a:buNone/>
            </a:pPr>
            <a:endParaRPr lang="uk-UA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ПОЧАТКОВА ШКОЛА: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3200" b="1" dirty="0" smtClean="0"/>
              <a:t>ВЕРБАЛЬНЕ</a:t>
            </a:r>
          </a:p>
          <a:p>
            <a:pPr>
              <a:buNone/>
            </a:pPr>
            <a:endParaRPr lang="ru-RU" sz="3200" dirty="0" smtClean="0"/>
          </a:p>
          <a:p>
            <a:r>
              <a:rPr lang="ru-RU" sz="3200" b="1" dirty="0" smtClean="0"/>
              <a:t>ФОРМУВАЛЬНЕ</a:t>
            </a:r>
          </a:p>
          <a:p>
            <a:endParaRPr lang="ru-RU" sz="3200" dirty="0" smtClean="0"/>
          </a:p>
          <a:p>
            <a:r>
              <a:rPr lang="ru-RU" sz="3200" b="1" dirty="0" smtClean="0"/>
              <a:t>РІВНЕВЕ 3-4 КЛ. </a:t>
            </a:r>
          </a:p>
          <a:p>
            <a:endParaRPr lang="ru-RU" sz="3200" dirty="0" smtClean="0"/>
          </a:p>
          <a:p>
            <a:r>
              <a:rPr lang="ru-RU" sz="3200" b="1" dirty="0" smtClean="0"/>
              <a:t>(ВИСОКИЙ, ДОСТАТНІЙ, СЕРЕДНІЙ, ПОЧАТКОВИЙ)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>
                <a:solidFill>
                  <a:schemeClr val="tx2"/>
                </a:solidFill>
              </a:rPr>
              <a:t/>
            </a:r>
            <a:br>
              <a:rPr lang="ru-RU" sz="3200" dirty="0" smtClean="0">
                <a:solidFill>
                  <a:schemeClr val="tx2"/>
                </a:solidFill>
              </a:rPr>
            </a:b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52"/>
            <a:ext cx="4210080" cy="6454500"/>
          </a:xfrm>
          <a:solidFill>
            <a:schemeClr val="bg1">
              <a:lumMod val="65000"/>
            </a:schemeClr>
          </a:solidFill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6-11 КЛАСИ:</a:t>
            </a:r>
          </a:p>
          <a:p>
            <a:pPr algn="ctr">
              <a:buNone/>
            </a:pP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ВХІДНИЙ КОНТРОЛЬ</a:t>
            </a:r>
          </a:p>
          <a:p>
            <a:endParaRPr lang="ru-RU" dirty="0" smtClean="0"/>
          </a:p>
          <a:p>
            <a:r>
              <a:rPr lang="ru-RU" b="1" dirty="0" smtClean="0"/>
              <a:t>ПОТОЧНЕ ОЦІНЮВАННЯ</a:t>
            </a:r>
          </a:p>
          <a:p>
            <a:endParaRPr lang="ru-RU" dirty="0" smtClean="0"/>
          </a:p>
          <a:p>
            <a:r>
              <a:rPr lang="ru-RU" b="1" dirty="0" smtClean="0"/>
              <a:t>(ОБОВ’ЯЗКОВІ ВИДИ РОБІТ : ПРАКТИЧНІ, ЛАБОРАТОРНІ, ВИВЧЕННЯ НАПАМ’ЯТЬ, ТВІР)</a:t>
            </a:r>
          </a:p>
          <a:p>
            <a:endParaRPr lang="ru-RU" dirty="0" smtClean="0"/>
          </a:p>
          <a:p>
            <a:r>
              <a:rPr lang="ru-RU" b="1" dirty="0" smtClean="0"/>
              <a:t>ПІДСУМКОВЕ ОЦІНЮВАННЯ</a:t>
            </a:r>
            <a:endParaRPr lang="ru-RU" dirty="0" smtClean="0"/>
          </a:p>
          <a:p>
            <a:r>
              <a:rPr lang="ru-RU" b="1" dirty="0" smtClean="0"/>
              <a:t>(ТЕМАТИЧНЕ, СЕМЕСТРОВЕ, РІЧНЕ)</a:t>
            </a:r>
          </a:p>
          <a:p>
            <a:endParaRPr lang="ru-RU" dirty="0" smtClean="0"/>
          </a:p>
          <a:p>
            <a:r>
              <a:rPr lang="ru-RU" b="1" dirty="0" smtClean="0"/>
              <a:t>ДЕРЖАВНА ПІДСУМКОВА АТЕСТАЦІЯ (2023 Р. - ЗВІЛЬНЕННЯ ВІД ДПА)</a:t>
            </a:r>
          </a:p>
          <a:p>
            <a:endParaRPr lang="ru-RU" dirty="0" smtClean="0"/>
          </a:p>
          <a:p>
            <a:r>
              <a:rPr lang="ru-RU" b="1" dirty="0" smtClean="0"/>
              <a:t>МОЖЕ ЗДІЙСНЮВАТИСЬ В ОНЛАЙН РЕЖИМІ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25466"/>
            <a:ext cx="2448272" cy="217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8092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071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428580"/>
            <a:ext cx="8643998" cy="621513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</a:rPr>
              <a:t>СТРАТЕГІЧНА ЦІЛЬ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ЕФЕКТИВНИЙ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МОНІТОРИНГ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04" y="2636912"/>
            <a:ext cx="8293499" cy="300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85728"/>
            <a:ext cx="4214842" cy="6429420"/>
          </a:xfrm>
          <a:solidFill>
            <a:schemeClr val="bg1">
              <a:lumMod val="65000"/>
            </a:schemeClr>
          </a:solidFill>
        </p:spPr>
        <p:txBody>
          <a:bodyPr>
            <a:normAutofit fontScale="25000" lnSpcReduction="20000"/>
          </a:bodyPr>
          <a:lstStyle/>
          <a:p>
            <a:r>
              <a:rPr lang="ru-RU" sz="9600" b="1" i="1" dirty="0" smtClean="0">
                <a:solidFill>
                  <a:schemeClr val="tx2"/>
                </a:solidFill>
              </a:rPr>
              <a:t>СТРАТЕГІЧНА ЦІЛЬ:</a:t>
            </a:r>
          </a:p>
          <a:p>
            <a:endParaRPr lang="ru-RU" b="1" dirty="0" smtClean="0"/>
          </a:p>
          <a:p>
            <a:pPr algn="ctr">
              <a:buNone/>
            </a:pPr>
            <a:r>
              <a:rPr lang="ru-RU" sz="12800" b="1" dirty="0" smtClean="0">
                <a:solidFill>
                  <a:srgbClr val="FF0000"/>
                </a:solidFill>
              </a:rPr>
              <a:t>ВІДПОВІДАЛЬНЕ СТАВЛЕННЯ ДО НАВЧАННЯ</a:t>
            </a:r>
            <a:endParaRPr lang="ru-RU" sz="1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7200" dirty="0" smtClean="0">
                <a:solidFill>
                  <a:schemeClr val="bg1"/>
                </a:solidFill>
              </a:rPr>
              <a:t/>
            </a:r>
            <a:br>
              <a:rPr lang="ru-RU" sz="7200" dirty="0" smtClean="0">
                <a:solidFill>
                  <a:schemeClr val="bg1"/>
                </a:solidFill>
              </a:rPr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b="1" dirty="0" smtClean="0"/>
              <a:t>СТЕНДИ</a:t>
            </a:r>
            <a:endParaRPr lang="ru-RU" sz="7200" dirty="0" smtClean="0"/>
          </a:p>
          <a:p>
            <a:r>
              <a:rPr lang="ru-RU" sz="7200" b="1" dirty="0" smtClean="0"/>
              <a:t> “АКАДЕМІЧНА ДОБРОЧЕСНІСТЬ”</a:t>
            </a:r>
            <a:endParaRPr lang="ru-RU" sz="7200" dirty="0" smtClean="0"/>
          </a:p>
          <a:p>
            <a:r>
              <a:rPr lang="ru-RU" sz="7200" b="1" dirty="0" smtClean="0"/>
              <a:t>“КЛЮЧОВІ КОМПЕТЕНТНОСТІ НУШ”</a:t>
            </a:r>
            <a:endParaRPr lang="ru-RU" sz="7200" dirty="0" smtClean="0"/>
          </a:p>
          <a:p>
            <a:r>
              <a:rPr lang="ru-RU" sz="7200" b="1" dirty="0" smtClean="0"/>
              <a:t>“МОДЕЛЬ ВИПУСКНИКА”</a:t>
            </a:r>
            <a:endParaRPr lang="ru-RU" sz="7200" dirty="0" smtClean="0"/>
          </a:p>
          <a:p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b="1" dirty="0" smtClean="0"/>
              <a:t>ПАМ’ЯТКИ:</a:t>
            </a:r>
            <a:endParaRPr lang="ru-RU" sz="7200" dirty="0" smtClean="0"/>
          </a:p>
          <a:p>
            <a:r>
              <a:rPr lang="ru-RU" sz="7200" b="1" dirty="0" smtClean="0"/>
              <a:t>“ПІДГОТОВКА ДО ПІДСУМКОВО-УЗАГАЛЬНЮЮЧОГО УРОКУ”</a:t>
            </a:r>
            <a:endParaRPr lang="ru-RU" sz="7200" dirty="0" smtClean="0"/>
          </a:p>
          <a:p>
            <a:r>
              <a:rPr lang="ru-RU" sz="7200" b="1" dirty="0" smtClean="0"/>
              <a:t>“ПІДГОТОВКА ДО ЗНО/НМТ”</a:t>
            </a:r>
            <a:endParaRPr lang="ru-RU" sz="7200" dirty="0" smtClean="0"/>
          </a:p>
          <a:p>
            <a:r>
              <a:rPr lang="ru-RU" sz="7200" b="1" dirty="0" smtClean="0"/>
              <a:t>“ВЧИСЬ ВЧИТИСЯ”</a:t>
            </a:r>
            <a:endParaRPr lang="ru-RU" sz="7200" dirty="0" smtClean="0"/>
          </a:p>
          <a:p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210080" cy="6526508"/>
          </a:xfrm>
          <a:solidFill>
            <a:schemeClr val="bg1">
              <a:lumMod val="65000"/>
            </a:schemeClr>
          </a:solidFill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8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8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ПРОЄКТИ</a:t>
            </a:r>
          </a:p>
          <a:p>
            <a:pPr algn="ctr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 </a:t>
            </a:r>
            <a:endParaRPr lang="ru-RU" sz="7200" dirty="0" smtClean="0">
              <a:solidFill>
                <a:srgbClr val="FF0000"/>
              </a:solidFill>
            </a:endParaRPr>
          </a:p>
          <a:p>
            <a:r>
              <a:rPr lang="ru-RU" sz="7200" b="1" dirty="0" smtClean="0"/>
              <a:t>“ОБДАРОВАНА ДИТИНА” (ЗАЛУЧЕНО ДО УЧАСТІ В 26 ІНТЕЛЕКТУАЛЬНИХ ВИПРОБУВАННЯХ, КОНКУРСАХ МАН)</a:t>
            </a:r>
          </a:p>
          <a:p>
            <a:endParaRPr lang="ru-RU" sz="7200" dirty="0" smtClean="0"/>
          </a:p>
          <a:p>
            <a:r>
              <a:rPr lang="ru-RU" sz="7200" b="1" dirty="0" smtClean="0"/>
              <a:t>“УСПІШНИЙ ВЧИТЕЛЬ - УСПІШНИЙ УЧЕНЬ»</a:t>
            </a:r>
          </a:p>
          <a:p>
            <a:endParaRPr lang="ru-RU" sz="7200" dirty="0" smtClean="0"/>
          </a:p>
          <a:p>
            <a:r>
              <a:rPr lang="ru-RU" sz="7200" b="1" dirty="0" smtClean="0"/>
              <a:t>“ПІЗНАЙ СЕБЕ” (ЗАЛУЧЕННЯ УЧНІВ ДО ПРЕДМЕТНИХ ТИЖНІВ, ГУРТКІВ ЗА ІНТЕРЕСАМИ, НАУКОВО-ДОСЛІДНОЇ РОБОТИ”</a:t>
            </a:r>
          </a:p>
          <a:p>
            <a:r>
              <a:rPr lang="ru-RU" sz="7200" b="1" dirty="0" smtClean="0"/>
              <a:t>«МЕДІАЦЕНТР </a:t>
            </a:r>
            <a:r>
              <a:rPr lang="ru-RU" sz="7200" b="1" dirty="0"/>
              <a:t>– ОСНОВА РОЗВИТКУ ТВОРЧИХ ЗДІБНОСТЕЙ </a:t>
            </a:r>
            <a:r>
              <a:rPr lang="ru-RU" sz="7200" b="1" dirty="0" smtClean="0"/>
              <a:t>ШКОЛЯРІВ»</a:t>
            </a:r>
            <a:endParaRPr lang="ru-RU" sz="7200" b="1" dirty="0"/>
          </a:p>
          <a:p>
            <a:endParaRPr lang="ru-RU" sz="7200" dirty="0" smtClean="0"/>
          </a:p>
          <a:p>
            <a:r>
              <a:rPr lang="ru-RU" sz="7200" b="1" dirty="0" smtClean="0"/>
              <a:t>ПРОФОРІЄНТАЦІЙНІ ПРОЄКТИ:</a:t>
            </a:r>
            <a:endParaRPr lang="ru-RU" sz="7200" dirty="0" smtClean="0"/>
          </a:p>
          <a:p>
            <a:r>
              <a:rPr lang="ru-RU" sz="7200" b="1" dirty="0" smtClean="0"/>
              <a:t>“ТВОЯ КАР’ЄРА В УКРАЇНІ”, </a:t>
            </a:r>
            <a:r>
              <a:rPr lang="ru-RU" sz="7200" b="1" dirty="0"/>
              <a:t>“ОБЕРИ ПРОФЕСІЮ СВОЄЇ МРІЇ”</a:t>
            </a:r>
            <a:endParaRPr lang="ru-RU" sz="7200" dirty="0"/>
          </a:p>
          <a:p>
            <a:endParaRPr lang="ru-RU" sz="7200" b="1" dirty="0" smtClean="0"/>
          </a:p>
          <a:p>
            <a:r>
              <a:rPr lang="ru-RU" sz="7200" b="1" dirty="0" smtClean="0"/>
              <a:t>ПРОФОРІЄНТАЦІЙНІ ОНЛАЙН-КУРСИ</a:t>
            </a:r>
            <a:endParaRPr lang="ru-RU" sz="7200" dirty="0" smtClean="0"/>
          </a:p>
          <a:p>
            <a:pPr>
              <a:buNone/>
            </a:pP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880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214290"/>
            <a:ext cx="4352956" cy="6286544"/>
          </a:xfrm>
          <a:solidFill>
            <a:schemeClr val="bg1">
              <a:lumMod val="65000"/>
            </a:schemeClr>
          </a:solidFill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chemeClr val="accent1"/>
                </a:solidFill>
              </a:rPr>
              <a:t>СТРАТЕГІЧНА ЦІЛЬ</a:t>
            </a:r>
          </a:p>
          <a:p>
            <a:pPr>
              <a:buNone/>
            </a:pPr>
            <a:r>
              <a:rPr lang="ru-RU" sz="5800" b="1" dirty="0" smtClean="0">
                <a:solidFill>
                  <a:srgbClr val="FF0000"/>
                </a:solidFill>
              </a:rPr>
              <a:t>       АКАДЕМІЧНА ДОБРОЧЕСНІСТЬ</a:t>
            </a:r>
          </a:p>
          <a:p>
            <a:pPr>
              <a:lnSpc>
                <a:spcPct val="170000"/>
              </a:lnSpc>
            </a:pPr>
            <a:endParaRPr lang="ru-RU" dirty="0" smtClean="0"/>
          </a:p>
          <a:p>
            <a:pPr>
              <a:lnSpc>
                <a:spcPct val="170000"/>
              </a:lnSpc>
            </a:pPr>
            <a:endParaRPr lang="ru-RU" dirty="0" smtClean="0"/>
          </a:p>
          <a:p>
            <a:pPr>
              <a:lnSpc>
                <a:spcPct val="170000"/>
              </a:lnSpc>
            </a:pPr>
            <a:endParaRPr lang="ru-RU" dirty="0" smtClean="0"/>
          </a:p>
          <a:p>
            <a:pPr>
              <a:lnSpc>
                <a:spcPct val="170000"/>
              </a:lnSpc>
            </a:pPr>
            <a:endParaRPr lang="ru-RU" dirty="0" smtClean="0"/>
          </a:p>
          <a:p>
            <a:pPr>
              <a:lnSpc>
                <a:spcPct val="170000"/>
              </a:lnSpc>
            </a:pPr>
            <a:endParaRPr lang="ru-RU" dirty="0" smtClean="0"/>
          </a:p>
          <a:p>
            <a:pPr>
              <a:lnSpc>
                <a:spcPct val="170000"/>
              </a:lnSpc>
            </a:pPr>
            <a:endParaRPr lang="ru-RU" dirty="0" smtClean="0"/>
          </a:p>
          <a:p>
            <a:pPr>
              <a:lnSpc>
                <a:spcPct val="170000"/>
              </a:lnSpc>
            </a:pPr>
            <a:endParaRPr lang="ru-RU" dirty="0" smtClean="0"/>
          </a:p>
          <a:p>
            <a:pPr>
              <a:lnSpc>
                <a:spcPct val="170000"/>
              </a:lnSpc>
            </a:pPr>
            <a:endParaRPr lang="ru-RU" dirty="0" smtClean="0"/>
          </a:p>
          <a:p>
            <a:pPr>
              <a:lnSpc>
                <a:spcPct val="170000"/>
              </a:lnSpc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400" b="1" dirty="0" smtClean="0"/>
              <a:t>РОЗРОБКА ВЧИТЕЛЯМИ ПЛАНУВАННЯ, ВИСТУПІВ НА МЕТОДИЧНИХ ЗАХОДАХ, УЧАСТЬ У КОНКУРСАХ ПЕДАГОГІЧНОЇ МАЙСТЕРНОСТІ  З УРАХУВАННЯМ АКАДЕМІЧНОЇ ДОБРОЧЕСНОСТІ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88640"/>
            <a:ext cx="4210080" cy="6429420"/>
          </a:xfrm>
          <a:solidFill>
            <a:schemeClr val="bg1">
              <a:lumMod val="65000"/>
            </a:schemeClr>
          </a:solidFill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3300" b="1" dirty="0" smtClean="0">
                <a:solidFill>
                  <a:schemeClr val="tx2"/>
                </a:solidFill>
              </a:rPr>
              <a:t>       </a:t>
            </a:r>
          </a:p>
          <a:p>
            <a:pPr>
              <a:buNone/>
            </a:pPr>
            <a:r>
              <a:rPr lang="ru-RU" sz="3300" b="1" dirty="0" smtClean="0"/>
              <a:t>ПОЛОЖЕННЯ ПРО АКАДЕМІЧНУ ДОБРОЧЕСНІСТЬ</a:t>
            </a:r>
          </a:p>
          <a:p>
            <a:endParaRPr lang="ru-RU" sz="3300" dirty="0" smtClean="0"/>
          </a:p>
          <a:p>
            <a:r>
              <a:rPr lang="ru-RU" sz="3300" b="1" dirty="0" smtClean="0"/>
              <a:t>КОМІСІЯ З АКАДЕМІЧНОЇ ДОБРОЧЕСНОСТІ</a:t>
            </a:r>
          </a:p>
          <a:p>
            <a:endParaRPr lang="ru-RU" sz="3300" dirty="0" smtClean="0"/>
          </a:p>
          <a:p>
            <a:r>
              <a:rPr lang="ru-RU" sz="3300" b="1" dirty="0" smtClean="0"/>
              <a:t>НАКАЗ ПРО ДОТРИМАННЯ АКАДЕМІЧНОЇ ДОБРОЧЕСНОСТІ - ЗАХОДИ НА РІК</a:t>
            </a:r>
          </a:p>
          <a:p>
            <a:endParaRPr lang="ru-RU" sz="3300" dirty="0" smtClean="0"/>
          </a:p>
          <a:p>
            <a:r>
              <a:rPr lang="ru-RU" sz="3300" b="1" dirty="0" smtClean="0"/>
              <a:t>МЕТОДИЧНІ РЕКОМЕНДАЦІЇ ДЛЯ ВЧИТЕЛІВ</a:t>
            </a:r>
          </a:p>
          <a:p>
            <a:endParaRPr lang="ru-RU" sz="3300" dirty="0" smtClean="0"/>
          </a:p>
          <a:p>
            <a:r>
              <a:rPr lang="ru-RU" sz="3300" b="1" dirty="0" smtClean="0"/>
              <a:t>ЗАВДАННЯ, ЯКІ УНЕМОЖЛИВЛЮЮТЬ СПИСУВАННЯ</a:t>
            </a:r>
          </a:p>
          <a:p>
            <a:endParaRPr lang="ru-RU" sz="3300" dirty="0" smtClean="0"/>
          </a:p>
          <a:p>
            <a:r>
              <a:rPr lang="ru-RU" sz="3300" b="1" dirty="0" smtClean="0"/>
              <a:t>ІНФОРМАЦІЙНА КАМПАНІЯ (СТЕНДИ, ПОСТІЙНА РОЗ’ЯСНЮВАЛЬНА РОБОТА)</a:t>
            </a:r>
          </a:p>
          <a:p>
            <a:endParaRPr lang="ru-RU" sz="3300" dirty="0" smtClean="0"/>
          </a:p>
          <a:p>
            <a:r>
              <a:rPr lang="ru-RU" sz="3300" b="1" dirty="0" smtClean="0"/>
              <a:t>ПРАКТИЧНІ ЗАНЯТТЯ  ДЛЯ 9-11 КЛАСІВ) ЩОДО ВИКОРИСТАННЯ ЦИТАТ, ДЖЕРЕЛ У ТВОРАХ</a:t>
            </a:r>
            <a:endParaRPr lang="ru-RU" sz="3300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8500"/>
            <a:ext cx="4176464" cy="28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14290"/>
            <a:ext cx="4210080" cy="6429420"/>
          </a:xfrm>
          <a:solidFill>
            <a:schemeClr val="bg1">
              <a:lumMod val="65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uk-UA" sz="1400" dirty="0" smtClean="0"/>
          </a:p>
          <a:p>
            <a:pPr algn="ctr"/>
            <a:r>
              <a:rPr lang="uk-UA" sz="12800" dirty="0" err="1" smtClean="0">
                <a:solidFill>
                  <a:srgbClr val="FF0000"/>
                </a:solidFill>
              </a:rPr>
              <a:t>Проєкт</a:t>
            </a:r>
            <a:r>
              <a:rPr lang="uk-UA" sz="12800" dirty="0" smtClean="0">
                <a:solidFill>
                  <a:srgbClr val="FF0000"/>
                </a:solidFill>
              </a:rPr>
              <a:t> “Твоя кар’єра в Україні”</a:t>
            </a:r>
          </a:p>
          <a:p>
            <a:endParaRPr lang="uk-UA" sz="6000" dirty="0" smtClean="0"/>
          </a:p>
          <a:p>
            <a:pPr lvl="0"/>
            <a:r>
              <a:rPr lang="ru-RU" sz="6000" dirty="0" err="1" smtClean="0"/>
              <a:t>Організова</a:t>
            </a:r>
            <a:r>
              <a:rPr lang="uk-UA" sz="6000" dirty="0" err="1" smtClean="0"/>
              <a:t>но</a:t>
            </a:r>
            <a:r>
              <a:rPr lang="ru-RU" sz="6000" dirty="0" smtClean="0"/>
              <a:t> та </a:t>
            </a:r>
            <a:r>
              <a:rPr lang="ru-RU" sz="6000" dirty="0" err="1" smtClean="0"/>
              <a:t>прове</a:t>
            </a:r>
            <a:r>
              <a:rPr lang="uk-UA" sz="6000" dirty="0" err="1" smtClean="0"/>
              <a:t>дено</a:t>
            </a:r>
            <a:r>
              <a:rPr lang="ru-RU" sz="6000" dirty="0" smtClean="0"/>
              <a:t> </a:t>
            </a:r>
            <a:r>
              <a:rPr lang="ru-RU" sz="6000" dirty="0" err="1" smtClean="0"/>
              <a:t>зустрічі</a:t>
            </a:r>
            <a:r>
              <a:rPr lang="ru-RU" sz="6000" dirty="0" smtClean="0"/>
              <a:t> </a:t>
            </a:r>
            <a:r>
              <a:rPr lang="ru-RU" sz="6000" dirty="0" err="1" smtClean="0"/>
              <a:t>учнів</a:t>
            </a:r>
            <a:r>
              <a:rPr lang="ru-RU" sz="6000" dirty="0" smtClean="0"/>
              <a:t> 9-11-х </a:t>
            </a:r>
            <a:r>
              <a:rPr lang="ru-RU" sz="6000" dirty="0" err="1" smtClean="0"/>
              <a:t>класів</a:t>
            </a:r>
            <a:r>
              <a:rPr lang="ru-RU" sz="6000" dirty="0" smtClean="0"/>
              <a:t> </a:t>
            </a:r>
            <a:r>
              <a:rPr lang="ru-RU" sz="6000" dirty="0" err="1" smtClean="0"/>
              <a:t>із</a:t>
            </a:r>
            <a:r>
              <a:rPr lang="ru-RU" sz="6000" dirty="0" smtClean="0"/>
              <a:t> </a:t>
            </a:r>
            <a:r>
              <a:rPr lang="ru-RU" sz="6000" dirty="0" err="1" smtClean="0"/>
              <a:t>представниками</a:t>
            </a:r>
            <a:r>
              <a:rPr lang="ru-RU" sz="6000" dirty="0" smtClean="0"/>
              <a:t> </a:t>
            </a:r>
            <a:r>
              <a:rPr lang="ru-RU" sz="6000" dirty="0" err="1" smtClean="0"/>
              <a:t>вищих</a:t>
            </a:r>
            <a:r>
              <a:rPr lang="ru-RU" sz="6000" dirty="0" smtClean="0"/>
              <a:t> </a:t>
            </a:r>
            <a:r>
              <a:rPr lang="ru-RU" sz="6000" dirty="0" err="1" smtClean="0"/>
              <a:t>навчальних</a:t>
            </a:r>
            <a:r>
              <a:rPr lang="ru-RU" sz="6000" dirty="0" smtClean="0"/>
              <a:t> </a:t>
            </a:r>
            <a:r>
              <a:rPr lang="ru-RU" sz="6000" dirty="0" err="1" smtClean="0"/>
              <a:t>закладів</a:t>
            </a:r>
            <a:r>
              <a:rPr lang="ru-RU" sz="6000" dirty="0" smtClean="0"/>
              <a:t> I-IV </a:t>
            </a:r>
            <a:r>
              <a:rPr lang="ru-RU" sz="6000" dirty="0" err="1" smtClean="0"/>
              <a:t>рівнів</a:t>
            </a:r>
            <a:r>
              <a:rPr lang="ru-RU" sz="6000" dirty="0" smtClean="0"/>
              <a:t> </a:t>
            </a:r>
            <a:r>
              <a:rPr lang="ru-RU" sz="6000" dirty="0" err="1" smtClean="0"/>
              <a:t>акредитації</a:t>
            </a:r>
            <a:r>
              <a:rPr lang="ru-RU" sz="6000" dirty="0" smtClean="0"/>
              <a:t>. </a:t>
            </a:r>
            <a:r>
              <a:rPr lang="ru-RU" sz="6000" dirty="0" err="1" smtClean="0"/>
              <a:t>Залуч</a:t>
            </a:r>
            <a:r>
              <a:rPr lang="uk-UA" sz="6000" dirty="0" err="1" smtClean="0"/>
              <a:t>ено</a:t>
            </a:r>
            <a:r>
              <a:rPr lang="ru-RU" sz="6000" dirty="0" smtClean="0"/>
              <a:t> </a:t>
            </a:r>
            <a:r>
              <a:rPr lang="ru-RU" sz="6000" dirty="0" err="1" smtClean="0"/>
              <a:t>учнів</a:t>
            </a:r>
            <a:r>
              <a:rPr lang="ru-RU" sz="6000" dirty="0" smtClean="0"/>
              <a:t> 8-11 </a:t>
            </a:r>
            <a:r>
              <a:rPr lang="ru-RU" sz="6000" dirty="0" err="1" smtClean="0"/>
              <a:t>класів</a:t>
            </a:r>
            <a:r>
              <a:rPr lang="ru-RU" sz="6000" dirty="0" smtClean="0"/>
              <a:t> до </a:t>
            </a:r>
            <a:r>
              <a:rPr lang="ru-RU" sz="6000" dirty="0" err="1" smtClean="0"/>
              <a:t>проєкту</a:t>
            </a:r>
            <a:r>
              <a:rPr lang="ru-RU" sz="6000" dirty="0" smtClean="0"/>
              <a:t> «Моя </a:t>
            </a:r>
            <a:r>
              <a:rPr lang="ru-RU" sz="6000" dirty="0" err="1" smtClean="0"/>
              <a:t>кар’єра</a:t>
            </a:r>
            <a:r>
              <a:rPr lang="ru-RU" sz="6000" dirty="0" smtClean="0"/>
              <a:t> в </a:t>
            </a:r>
            <a:r>
              <a:rPr lang="ru-RU" sz="6000" dirty="0" err="1" smtClean="0"/>
              <a:t>Україні</a:t>
            </a:r>
            <a:r>
              <a:rPr lang="ru-RU" sz="6000" dirty="0" smtClean="0"/>
              <a:t>».</a:t>
            </a:r>
          </a:p>
          <a:p>
            <a:pPr lvl="0"/>
            <a:endParaRPr lang="ru-RU" sz="6000" dirty="0" smtClean="0"/>
          </a:p>
          <a:p>
            <a:pPr lvl="0"/>
            <a:r>
              <a:rPr lang="ru-RU" sz="6000" dirty="0" err="1" smtClean="0"/>
              <a:t>Прове</a:t>
            </a:r>
            <a:r>
              <a:rPr lang="uk-UA" sz="6000" dirty="0" err="1" smtClean="0"/>
              <a:t>дено</a:t>
            </a:r>
            <a:r>
              <a:rPr lang="ru-RU" sz="6000" dirty="0" smtClean="0"/>
              <a:t> </a:t>
            </a:r>
            <a:r>
              <a:rPr lang="ru-RU" sz="6000" dirty="0" err="1" smtClean="0"/>
              <a:t>діагностику</a:t>
            </a:r>
            <a:r>
              <a:rPr lang="ru-RU" sz="6000" dirty="0" smtClean="0"/>
              <a:t> </a:t>
            </a:r>
            <a:r>
              <a:rPr lang="ru-RU" sz="6000" dirty="0" err="1" smtClean="0"/>
              <a:t>професійних</a:t>
            </a:r>
            <a:r>
              <a:rPr lang="ru-RU" sz="6000" dirty="0" smtClean="0"/>
              <a:t> </a:t>
            </a:r>
            <a:r>
              <a:rPr lang="ru-RU" sz="6000" dirty="0" err="1" smtClean="0"/>
              <a:t>інтересів</a:t>
            </a:r>
            <a:r>
              <a:rPr lang="ru-RU" sz="6000" dirty="0" smtClean="0"/>
              <a:t>, </a:t>
            </a:r>
            <a:r>
              <a:rPr lang="ru-RU" sz="6000" dirty="0" err="1" smtClean="0"/>
              <a:t>схильностей</a:t>
            </a:r>
            <a:r>
              <a:rPr lang="ru-RU" sz="6000" dirty="0" smtClean="0"/>
              <a:t>, </a:t>
            </a:r>
            <a:r>
              <a:rPr lang="ru-RU" sz="6000" dirty="0" err="1" smtClean="0"/>
              <a:t>ціннісних</a:t>
            </a:r>
            <a:r>
              <a:rPr lang="ru-RU" sz="6000" dirty="0" smtClean="0"/>
              <a:t> </a:t>
            </a:r>
            <a:r>
              <a:rPr lang="ru-RU" sz="6000" dirty="0" err="1" smtClean="0"/>
              <a:t>орієнтацій</a:t>
            </a:r>
            <a:r>
              <a:rPr lang="ru-RU" sz="6000" dirty="0" smtClean="0"/>
              <a:t>, </a:t>
            </a:r>
            <a:r>
              <a:rPr lang="ru-RU" sz="6000" dirty="0" err="1" smtClean="0"/>
              <a:t>готовності</a:t>
            </a:r>
            <a:r>
              <a:rPr lang="ru-RU" sz="6000" dirty="0" smtClean="0"/>
              <a:t> до </a:t>
            </a:r>
            <a:r>
              <a:rPr lang="ru-RU" sz="6000" dirty="0" err="1" smtClean="0"/>
              <a:t>професійного</a:t>
            </a:r>
            <a:r>
              <a:rPr lang="ru-RU" sz="6000" dirty="0" smtClean="0"/>
              <a:t> </a:t>
            </a:r>
            <a:r>
              <a:rPr lang="ru-RU" sz="6000" dirty="0" err="1" smtClean="0"/>
              <a:t>самовизначення</a:t>
            </a:r>
            <a:r>
              <a:rPr lang="ru-RU" sz="6000" dirty="0" smtClean="0"/>
              <a:t>.</a:t>
            </a:r>
          </a:p>
          <a:p>
            <a:pPr lvl="0"/>
            <a:endParaRPr lang="ru-RU" sz="6000" dirty="0" smtClean="0"/>
          </a:p>
          <a:p>
            <a:pPr lvl="0"/>
            <a:r>
              <a:rPr lang="ru-RU" sz="6000" dirty="0" err="1" smtClean="0"/>
              <a:t>Прове</a:t>
            </a:r>
            <a:r>
              <a:rPr lang="uk-UA" sz="6000" dirty="0" err="1" smtClean="0"/>
              <a:t>дено</a:t>
            </a:r>
            <a:r>
              <a:rPr lang="ru-RU" sz="6000" dirty="0" smtClean="0"/>
              <a:t> декаду </a:t>
            </a:r>
            <a:r>
              <a:rPr lang="ru-RU" sz="6000" dirty="0" err="1" smtClean="0"/>
              <a:t>профорієнтації</a:t>
            </a:r>
            <a:r>
              <a:rPr lang="ru-RU" sz="6000" dirty="0" smtClean="0"/>
              <a:t> (за </a:t>
            </a:r>
            <a:r>
              <a:rPr lang="ru-RU" sz="6000" dirty="0" err="1" smtClean="0"/>
              <a:t>окремим</a:t>
            </a:r>
            <a:r>
              <a:rPr lang="ru-RU" sz="6000" dirty="0" smtClean="0"/>
              <a:t> планом)</a:t>
            </a:r>
          </a:p>
          <a:p>
            <a:pPr marL="0" lvl="0" indent="0">
              <a:buNone/>
            </a:pPr>
            <a:endParaRPr lang="ru-RU" sz="6000" dirty="0"/>
          </a:p>
          <a:p>
            <a:pPr marL="0" lvl="0" indent="0">
              <a:buNone/>
            </a:pPr>
            <a:endParaRPr lang="ru-RU" sz="6000" dirty="0" smtClean="0"/>
          </a:p>
          <a:p>
            <a:pPr marL="0" lvl="0" indent="0">
              <a:buNone/>
            </a:pPr>
            <a:endParaRPr lang="ru-RU" sz="6000" dirty="0"/>
          </a:p>
          <a:p>
            <a:pPr marL="0" lvl="0" indent="0">
              <a:buNone/>
            </a:pPr>
            <a:endParaRPr lang="ru-RU" sz="6000" dirty="0" smtClean="0"/>
          </a:p>
          <a:p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52"/>
            <a:ext cx="4210080" cy="6500858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ru-RU" sz="1600" dirty="0" err="1" smtClean="0"/>
              <a:t>Забезпеч</a:t>
            </a:r>
            <a:r>
              <a:rPr lang="uk-UA" sz="1600" dirty="0" err="1" smtClean="0"/>
              <a:t>ено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проведення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консультацій</a:t>
            </a:r>
            <a:r>
              <a:rPr lang="ru-RU" sz="1600" dirty="0" smtClean="0"/>
              <a:t>: </a:t>
            </a:r>
          </a:p>
          <a:p>
            <a:pPr lvl="0"/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питань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професійного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самовизначення</a:t>
            </a:r>
            <a:r>
              <a:rPr lang="ru-RU" sz="1600" dirty="0" smtClean="0"/>
              <a:t> (</a:t>
            </a:r>
            <a:r>
              <a:rPr lang="ru-RU" sz="1600" dirty="0" err="1" smtClean="0"/>
              <a:t>учні</a:t>
            </a:r>
            <a:r>
              <a:rPr lang="ru-RU" sz="1600" dirty="0" smtClean="0"/>
              <a:t>);</a:t>
            </a:r>
          </a:p>
          <a:p>
            <a:pPr lvl="0"/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організації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системи</a:t>
            </a:r>
            <a:r>
              <a:rPr lang="ru-RU" sz="1600" dirty="0" smtClean="0"/>
              <a:t> </a:t>
            </a:r>
            <a:r>
              <a:rPr lang="ru-RU" sz="1600" dirty="0" err="1" smtClean="0"/>
              <a:t>навчально-виховної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роботи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професійного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самовизначення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учнів</a:t>
            </a:r>
            <a:r>
              <a:rPr lang="ru-RU" sz="1600" dirty="0" smtClean="0"/>
              <a:t> (педагоги);</a:t>
            </a:r>
          </a:p>
          <a:p>
            <a:pPr lvl="0"/>
            <a:endParaRPr lang="ru-RU" sz="1600" dirty="0" smtClean="0"/>
          </a:p>
          <a:p>
            <a:pPr lvl="0"/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надання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допомоги</a:t>
            </a:r>
            <a:r>
              <a:rPr lang="ru-RU" sz="1600" dirty="0" smtClean="0"/>
              <a:t> </a:t>
            </a:r>
            <a:r>
              <a:rPr lang="ru-RU" sz="1600" dirty="0" err="1" smtClean="0"/>
              <a:t>дітям</a:t>
            </a:r>
            <a:r>
              <a:rPr lang="ru-RU" sz="1600" dirty="0" smtClean="0"/>
              <a:t> в </a:t>
            </a:r>
            <a:r>
              <a:rPr lang="ru-RU" sz="1600" dirty="0" err="1" smtClean="0"/>
              <a:t>професійному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самовизначенні</a:t>
            </a:r>
            <a:r>
              <a:rPr lang="ru-RU" sz="1600" dirty="0" smtClean="0"/>
              <a:t> (батьки).</a:t>
            </a:r>
          </a:p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pPr lvl="0"/>
            <a:r>
              <a:rPr lang="uk-UA" sz="1600" dirty="0" smtClean="0"/>
              <a:t>Проведено уроки, виховні години, тренінги та інші інтерактивні форми із використанням профорієнтаційних інноваційних методів.</a:t>
            </a:r>
          </a:p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pPr lvl="0"/>
            <a:r>
              <a:rPr lang="uk-UA" sz="1600" dirty="0" smtClean="0"/>
              <a:t>Проведено анкетування щодо професійного визначення здобувачів освіти.</a:t>
            </a:r>
            <a:endParaRPr lang="ru-RU" sz="1600" dirty="0" smtClean="0"/>
          </a:p>
          <a:p>
            <a:endParaRPr lang="ru-RU" sz="1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11\Desktop\Без назван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290"/>
            <a:ext cx="4702048" cy="2920219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3286124"/>
            <a:ext cx="8329642" cy="28400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ПЕДАГОГІЧНА ДІЯЛЬНІСТЬ ПЕДАГОГІЧНИХ ПРАЦІВНИКІВ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i="1" dirty="0" err="1" smtClean="0">
                <a:solidFill>
                  <a:schemeClr val="tx2"/>
                </a:solidFill>
              </a:rPr>
              <a:t>Стратегічна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ціль</a:t>
            </a:r>
            <a:r>
              <a:rPr lang="ru-RU" b="1" dirty="0" smtClean="0">
                <a:solidFill>
                  <a:schemeClr val="tx2"/>
                </a:solidFill>
              </a:rPr>
              <a:t>:</a:t>
            </a:r>
          </a:p>
          <a:p>
            <a:endParaRPr lang="uk-UA" b="1" dirty="0" smtClean="0"/>
          </a:p>
          <a:p>
            <a:pPr algn="ctr">
              <a:buNone/>
            </a:pPr>
            <a:r>
              <a:rPr lang="uk-UA" sz="6200" b="1" dirty="0" smtClean="0">
                <a:solidFill>
                  <a:srgbClr val="FF0000"/>
                </a:solidFill>
              </a:rPr>
              <a:t>БЕЗПЕЧНА ШКОЛА</a:t>
            </a:r>
          </a:p>
          <a:p>
            <a:pPr algn="ctr">
              <a:buNone/>
            </a:pPr>
            <a:endParaRPr lang="uk-UA" sz="62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uk-UA" sz="6200" b="1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62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281518" cy="6286544"/>
          </a:xfrm>
          <a:solidFill>
            <a:schemeClr val="bg1">
              <a:lumMod val="65000"/>
            </a:schemeClr>
          </a:solidFill>
        </p:spPr>
        <p:txBody>
          <a:bodyPr>
            <a:normAutofit fontScale="77500" lnSpcReduction="20000"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ПРОЄКТИ:</a:t>
            </a:r>
          </a:p>
          <a:p>
            <a:endParaRPr lang="ru-RU" b="1" dirty="0" smtClean="0"/>
          </a:p>
          <a:p>
            <a:r>
              <a:rPr lang="ru-RU" b="1" dirty="0" smtClean="0"/>
              <a:t>ПЛАН ДІЙ РЕАЛІЗАЦІЇ НАЦІОНАЛЬНОЇ СТРАТЕГІЇ РОЗБУДОВИ БЕЗПЕЧНОГО ЗДОРОВОГО ОСВІТНЬОГО СЕРЕДОВИЩА НА 2021-2025 РР.</a:t>
            </a:r>
          </a:p>
          <a:p>
            <a:endParaRPr lang="ru-RU" dirty="0" smtClean="0"/>
          </a:p>
          <a:p>
            <a:r>
              <a:rPr lang="ru-RU" b="1" dirty="0" smtClean="0"/>
              <a:t>КОДЕКС БЕЗПЕЧНОГО ОСВІТНЬОГО СЕРЕДОВИЩА</a:t>
            </a:r>
          </a:p>
          <a:p>
            <a:endParaRPr lang="ru-RU" dirty="0" smtClean="0"/>
          </a:p>
          <a:p>
            <a:r>
              <a:rPr lang="ru-RU" b="1" dirty="0" smtClean="0"/>
              <a:t>“БЕЗПЕЧНА ШКОЛА”</a:t>
            </a:r>
          </a:p>
          <a:p>
            <a:endParaRPr lang="ru-RU" dirty="0" smtClean="0"/>
          </a:p>
          <a:p>
            <a:r>
              <a:rPr lang="ru-RU" b="1" dirty="0" smtClean="0"/>
              <a:t>“ЗАКЛАД ОСВІТИ – ТОЛЕРАНТНЕ СЕРЕДОВИЩЕ, СТОП БУЛІНГ!”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" name="Picture 2" descr="C:\Users\HP 2\Desktop\Новый точечный рисуно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352839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4281518" cy="6239046"/>
          </a:xfrm>
          <a:solidFill>
            <a:schemeClr val="bg1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СТРАТЕГІЧНА ЦІЛЬ:</a:t>
            </a:r>
          </a:p>
          <a:p>
            <a:pPr algn="ctr"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ЗАБЕЗПЕЧЕННЯ ВИКОНАННЯ ДЕРЖАВНИХ СТАНДАРТІВ</a:t>
            </a:r>
            <a:endParaRPr lang="ru-RU" sz="38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РЕАЛІЗАЦІЯ КОНЦЕПЦІЇ НУШ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ДЕРЖАВНИЙ СТАНДАРТ ПОЧАТКОВОЇ ОСВІТИ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З 2022 Р. НОВИЙ ДЕРЖАВНИЙ СТАНДАРТ БАЗОВОЇ СЕРЕДНЬОЇ ОСВІТИ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244280" cy="6312194"/>
          </a:xfrm>
          <a:solidFill>
            <a:schemeClr val="bg1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endParaRPr lang="ru-RU" b="1" dirty="0" smtClean="0"/>
          </a:p>
          <a:p>
            <a:r>
              <a:rPr lang="ru-RU" b="1" dirty="0" smtClean="0"/>
              <a:t>ЗАСІДАННЯ ПЕДРАДИ ЩОДО ВПРОВАДЖЕННЯ НОВОГО ДЕРЖАВНОГО СТАНДАРТУ </a:t>
            </a:r>
          </a:p>
          <a:p>
            <a:endParaRPr lang="ru-RU" dirty="0" smtClean="0"/>
          </a:p>
          <a:p>
            <a:r>
              <a:rPr lang="ru-RU" b="1" dirty="0" smtClean="0"/>
              <a:t>ВСІ ВЧИТЕЛІ ПРОЙШЛИ НАВЧАННЯ В РОІППО</a:t>
            </a:r>
          </a:p>
          <a:p>
            <a:endParaRPr lang="ru-RU" dirty="0" smtClean="0"/>
          </a:p>
          <a:p>
            <a:r>
              <a:rPr lang="ru-RU" b="1" dirty="0" smtClean="0"/>
              <a:t>ВИБІР МОДЕЛЬНИХ ПРОГРАМ</a:t>
            </a:r>
          </a:p>
          <a:p>
            <a:endParaRPr lang="ru-RU" dirty="0" smtClean="0"/>
          </a:p>
          <a:p>
            <a:r>
              <a:rPr lang="ru-RU" b="1" dirty="0" smtClean="0"/>
              <a:t>ВИБІР ТИПОВОГО НАВЧАЛЬНОГО ПЛАНУ</a:t>
            </a:r>
          </a:p>
          <a:p>
            <a:endParaRPr lang="ru-RU" dirty="0" smtClean="0"/>
          </a:p>
          <a:p>
            <a:r>
              <a:rPr lang="ru-RU" b="1" dirty="0" smtClean="0"/>
              <a:t>ВИБІР ПІДРУЧНИКІВ</a:t>
            </a:r>
          </a:p>
          <a:p>
            <a:endParaRPr lang="ru-RU" dirty="0" smtClean="0"/>
          </a:p>
          <a:p>
            <a:r>
              <a:rPr lang="ru-RU" b="1" dirty="0" smtClean="0"/>
              <a:t>РЕКОМЕНДАЦІЇ ЩОДО ОЦІНЮВАННЯ НАВЧАЛЬНИХ ДОСЯГНЕНЬ УЧНІВ 5 КЛАСУ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14290"/>
            <a:ext cx="4316288" cy="6311054"/>
          </a:xfrm>
          <a:solidFill>
            <a:schemeClr val="bg1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СТРАТЕГІЧНА ЦІЛЬ:</a:t>
            </a:r>
          </a:p>
          <a:p>
            <a:pPr algn="ctr">
              <a:buNone/>
            </a:pPr>
            <a:r>
              <a:rPr lang="ru-RU" sz="4600" b="1" dirty="0" smtClean="0">
                <a:solidFill>
                  <a:srgbClr val="FF0000"/>
                </a:solidFill>
              </a:rPr>
              <a:t>ІННОВАЦІЙНА ДІЯЛЬНІСТЬ</a:t>
            </a:r>
            <a:endParaRPr lang="ru-RU" sz="4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УРОКИ ДОБРОЧЕСНОСТІ</a:t>
            </a:r>
          </a:p>
          <a:p>
            <a:endParaRPr lang="ru-RU" dirty="0" smtClean="0"/>
          </a:p>
          <a:p>
            <a:r>
              <a:rPr lang="ru-RU" b="1" dirty="0" smtClean="0"/>
              <a:t>УРОКИ СТАЛОГО РОЗВИТКУ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188640"/>
            <a:ext cx="4138642" cy="6311054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/>
              <a:t>МОДЕЛЬ ШКОЛИ ЦІННОСТЕЙ</a:t>
            </a:r>
            <a:endParaRPr lang="ru-RU" sz="2400" dirty="0" smtClean="0"/>
          </a:p>
          <a:p>
            <a:r>
              <a:rPr lang="ru-RU" sz="2400" b="1" dirty="0" smtClean="0"/>
              <a:t>ВИХОВНА СИСТЕМА “ПІЗНАЙ СЕБЕ, СВІЙ КРАЙ, СВІЙ НАРОД”</a:t>
            </a:r>
            <a:endParaRPr lang="ru-RU" sz="2400" dirty="0" smtClean="0"/>
          </a:p>
          <a:p>
            <a:r>
              <a:rPr lang="ru-RU" sz="2400" b="1" dirty="0" smtClean="0"/>
              <a:t>ІННОВАЦІЇ В МУЗЕЙНІЙ СПРАВІ</a:t>
            </a:r>
            <a:endParaRPr lang="ru-RU" sz="2400" dirty="0" smtClean="0"/>
          </a:p>
          <a:p>
            <a:r>
              <a:rPr lang="ru-RU" sz="2400" b="1" dirty="0" smtClean="0"/>
              <a:t>ПРОЄКТ “ІМІДЖ ЗАКЛАДУ ОСВІТИ”</a:t>
            </a:r>
            <a:endParaRPr lang="ru-RU" sz="2400" dirty="0" smtClean="0"/>
          </a:p>
          <a:p>
            <a:r>
              <a:rPr lang="ru-RU" sz="2400" b="1" dirty="0" smtClean="0"/>
              <a:t>“ПЕДАГОГІЧНИЙ ДИЗАЙН ОСВІТНЬОГО СЕРЕДОВИЩА”</a:t>
            </a:r>
            <a:endParaRPr lang="ru-RU" sz="2400" dirty="0" smtClean="0"/>
          </a:p>
          <a:p>
            <a:r>
              <a:rPr lang="ru-RU" sz="2400" b="1" dirty="0" smtClean="0"/>
              <a:t>“СТВОРЕННЯ ОСВІТНЬО-ВИХОВНИХ ЦЕНТРІВ НА БАЗІ КАБІНЕТІВ ТА МУЗЕЮ”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85728"/>
            <a:ext cx="8352928" cy="6357982"/>
          </a:xfrm>
          <a:solidFill>
            <a:schemeClr val="bg1">
              <a:lumMod val="75000"/>
            </a:schemeClr>
          </a:solidFill>
        </p:spPr>
        <p:txBody>
          <a:bodyPr>
            <a:normAutofit fontScale="25000" lnSpcReduction="20000"/>
          </a:bodyPr>
          <a:lstStyle/>
          <a:p>
            <a:r>
              <a:rPr lang="ru-RU" sz="9600" b="1" i="1" dirty="0" smtClean="0">
                <a:solidFill>
                  <a:schemeClr val="tx2"/>
                </a:solidFill>
              </a:rPr>
              <a:t>СТРАТЕГІЧНА ЦІЛЬ:</a:t>
            </a:r>
          </a:p>
          <a:p>
            <a:pPr algn="ctr">
              <a:buNone/>
            </a:pPr>
            <a:endParaRPr lang="ru-RU" sz="51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12800" b="1" dirty="0" smtClean="0">
                <a:solidFill>
                  <a:srgbClr val="FF0000"/>
                </a:solidFill>
              </a:rPr>
              <a:t>РОБОТА З ОБДАРОВАНИМИ УЧНЯМИ</a:t>
            </a:r>
            <a:endParaRPr lang="ru-RU" sz="1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2800" b="1" dirty="0" smtClean="0"/>
          </a:p>
          <a:p>
            <a:pPr algn="ctr">
              <a:buNone/>
            </a:pPr>
            <a:r>
              <a:rPr lang="ru-RU" sz="7200" b="1" dirty="0" smtClean="0"/>
              <a:t>ПРОЄКТИ</a:t>
            </a:r>
            <a:endParaRPr lang="ru-RU" sz="7200" dirty="0" smtClean="0"/>
          </a:p>
          <a:p>
            <a:r>
              <a:rPr lang="ru-RU" sz="7200" b="1" dirty="0" smtClean="0"/>
              <a:t>“УСПІШНИЙ ВЧИТЕЛЬ - УСПІШНИЙ УЧЕНЬ”</a:t>
            </a:r>
          </a:p>
          <a:p>
            <a:endParaRPr lang="ru-RU" sz="7200" dirty="0" smtClean="0"/>
          </a:p>
          <a:p>
            <a:r>
              <a:rPr lang="ru-RU" sz="7200" b="1" dirty="0" smtClean="0"/>
              <a:t>“ВСЕУКРАЇНСЬКІ ОЛІМПІАДИ З БАЗОВИХ ДИСЦИПЛІН”;</a:t>
            </a:r>
          </a:p>
          <a:p>
            <a:endParaRPr lang="ru-RU" sz="7200" b="1" dirty="0" smtClean="0"/>
          </a:p>
          <a:p>
            <a:endParaRPr lang="ru-RU" sz="7200" b="1" dirty="0" smtClean="0"/>
          </a:p>
          <a:p>
            <a:r>
              <a:rPr lang="ru-RU" sz="7200" b="1" dirty="0" smtClean="0"/>
              <a:t> “КОНКУРСИ, ЗМАГАННЯ, НАУКОВО-ДОСЛІДНИЦЬКІ ПРОЄКТИ”</a:t>
            </a:r>
          </a:p>
          <a:p>
            <a:endParaRPr lang="ru-RU" sz="7200" dirty="0" smtClean="0"/>
          </a:p>
          <a:p>
            <a:endParaRPr lang="ru-RU" sz="7200" dirty="0" smtClean="0"/>
          </a:p>
          <a:p>
            <a:r>
              <a:rPr lang="ru-RU" sz="7200" b="1" dirty="0" smtClean="0"/>
              <a:t>ІНДИВІДУАЛЬНІ ОСВІТНІ ТРАЄКТОРІЇ</a:t>
            </a:r>
          </a:p>
          <a:p>
            <a:endParaRPr lang="ru-RU" sz="7200" dirty="0" smtClean="0"/>
          </a:p>
          <a:p>
            <a:r>
              <a:rPr lang="ru-RU" sz="7200" b="1" dirty="0" smtClean="0"/>
              <a:t>СТИМУЛ-КАРТИ</a:t>
            </a:r>
            <a:endParaRPr lang="ru-RU" sz="7200" dirty="0" smtClean="0"/>
          </a:p>
          <a:p>
            <a:pPr>
              <a:buNone/>
            </a:pPr>
            <a:r>
              <a:rPr lang="ru-RU" sz="4500" dirty="0" smtClean="0"/>
              <a:t/>
            </a:r>
            <a:br>
              <a:rPr lang="ru-RU" sz="4500" dirty="0" smtClean="0"/>
            </a:br>
            <a:endParaRPr lang="ru-RU" sz="45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95781069"/>
              </p:ext>
            </p:extLst>
          </p:nvPr>
        </p:nvGraphicFramePr>
        <p:xfrm>
          <a:off x="251520" y="548680"/>
          <a:ext cx="8712968" cy="6100104"/>
        </p:xfrm>
        <a:graphic>
          <a:graphicData uri="http://schemas.openxmlformats.org/drawingml/2006/table">
            <a:tbl>
              <a:tblPr firstRow="1" firstCol="1" bandRow="1"/>
              <a:tblGrid>
                <a:gridCol w="480956"/>
                <a:gridCol w="1611900"/>
                <a:gridCol w="660442"/>
                <a:gridCol w="1470749"/>
                <a:gridCol w="2220065"/>
                <a:gridCol w="2268856"/>
              </a:tblGrid>
              <a:tr h="1741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ПІП учня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ПІП педагога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Етап та назва конкурсу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Місце, нагорода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49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Ярошик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Катерина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Миколаївна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uk-UA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Дуць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Віта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Іванівна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ІІ етап XIIІ Міжнародного мовно-літературного конкурсу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учнівської та студентської молоді імені Тараса Шевченка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ІІІ місце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ІІ (районний) етап Міжнародного мовно-літературного конкурсу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учнівської та студентської молоді імені Тараса Шевченка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Ярошик Катерина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Миколаївна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Дуць Віта Іванівна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Всеукраїнська учнівська олімпіада з української мови та літератури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ІІ місце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ІІ (районний) етап Всеукраїнської учнівської олімпіади з української мови та літератури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5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Ярошик Катерина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Миколаївна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Кириша Людмила Володимирівна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Обласний етап Всеукраїнського зльоту учнівських лісництв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ІІІ місце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Сачук Ростислав Сергійович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Сачук Ольга Іванівна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Всеукраїнська учнівська олімпіада з фізики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ІІ місце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Протокол засідання журі ІІ (районного) етапу Всеукраїнської учнівської олімпіади з фізики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Кошудько Людмила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Петрівна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Кошудько Ольга Володимирівна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Конкурс шкільних рефератів «Шляхами бойової слави УПА на Рівненщині»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Диплом І ступеня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Рівненський обласний краєзнавчий музей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Киріша Ангеліна Сергіївна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Ярмолюк Юлія Василівна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Обласні змагання з легкої атлетики серед дівчат 2008-2009 </a:t>
                      </a:r>
                      <a:r>
                        <a:rPr lang="uk-UA" sz="1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р.н</a:t>
                      </a: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 з метання м’яча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 місце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Управління у справах молоді та спорту Рівненської облдержадміністрації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5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Учнівський парламент «Ідея»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5-11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Корнійчук Валентина Олександрівна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Екологічний марафон «Усе для Перемоги»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Сертифікат учасника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Кошудько Людмила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Петрівна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Кошудько Ольга Володимирівна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Всеукраїнський молодіжний конкурс «Юридична освіта майбутнього»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Фіналістка конкурсу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55" marR="44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405063" y="1479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9224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443012"/>
              </p:ext>
            </p:extLst>
          </p:nvPr>
        </p:nvGraphicFramePr>
        <p:xfrm>
          <a:off x="179513" y="764706"/>
          <a:ext cx="8964486" cy="5328589"/>
        </p:xfrm>
        <a:graphic>
          <a:graphicData uri="http://schemas.openxmlformats.org/drawingml/2006/table">
            <a:tbl>
              <a:tblPr firstRow="1" firstCol="1" bandRow="1"/>
              <a:tblGrid>
                <a:gridCol w="494839"/>
                <a:gridCol w="1658430"/>
                <a:gridCol w="679509"/>
                <a:gridCol w="1484157"/>
                <a:gridCol w="2313199"/>
                <a:gridCol w="2334352"/>
              </a:tblGrid>
              <a:tr h="7612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Ярошик Віталіна Вікторівна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Гаврилюк Наталя Борисівна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Інтернет- олімпіада «НаУрок» Зима2023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 англійської мови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Диплом І ступеня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2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Ярошик Катерина Миколаївна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Гаврилюк Наталя Борисівна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Інтернет- олімпіада «НаУрок» Зима2023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 англійської мови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Диплом ІІ ступеня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2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Новак Валентин Миколайович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Гаврилюк Наталя Борисівна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Інтернет- олімпіада «НаУрок» Зима2023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 англійської мови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Диплом ІІ ступеня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2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Жук Катерина Олександрівна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Гаврилюк Наталя Борисівна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Інтернет- олімпіада «НаУрок» Зима2023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 англійської мови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Диплом ІІІ ступеня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2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13.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Сачук Ростислав Сергійович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Гаврилюк Наталія Борисівна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Інтернет- олімпіада «НаУрок» Зима2023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 англійської мови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Диплом ІІІ ступеня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2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14.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Новак Ангеліна Олександрівна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Гаврилюк Наталія Борисівна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Інтернет- олімпіада «НаУрок» Зима2023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 англійської мови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Диплом ІІІ ступеня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2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Ярошик Анастасія Ігорівна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Гаврилюк Наталія Борисівна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Інтернет- олімпіада «НаУрок» Зима2023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 англійської мови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Диплом ІІІ ступеня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4493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42852"/>
            <a:ext cx="4244280" cy="6429420"/>
          </a:xfrm>
          <a:solidFill>
            <a:schemeClr val="bg1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600" b="1" i="1" dirty="0" smtClean="0">
                <a:solidFill>
                  <a:schemeClr val="tx2"/>
                </a:solidFill>
              </a:rPr>
              <a:t>СТРАТЕГІЧНА ЦІЛЬ: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КАДРОВЕ І МЕТОДИЧНЕ ЗАБЕЗПЕЧЕННЯ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ПРОБЛЕМА: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“ПІДВИЩЕННЯ ПРОФЕСІЙНОЇ КОМПЕТЕНТНОСТІ ВЧИТЕЛІВ - ЕФЕКТИВНИЙ ЗАСІБ УДОСКОНАЛЕННЯ ОСВІТНЬОГО ПРОЦЕСУ”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548680"/>
            <a:ext cx="4142834" cy="6023592"/>
          </a:xfrm>
        </p:spPr>
        <p:txBody>
          <a:bodyPr>
            <a:normAutofit fontScale="92500" lnSpcReduction="10000"/>
          </a:bodyPr>
          <a:lstStyle/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ЯКІСНИЙ СКЛАД ПЕДКОЛЕКТИВУ (ЗА КАТЕГОРІЯМИ)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934"/>
            <a:ext cx="4176464" cy="222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4194212" cy="284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628654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600" b="1" i="1" dirty="0" smtClean="0">
                <a:solidFill>
                  <a:schemeClr val="tx2"/>
                </a:solidFill>
              </a:rPr>
              <a:t>  СТРАТЕГІЧНА ЦІЛЬ:</a:t>
            </a:r>
          </a:p>
          <a:p>
            <a:pPr algn="ctr">
              <a:buNone/>
            </a:pPr>
            <a:endParaRPr lang="ru-RU" sz="2600" b="1" i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РІСТ ПРОФЕСІЙНОЇ МАЙСТЕРНОСТІ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sz="3000" b="1" dirty="0" smtClean="0"/>
              <a:t>ПІДВИЩЕННЯ КВАЛІФІКАЦІЇ</a:t>
            </a:r>
            <a:endParaRPr lang="ru-RU" sz="3000" dirty="0" smtClean="0"/>
          </a:p>
          <a:p>
            <a:pPr>
              <a:buNone/>
            </a:pP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b="1" dirty="0" smtClean="0"/>
              <a:t>РОІППО</a:t>
            </a:r>
            <a:endParaRPr lang="ru-RU" sz="3000" dirty="0" smtClean="0"/>
          </a:p>
          <a:p>
            <a:r>
              <a:rPr lang="ru-RU" sz="3000" b="1" dirty="0" smtClean="0"/>
              <a:t>МЕРЕЖЕВА ОСВІТА</a:t>
            </a:r>
            <a:endParaRPr lang="ru-RU" sz="3000" dirty="0" smtClean="0"/>
          </a:p>
          <a:p>
            <a:r>
              <a:rPr lang="en-US" sz="3000" b="1" dirty="0" err="1" smtClean="0"/>
              <a:t>EdEra</a:t>
            </a:r>
            <a:endParaRPr lang="en-US" sz="3000" dirty="0" smtClean="0"/>
          </a:p>
          <a:p>
            <a:r>
              <a:rPr lang="en-US" sz="3000" b="1" dirty="0" smtClean="0"/>
              <a:t>Prometheus</a:t>
            </a:r>
            <a:endParaRPr lang="en-US" sz="3000" dirty="0" smtClean="0"/>
          </a:p>
          <a:p>
            <a:r>
              <a:rPr lang="ru-RU" sz="3000" b="1" dirty="0" err="1" smtClean="0"/>
              <a:t>Всеосвіта</a:t>
            </a:r>
            <a:endParaRPr lang="ru-RU" sz="3000" dirty="0" smtClean="0"/>
          </a:p>
          <a:p>
            <a:r>
              <a:rPr lang="ru-RU" sz="3000" b="1" dirty="0" err="1" smtClean="0"/>
              <a:t>Наурок</a:t>
            </a:r>
            <a:endParaRPr lang="ru-RU" sz="3000" dirty="0" smtClean="0"/>
          </a:p>
          <a:p>
            <a:r>
              <a:rPr lang="ru-RU" sz="3000" b="1" dirty="0" err="1" smtClean="0"/>
              <a:t>Самоосвіта</a:t>
            </a:r>
            <a:endParaRPr lang="ru-RU" sz="3000" dirty="0" smtClean="0"/>
          </a:p>
          <a:p>
            <a:r>
              <a:rPr lang="ru-RU" sz="3000" b="1" dirty="0" err="1" smtClean="0"/>
              <a:t>Майстер-класи</a:t>
            </a:r>
            <a:endParaRPr lang="ru-RU" sz="3000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290"/>
            <a:ext cx="4210080" cy="635798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ПРОФЕСІЙНІ КОНКУРСИ</a:t>
            </a:r>
          </a:p>
          <a:p>
            <a:pPr algn="ctr">
              <a:buNone/>
            </a:pPr>
            <a:endParaRPr lang="ru-RU" sz="3600" dirty="0" smtClean="0">
              <a:solidFill>
                <a:schemeClr val="tx2"/>
              </a:solidFill>
            </a:endParaRPr>
          </a:p>
          <a:p>
            <a:r>
              <a:rPr lang="ru-RU" sz="3600" b="1" dirty="0" smtClean="0"/>
              <a:t>КОНКУРС ЯРМАРОК ПЕДАГОГІЧНОЇ ТВОРЧОСТІ</a:t>
            </a:r>
          </a:p>
          <a:p>
            <a:endParaRPr lang="ru-RU" sz="3600" dirty="0" smtClean="0"/>
          </a:p>
          <a:p>
            <a:r>
              <a:rPr lang="ru-RU" sz="3600" b="1" dirty="0" smtClean="0"/>
              <a:t>КОНКУРС ДЛЯ ВЧИТЕЛІВ «УЧИТЕЛЬ РОКУ»</a:t>
            </a:r>
          </a:p>
          <a:p>
            <a:endParaRPr lang="ru-RU" sz="3600" dirty="0" smtClean="0"/>
          </a:p>
          <a:p>
            <a:r>
              <a:rPr lang="ru-RU" sz="3600" b="1" dirty="0" smtClean="0"/>
              <a:t>ПРОЄКТ «ПРОФЕСІЙНА МАЙСТЕРНІСТЬ ПЕДАГОГА»</a:t>
            </a:r>
          </a:p>
          <a:p>
            <a:r>
              <a:rPr lang="ru-RU" sz="3600" b="1" dirty="0" smtClean="0"/>
              <a:t>КОНКУРС ТВОРЧИХ РОБІТ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УПРАВЛІНСЬКА ДІЯЛЬНІСТЬ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535238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05678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404664"/>
            <a:ext cx="4138642" cy="6096170"/>
          </a:xfrm>
          <a:solidFill>
            <a:schemeClr val="bg1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solidFill>
                  <a:schemeClr val="tx2"/>
                </a:solidFill>
              </a:rPr>
              <a:t>СТРАТЕГІЧНА ЦІЛЬ</a:t>
            </a:r>
          </a:p>
          <a:p>
            <a:pPr marL="0" indent="0">
              <a:buNone/>
            </a:pPr>
            <a:endParaRPr lang="ru-RU" b="1" dirty="0" smtClean="0"/>
          </a:p>
          <a:p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ІНФОРМАЦІЙНА ВІДКРИТІСТЬ, ПРОЗОРІСТЬ ДІЯЛЬНОСТІ ЗАКЛАДУ ОСВІТИ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57166"/>
            <a:ext cx="4038600" cy="6143668"/>
          </a:xfrm>
          <a:solidFill>
            <a:schemeClr val="bg1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b="1" dirty="0" smtClean="0"/>
              <a:t>САЙТ ЗАКЛАДУ ОСВІТИ</a:t>
            </a:r>
          </a:p>
          <a:p>
            <a:endParaRPr lang="ru-RU" dirty="0" smtClean="0"/>
          </a:p>
          <a:p>
            <a:r>
              <a:rPr lang="ru-RU" b="1" dirty="0" smtClean="0"/>
              <a:t>ГРУПИ В СОЦІАЛЬНИХ МЕРЕЖАХ</a:t>
            </a:r>
          </a:p>
          <a:p>
            <a:endParaRPr lang="ru-RU" dirty="0" smtClean="0"/>
          </a:p>
          <a:p>
            <a:r>
              <a:rPr lang="ru-RU" b="1" dirty="0" smtClean="0"/>
              <a:t>РІЧНИЙ ЗВІТ ДИРЕКТОРА</a:t>
            </a:r>
          </a:p>
          <a:p>
            <a:endParaRPr lang="ru-RU" dirty="0" smtClean="0"/>
          </a:p>
          <a:p>
            <a:r>
              <a:rPr lang="ru-RU" b="1" dirty="0" smtClean="0"/>
              <a:t>ЗАГАЛЬНОШКІЛЬНІ БАТЬКІВСЬКІ ЗБОРИ, КЛАСНІ ЗБОРИ, ВИХОВНІ ЗАХОДИ</a:t>
            </a:r>
          </a:p>
          <a:p>
            <a:endParaRPr lang="ru-RU" dirty="0" smtClean="0"/>
          </a:p>
          <a:p>
            <a:r>
              <a:rPr lang="ru-RU" b="1" dirty="0" smtClean="0"/>
              <a:t>ВИСТУПИ НА ЗБОРАХ ГРОМАДИ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43" y="3284984"/>
            <a:ext cx="384952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4038600" cy="6286544"/>
          </a:xfrm>
          <a:solidFill>
            <a:schemeClr val="bg1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600" b="1" i="1" dirty="0" smtClean="0">
                <a:solidFill>
                  <a:schemeClr val="tx2"/>
                </a:solidFill>
              </a:rPr>
              <a:t>СТРАТЕГІЧНА ЦІЛЬ:</a:t>
            </a:r>
          </a:p>
          <a:p>
            <a:pPr algn="ctr">
              <a:buNone/>
            </a:pPr>
            <a:endParaRPr lang="ru-RU" sz="2600" b="1" i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sz="3500" b="1" dirty="0" smtClean="0">
                <a:solidFill>
                  <a:srgbClr val="FF0000"/>
                </a:solidFill>
              </a:rPr>
              <a:t>ІМІДЖ ЗАКЛАДУ ОСВІТИ</a:t>
            </a:r>
            <a:endParaRPr lang="ru-RU" sz="35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600" b="1" dirty="0" smtClean="0"/>
              <a:t>ЯКІСТЬ ОСВІТИ</a:t>
            </a:r>
          </a:p>
          <a:p>
            <a:pPr algn="ctr">
              <a:buNone/>
            </a:pPr>
            <a:r>
              <a:rPr lang="ru-RU" sz="2600" b="1" dirty="0" smtClean="0"/>
              <a:t>ГРОМАДСЬКО-</a:t>
            </a:r>
            <a:endParaRPr lang="ru-RU" sz="2600" dirty="0"/>
          </a:p>
          <a:p>
            <a:pPr marL="0" indent="0" algn="ctr">
              <a:buNone/>
            </a:pPr>
            <a:r>
              <a:rPr lang="ru-RU" sz="2600" b="1" dirty="0"/>
              <a:t>АКТИВНА ШКОЛА</a:t>
            </a:r>
            <a:endParaRPr lang="ru-RU" sz="2600" dirty="0"/>
          </a:p>
          <a:p>
            <a:pPr algn="ctr">
              <a:buNone/>
            </a:pPr>
            <a:r>
              <a:rPr lang="ru-RU" sz="2600" b="1" dirty="0" smtClean="0"/>
              <a:t>ГРОМАДСЬКО-</a:t>
            </a:r>
            <a:endParaRPr lang="ru-RU" sz="2600" dirty="0" smtClean="0"/>
          </a:p>
          <a:p>
            <a:pPr marL="0" indent="0" algn="ctr">
              <a:buNone/>
            </a:pPr>
            <a:r>
              <a:rPr lang="ru-RU" sz="2600" b="1" dirty="0" smtClean="0"/>
              <a:t>ДЕРЖАВНЕ УПРАВЛІННЯ</a:t>
            </a:r>
            <a:endParaRPr lang="ru-RU" sz="26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57166"/>
            <a:ext cx="4244280" cy="6215106"/>
          </a:xfrm>
          <a:solidFill>
            <a:schemeClr val="bg1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500" b="1" dirty="0" smtClean="0">
                <a:solidFill>
                  <a:srgbClr val="FF0000"/>
                </a:solidFill>
              </a:rPr>
              <a:t>ПАРТНЕРСТВО В ОСВІТІ</a:t>
            </a:r>
          </a:p>
          <a:p>
            <a:pPr algn="ctr">
              <a:buNone/>
            </a:pPr>
            <a:endParaRPr lang="ru-RU" sz="3500" b="1" dirty="0" smtClean="0">
              <a:solidFill>
                <a:srgbClr val="FF0000"/>
              </a:solidFill>
            </a:endParaRPr>
          </a:p>
          <a:p>
            <a:endParaRPr lang="ru-RU" b="1" dirty="0" smtClean="0"/>
          </a:p>
          <a:p>
            <a:r>
              <a:rPr lang="ru-RU" b="1" dirty="0" smtClean="0"/>
              <a:t>БЕРЕЗНІВСЬКИЙ</a:t>
            </a:r>
            <a:r>
              <a:rPr lang="uk-UA" b="1" dirty="0" smtClean="0">
                <a:latin typeface="Times New Roman"/>
                <a:ea typeface="Times New Roman"/>
              </a:rPr>
              <a:t> ЛІСНИЙ</a:t>
            </a:r>
            <a:r>
              <a:rPr lang="ru-RU" b="1" dirty="0" smtClean="0"/>
              <a:t> </a:t>
            </a:r>
            <a:r>
              <a:rPr lang="ru-RU" b="1" dirty="0" smtClean="0"/>
              <a:t>КОЛЕДЖ, ДЕНДРОПАРК</a:t>
            </a:r>
          </a:p>
          <a:p>
            <a:r>
              <a:rPr lang="ru-RU" b="1" dirty="0" smtClean="0"/>
              <a:t>НАДСЛУЧАНСЬКИЙ ІНСТИТУТ</a:t>
            </a:r>
          </a:p>
          <a:p>
            <a:r>
              <a:rPr lang="uk-UA" b="1" dirty="0" smtClean="0">
                <a:latin typeface="Times New Roman"/>
                <a:ea typeface="Times New Roman"/>
              </a:rPr>
              <a:t>НУВГП </a:t>
            </a:r>
            <a:r>
              <a:rPr lang="uk-UA" b="1" dirty="0">
                <a:latin typeface="Times New Roman"/>
                <a:ea typeface="Times New Roman"/>
              </a:rPr>
              <a:t>, </a:t>
            </a:r>
            <a:endParaRPr lang="uk-UA" b="1" dirty="0" smtClean="0">
              <a:latin typeface="Times New Roman"/>
              <a:ea typeface="Times New Roman"/>
            </a:endParaRPr>
          </a:p>
          <a:p>
            <a:r>
              <a:rPr lang="uk-UA" b="1" dirty="0" smtClean="0">
                <a:latin typeface="Times New Roman"/>
                <a:ea typeface="Times New Roman"/>
              </a:rPr>
              <a:t>філією </a:t>
            </a:r>
            <a:r>
              <a:rPr lang="uk-UA" b="1" dirty="0">
                <a:latin typeface="Times New Roman"/>
                <a:ea typeface="Times New Roman"/>
              </a:rPr>
              <a:t>«</a:t>
            </a:r>
            <a:r>
              <a:rPr lang="uk-UA" b="1" dirty="0" err="1">
                <a:latin typeface="Times New Roman"/>
                <a:ea typeface="Times New Roman"/>
              </a:rPr>
              <a:t>Костопільське</a:t>
            </a:r>
            <a:r>
              <a:rPr lang="uk-UA" b="1" dirty="0">
                <a:latin typeface="Times New Roman"/>
                <a:ea typeface="Times New Roman"/>
              </a:rPr>
              <a:t> лісове господарство ДП «Ліси </a:t>
            </a:r>
            <a:r>
              <a:rPr lang="uk-UA" b="1">
                <a:latin typeface="Times New Roman"/>
                <a:ea typeface="Times New Roman"/>
              </a:rPr>
              <a:t>України</a:t>
            </a:r>
            <a:r>
              <a:rPr lang="uk-UA" b="1" smtClean="0">
                <a:latin typeface="Times New Roman"/>
                <a:ea typeface="Times New Roman"/>
              </a:rPr>
              <a:t>»,</a:t>
            </a:r>
          </a:p>
          <a:p>
            <a:r>
              <a:rPr lang="uk-UA" b="1" smtClean="0">
                <a:latin typeface="Times New Roman"/>
                <a:ea typeface="Times New Roman"/>
              </a:rPr>
              <a:t> </a:t>
            </a:r>
            <a:r>
              <a:rPr lang="uk-UA" b="1" dirty="0">
                <a:latin typeface="Times New Roman"/>
                <a:ea typeface="Times New Roman"/>
              </a:rPr>
              <a:t>мисливським господарством «Поліське» та «ОРЛАН</a:t>
            </a:r>
            <a:endParaRPr lang="ru-RU" b="1" dirty="0" smtClean="0"/>
          </a:p>
          <a:p>
            <a:r>
              <a:rPr lang="ru-RU" b="1" dirty="0" smtClean="0"/>
              <a:t>ВЕЛИКОМИДСЬКИЙ БУДИНОК КУЛЬТУРИ – ФІЛІАЛ</a:t>
            </a:r>
          </a:p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73216"/>
            <a:ext cx="3456384" cy="112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42852"/>
            <a:ext cx="4244280" cy="6454500"/>
          </a:xfrm>
          <a:solidFill>
            <a:schemeClr val="bg1">
              <a:lumMod val="65000"/>
            </a:schemeClr>
          </a:solidFill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5200" b="1" dirty="0" smtClean="0">
                <a:solidFill>
                  <a:srgbClr val="FF0000"/>
                </a:solidFill>
              </a:rPr>
              <a:t>2022-2023 Н.Р.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sz="3200" b="1" dirty="0" smtClean="0"/>
              <a:t>ОБЛАШТОВАНО НАЙПРОСТІШЕ УКРИТТЯ</a:t>
            </a:r>
          </a:p>
          <a:p>
            <a:endParaRPr lang="ru-RU" sz="3200" dirty="0" smtClean="0"/>
          </a:p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ПРОПУСКНИЙ РЕЖИМ</a:t>
            </a:r>
          </a:p>
          <a:p>
            <a:endParaRPr lang="ru-RU" sz="3200" dirty="0" smtClean="0"/>
          </a:p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ПОСТ ЧЕРГОВОГО</a:t>
            </a:r>
          </a:p>
          <a:p>
            <a:endParaRPr lang="ru-RU" sz="3200" dirty="0" smtClean="0"/>
          </a:p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КАРАНТИННІ ОБМЕЖЕННЯ ДОСТУПУ СТОРОННІХ ОСІБ</a:t>
            </a:r>
          </a:p>
          <a:p>
            <a:endParaRPr lang="ru-RU" sz="3200" b="1" dirty="0"/>
          </a:p>
          <a:p>
            <a:endParaRPr lang="ru-RU" sz="3200" b="1" dirty="0" smtClean="0"/>
          </a:p>
          <a:p>
            <a:r>
              <a:rPr lang="ru-RU" sz="3200" b="1" dirty="0" smtClean="0"/>
              <a:t>БЕЗПЕКА ПІД ЧАС ПОВІТРЯНОЇ ТРИВОГИ</a:t>
            </a:r>
          </a:p>
          <a:p>
            <a:r>
              <a:rPr lang="ru-RU" sz="3200" b="1" dirty="0" smtClean="0"/>
              <a:t> </a:t>
            </a:r>
          </a:p>
          <a:p>
            <a:endParaRPr lang="ru-RU" sz="3200" dirty="0" smtClean="0"/>
          </a:p>
          <a:p>
            <a:pPr>
              <a:buNone/>
            </a:pP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290"/>
            <a:ext cx="4281518" cy="6429420"/>
          </a:xfrm>
          <a:solidFill>
            <a:schemeClr val="bg1">
              <a:lumMod val="65000"/>
            </a:schemeClr>
          </a:solidFill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ru-RU" sz="3800" b="1" dirty="0" smtClean="0"/>
              <a:t>НІЧНЕ ОСВІТЛЕННЯ ТЕРИТОРІЇ ЗАКЛАДУ (ПРИДБАНО ПРОЖЕКТОР)</a:t>
            </a:r>
          </a:p>
          <a:p>
            <a:pPr>
              <a:lnSpc>
                <a:spcPct val="170000"/>
              </a:lnSpc>
            </a:pPr>
            <a:endParaRPr lang="ru-RU" sz="3800" dirty="0" smtClean="0"/>
          </a:p>
          <a:p>
            <a:pPr>
              <a:lnSpc>
                <a:spcPct val="170000"/>
              </a:lnSpc>
            </a:pPr>
            <a:r>
              <a:rPr lang="ru-RU" sz="3800" b="1" dirty="0" smtClean="0"/>
              <a:t>САНІТАРНА ОБРІЗКА ДЕРЕВ</a:t>
            </a:r>
            <a:endParaRPr lang="ru-RU" sz="3800" dirty="0" smtClean="0"/>
          </a:p>
          <a:p>
            <a:pPr>
              <a:lnSpc>
                <a:spcPct val="170000"/>
              </a:lnSpc>
            </a:pPr>
            <a:r>
              <a:rPr lang="ru-RU" sz="3800" b="1" dirty="0" smtClean="0"/>
              <a:t>ОБЛАШТУВАННЯ ШКІЛЬНИХ ТУАЛЕТІВ</a:t>
            </a:r>
          </a:p>
          <a:p>
            <a:pPr>
              <a:lnSpc>
                <a:spcPct val="170000"/>
              </a:lnSpc>
            </a:pPr>
            <a:r>
              <a:rPr lang="ru-RU" sz="3800" b="1" dirty="0" smtClean="0"/>
              <a:t>УПОРЯДКУВАННЯ КВІТНИКІВ </a:t>
            </a:r>
            <a:r>
              <a:rPr lang="ru-RU" sz="3500" b="1" dirty="0" smtClean="0"/>
              <a:t>(</a:t>
            </a:r>
            <a:r>
              <a:rPr lang="uk-UA" sz="3500" dirty="0" smtClean="0">
                <a:solidFill>
                  <a:srgbClr val="0D0D0D"/>
                </a:solidFill>
                <a:ea typeface="Calibri"/>
                <a:cs typeface="Times New Roman"/>
              </a:rPr>
              <a:t>участь </a:t>
            </a:r>
            <a:r>
              <a:rPr lang="uk-UA" sz="3500" dirty="0">
                <a:solidFill>
                  <a:srgbClr val="0D0D0D"/>
                </a:solidFill>
                <a:ea typeface="Calibri"/>
                <a:cs typeface="Times New Roman"/>
              </a:rPr>
              <a:t>у Всеукраїнському </a:t>
            </a:r>
            <a:r>
              <a:rPr lang="uk-UA" sz="3500" dirty="0" err="1">
                <a:solidFill>
                  <a:srgbClr val="0D0D0D"/>
                </a:solidFill>
                <a:ea typeface="Calibri"/>
                <a:cs typeface="Times New Roman"/>
              </a:rPr>
              <a:t>проєкті</a:t>
            </a:r>
            <a:r>
              <a:rPr lang="uk-UA" sz="3500" dirty="0">
                <a:solidFill>
                  <a:srgbClr val="0D0D0D"/>
                </a:solidFill>
                <a:ea typeface="Calibri"/>
                <a:cs typeface="Times New Roman"/>
              </a:rPr>
              <a:t> @Flowers4School та отримали набір, який містив в собі 500 цибулинок різних квітів - тюльпанів, нарцисів, гіацинтів, крокусів та інші</a:t>
            </a:r>
            <a:r>
              <a:rPr lang="uk-UA" sz="3500" dirty="0" smtClean="0">
                <a:solidFill>
                  <a:srgbClr val="0D0D0D"/>
                </a:solidFill>
                <a:ea typeface="Calibri"/>
                <a:cs typeface="Times New Roman"/>
              </a:rPr>
              <a:t>.)</a:t>
            </a:r>
            <a:endParaRPr lang="ru-RU" sz="3500" b="1" dirty="0" smtClean="0"/>
          </a:p>
          <a:p>
            <a:pPr>
              <a:lnSpc>
                <a:spcPct val="170000"/>
              </a:lnSpc>
            </a:pPr>
            <a:r>
              <a:rPr lang="ru-RU" sz="3800" b="1" dirty="0" smtClean="0"/>
              <a:t>ПОНОВЛЕННЯ ІНВЕНТАРЮ НА ПРОТИПОЖЕЖНИХ ЩИТАХ</a:t>
            </a:r>
          </a:p>
          <a:p>
            <a:pPr>
              <a:lnSpc>
                <a:spcPct val="170000"/>
              </a:lnSpc>
            </a:pPr>
            <a:endParaRPr lang="ru-RU" sz="3800" dirty="0" smtClean="0"/>
          </a:p>
          <a:p>
            <a:pPr>
              <a:lnSpc>
                <a:spcPct val="170000"/>
              </a:lnSpc>
            </a:pPr>
            <a:r>
              <a:rPr lang="ru-RU" sz="3800" b="1" dirty="0" smtClean="0"/>
              <a:t>ОПТИМІЗАЦІЯ ЗЕЛЕНИХ НАСАДЖЕНЬ</a:t>
            </a:r>
          </a:p>
          <a:p>
            <a:pPr>
              <a:lnSpc>
                <a:spcPct val="170000"/>
              </a:lnSpc>
            </a:pPr>
            <a:r>
              <a:rPr lang="ru-RU" sz="3800" b="1" dirty="0" smtClean="0"/>
              <a:t>КОСМЕТИЧНИЙ РЕМОНТ КАБІНЕТІВ</a:t>
            </a:r>
            <a:endParaRPr lang="ru-RU" sz="3800" dirty="0" smtClean="0"/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357166"/>
            <a:ext cx="4320480" cy="6312194"/>
          </a:xfrm>
          <a:solidFill>
            <a:schemeClr val="bg1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</a:rPr>
              <a:t>СТРАТЕГІЧНА ЦІЛЬ:</a:t>
            </a:r>
          </a:p>
          <a:p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ЕФЕКТИВНА ВНУТРІШНЯ СИСТЕМА ЗАБЕЗПЕЧЕННЯ ЯКОСТІ ОСВІТИ</a:t>
            </a: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ЩОРІЧНЕ КОМПЛЕКСНЕ </a:t>
            </a:r>
          </a:p>
          <a:p>
            <a:pPr algn="ctr">
              <a:buNone/>
            </a:pPr>
            <a:r>
              <a:rPr lang="ru-RU" b="1" dirty="0" smtClean="0"/>
              <a:t>САМООЦІНЮВАННЯ</a:t>
            </a:r>
          </a:p>
          <a:p>
            <a:pPr algn="ctr">
              <a:buNone/>
            </a:pPr>
            <a:endParaRPr lang="ru-RU" b="1" dirty="0" smtClean="0"/>
          </a:p>
          <a:p>
            <a:pPr marL="514350" indent="-514350" algn="ctr">
              <a:buAutoNum type="arabicPeriod"/>
            </a:pPr>
            <a:r>
              <a:rPr lang="uk-UA" sz="2200" b="1" dirty="0" smtClean="0"/>
              <a:t>ОСВІТНЄ СЕРЕДОВИЩЕ</a:t>
            </a:r>
          </a:p>
          <a:p>
            <a:pPr marL="514350" indent="-514350" algn="ctr">
              <a:buAutoNum type="arabicPeriod"/>
            </a:pPr>
            <a:r>
              <a:rPr lang="uk-UA" sz="2200" b="1" dirty="0" smtClean="0"/>
              <a:t>СИСТЕМА ОЦІНЮВАННЯ</a:t>
            </a:r>
          </a:p>
          <a:p>
            <a:pPr marL="514350" indent="-514350" algn="ctr">
              <a:buAutoNum type="arabicPeriod"/>
            </a:pPr>
            <a:r>
              <a:rPr lang="uk-UA" sz="2200" b="1" dirty="0" smtClean="0"/>
              <a:t>ПЕДАГОГІЧНА ДІЯЛЬНІСТЬ</a:t>
            </a:r>
          </a:p>
          <a:p>
            <a:pPr marL="514350" indent="-514350" algn="ctr">
              <a:buAutoNum type="arabicPeriod"/>
            </a:pPr>
            <a:r>
              <a:rPr lang="uk-UA" sz="2200" b="1" dirty="0" smtClean="0"/>
              <a:t>УПРАВЛІНСЬКІ ПРОЦЕСИ</a:t>
            </a:r>
            <a:endParaRPr lang="ru-RU" sz="2200" dirty="0" smtClean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402138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 ОСВІТНЄ СЕРЕДОВИЩЕ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285860"/>
            <a:ext cx="8572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1.1.Забезпечення </a:t>
            </a:r>
            <a:r>
              <a:rPr lang="ru-RU" sz="2800" b="1" dirty="0" err="1" smtClean="0">
                <a:solidFill>
                  <a:schemeClr val="tx2"/>
                </a:solidFill>
              </a:rPr>
              <a:t>комфортних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і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безпечних</a:t>
            </a:r>
            <a:r>
              <a:rPr lang="ru-RU" sz="2800" b="1" dirty="0" smtClean="0">
                <a:solidFill>
                  <a:schemeClr val="tx2"/>
                </a:solidFill>
              </a:rPr>
              <a:t> умов </a:t>
            </a:r>
            <a:r>
              <a:rPr lang="ru-RU" sz="2800" b="1" dirty="0" err="1" smtClean="0">
                <a:solidFill>
                  <a:schemeClr val="tx2"/>
                </a:solidFill>
              </a:rPr>
              <a:t>навчання</a:t>
            </a:r>
            <a:r>
              <a:rPr lang="ru-RU" sz="2800" b="1" dirty="0" smtClean="0">
                <a:solidFill>
                  <a:schemeClr val="tx2"/>
                </a:solidFill>
              </a:rPr>
              <a:t> та </a:t>
            </a:r>
            <a:r>
              <a:rPr lang="ru-RU" sz="2800" b="1" dirty="0" err="1" smtClean="0">
                <a:solidFill>
                  <a:schemeClr val="tx2"/>
                </a:solidFill>
              </a:rPr>
              <a:t>праці</a:t>
            </a:r>
            <a:r>
              <a:rPr lang="ru-RU" sz="2800" b="1" dirty="0" smtClean="0">
                <a:solidFill>
                  <a:schemeClr val="tx2"/>
                </a:solidFill>
              </a:rPr>
              <a:t>. </a:t>
            </a:r>
            <a:r>
              <a:rPr lang="ru-RU" sz="2800" b="1" dirty="0" smtClean="0">
                <a:solidFill>
                  <a:srgbClr val="FF0000"/>
                </a:solidFill>
              </a:rPr>
              <a:t>ДОСТАТНІЙ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chemeClr val="tx2"/>
                </a:solidFill>
              </a:rPr>
              <a:t> </a:t>
            </a:r>
            <a:endParaRPr lang="ru-RU" sz="2800" dirty="0" smtClean="0">
              <a:solidFill>
                <a:schemeClr val="tx2"/>
              </a:solidFill>
            </a:endParaRPr>
          </a:p>
          <a:p>
            <a:r>
              <a:rPr lang="ru-RU" sz="2800" b="1" dirty="0" smtClean="0">
                <a:solidFill>
                  <a:schemeClr val="tx2"/>
                </a:solidFill>
              </a:rPr>
              <a:t>1.2.Створення </a:t>
            </a:r>
            <a:r>
              <a:rPr lang="ru-RU" sz="2800" b="1" dirty="0" err="1" smtClean="0">
                <a:solidFill>
                  <a:schemeClr val="tx2"/>
                </a:solidFill>
              </a:rPr>
              <a:t>освітнього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середовища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вільного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від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насильства</a:t>
            </a:r>
            <a:r>
              <a:rPr lang="ru-RU" sz="2800" b="1" dirty="0" smtClean="0">
                <a:solidFill>
                  <a:schemeClr val="tx2"/>
                </a:solidFill>
              </a:rPr>
              <a:t>. </a:t>
            </a:r>
            <a:r>
              <a:rPr lang="ru-RU" sz="2800" b="1" dirty="0" smtClean="0">
                <a:solidFill>
                  <a:srgbClr val="FF0000"/>
                </a:solidFill>
              </a:rPr>
              <a:t>ДОСТАТНІЙ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1.3.Формування </a:t>
            </a:r>
            <a:r>
              <a:rPr lang="ru-RU" sz="2800" b="1" dirty="0" err="1" smtClean="0">
                <a:solidFill>
                  <a:schemeClr val="tx2"/>
                </a:solidFill>
              </a:rPr>
              <a:t>інклюзивного</a:t>
            </a:r>
            <a:r>
              <a:rPr lang="ru-RU" sz="2800" b="1" dirty="0" smtClean="0">
                <a:solidFill>
                  <a:schemeClr val="tx2"/>
                </a:solidFill>
              </a:rPr>
              <a:t>, </a:t>
            </a:r>
            <a:r>
              <a:rPr lang="ru-RU" sz="2800" b="1" dirty="0" err="1" smtClean="0">
                <a:solidFill>
                  <a:schemeClr val="tx2"/>
                </a:solidFill>
              </a:rPr>
              <a:t>розвивального</a:t>
            </a:r>
            <a:r>
              <a:rPr lang="ru-RU" sz="2800" b="1" dirty="0" smtClean="0">
                <a:solidFill>
                  <a:schemeClr val="tx2"/>
                </a:solidFill>
              </a:rPr>
              <a:t> та </a:t>
            </a:r>
            <a:r>
              <a:rPr lang="ru-RU" sz="2800" b="1" dirty="0" err="1" smtClean="0">
                <a:solidFill>
                  <a:schemeClr val="tx2"/>
                </a:solidFill>
              </a:rPr>
              <a:t>мотивуючого</a:t>
            </a:r>
            <a:r>
              <a:rPr lang="ru-RU" sz="2800" b="1" dirty="0" smtClean="0">
                <a:solidFill>
                  <a:schemeClr val="tx2"/>
                </a:solidFill>
              </a:rPr>
              <a:t> до </a:t>
            </a:r>
            <a:r>
              <a:rPr lang="ru-RU" sz="2800" b="1" dirty="0" err="1" smtClean="0">
                <a:solidFill>
                  <a:schemeClr val="tx2"/>
                </a:solidFill>
              </a:rPr>
              <a:t>навчання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освітнього</a:t>
            </a:r>
            <a:r>
              <a:rPr lang="ru-RU" sz="2800" b="1" dirty="0" smtClean="0">
                <a:solidFill>
                  <a:schemeClr val="tx2"/>
                </a:solidFill>
              </a:rPr>
              <a:t> простору. </a:t>
            </a:r>
            <a:r>
              <a:rPr lang="ru-RU" sz="2800" b="1" dirty="0" smtClean="0">
                <a:solidFill>
                  <a:srgbClr val="FF0000"/>
                </a:solidFill>
              </a:rPr>
              <a:t>ДОСТАТНІЙ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СИСТЕМА ОЦІНЮВАННЯ ЗДОБУВАЧІВ ОСВІТИ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572560" cy="4786346"/>
          </a:xfrm>
        </p:spPr>
        <p:txBody>
          <a:bodyPr>
            <a:normAutofit fontScale="70000" lnSpcReduction="20000"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>
                <a:solidFill>
                  <a:schemeClr val="tx2"/>
                </a:solidFill>
              </a:rPr>
              <a:t>2.1. </a:t>
            </a:r>
            <a:r>
              <a:rPr lang="ru-RU" b="1" dirty="0" err="1" smtClean="0">
                <a:solidFill>
                  <a:schemeClr val="tx2"/>
                </a:solidFill>
              </a:rPr>
              <a:t>Наявність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відкритої</a:t>
            </a:r>
            <a:r>
              <a:rPr lang="ru-RU" b="1" dirty="0" smtClean="0">
                <a:solidFill>
                  <a:schemeClr val="tx2"/>
                </a:solidFill>
              </a:rPr>
              <a:t>, </a:t>
            </a:r>
            <a:r>
              <a:rPr lang="ru-RU" b="1" dirty="0" err="1" smtClean="0">
                <a:solidFill>
                  <a:schemeClr val="tx2"/>
                </a:solidFill>
              </a:rPr>
              <a:t>прозорої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і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зрозумілої</a:t>
            </a:r>
            <a:r>
              <a:rPr lang="ru-RU" b="1" dirty="0" smtClean="0">
                <a:solidFill>
                  <a:schemeClr val="tx2"/>
                </a:solidFill>
              </a:rPr>
              <a:t> для </a:t>
            </a:r>
            <a:r>
              <a:rPr lang="ru-RU" b="1" dirty="0" err="1" smtClean="0">
                <a:solidFill>
                  <a:schemeClr val="tx2"/>
                </a:solidFill>
              </a:rPr>
              <a:t>здобувачів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освіти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системи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оцінювання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їх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результатів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навчання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ДОСТАТНІЙ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2.2. </a:t>
            </a:r>
            <a:r>
              <a:rPr lang="ru-RU" b="1" dirty="0" err="1" smtClean="0">
                <a:solidFill>
                  <a:schemeClr val="tx2"/>
                </a:solidFill>
              </a:rPr>
              <a:t>Застосування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внутрішнього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моніторингу</a:t>
            </a:r>
            <a:r>
              <a:rPr lang="ru-RU" b="1" dirty="0" smtClean="0">
                <a:solidFill>
                  <a:schemeClr val="tx2"/>
                </a:solidFill>
              </a:rPr>
              <a:t>, </a:t>
            </a:r>
            <a:r>
              <a:rPr lang="ru-RU" b="1" dirty="0" err="1" smtClean="0">
                <a:solidFill>
                  <a:schemeClr val="tx2"/>
                </a:solidFill>
              </a:rPr>
              <a:t>що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передбачає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систематичне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відстеження</a:t>
            </a:r>
            <a:r>
              <a:rPr lang="ru-RU" b="1" dirty="0" smtClean="0">
                <a:solidFill>
                  <a:schemeClr val="tx2"/>
                </a:solidFill>
              </a:rPr>
              <a:t> та </a:t>
            </a:r>
            <a:r>
              <a:rPr lang="ru-RU" b="1" dirty="0" err="1" smtClean="0">
                <a:solidFill>
                  <a:schemeClr val="tx2"/>
                </a:solidFill>
              </a:rPr>
              <a:t>коригування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результатів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навчання</a:t>
            </a:r>
            <a:r>
              <a:rPr lang="ru-RU" b="1" dirty="0" smtClean="0">
                <a:solidFill>
                  <a:schemeClr val="tx2"/>
                </a:solidFill>
              </a:rPr>
              <a:t> кожного </a:t>
            </a:r>
            <a:r>
              <a:rPr lang="ru-RU" b="1" dirty="0" err="1" smtClean="0">
                <a:solidFill>
                  <a:schemeClr val="tx2"/>
                </a:solidFill>
              </a:rPr>
              <a:t>здобувача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освіти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ДОСТАТНІЙ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2.3. </a:t>
            </a:r>
            <a:r>
              <a:rPr lang="ru-RU" b="1" dirty="0" err="1" smtClean="0">
                <a:solidFill>
                  <a:schemeClr val="tx2"/>
                </a:solidFill>
              </a:rPr>
              <a:t>Спрямованість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системи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оцінювання</a:t>
            </a:r>
            <a:r>
              <a:rPr lang="ru-RU" b="1" dirty="0" smtClean="0">
                <a:solidFill>
                  <a:schemeClr val="tx2"/>
                </a:solidFill>
              </a:rPr>
              <a:t> на </a:t>
            </a:r>
            <a:r>
              <a:rPr lang="ru-RU" b="1" dirty="0" err="1" smtClean="0">
                <a:solidFill>
                  <a:schemeClr val="tx2"/>
                </a:solidFill>
              </a:rPr>
              <a:t>формування</a:t>
            </a:r>
            <a:r>
              <a:rPr lang="ru-RU" b="1" dirty="0" smtClean="0">
                <a:solidFill>
                  <a:schemeClr val="tx2"/>
                </a:solidFill>
              </a:rPr>
              <a:t> у </a:t>
            </a:r>
            <a:r>
              <a:rPr lang="ru-RU" b="1" dirty="0" err="1" smtClean="0">
                <a:solidFill>
                  <a:schemeClr val="tx2"/>
                </a:solidFill>
              </a:rPr>
              <a:t>здобувачів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освіти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відповідальності</a:t>
            </a:r>
            <a:r>
              <a:rPr lang="ru-RU" b="1" dirty="0" smtClean="0">
                <a:solidFill>
                  <a:schemeClr val="tx2"/>
                </a:solidFill>
              </a:rPr>
              <a:t> за </a:t>
            </a:r>
            <a:r>
              <a:rPr lang="ru-RU" b="1" dirty="0" err="1" smtClean="0">
                <a:solidFill>
                  <a:schemeClr val="tx2"/>
                </a:solidFill>
              </a:rPr>
              <a:t>результати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свого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навчання</a:t>
            </a:r>
            <a:r>
              <a:rPr lang="ru-RU" b="1" dirty="0" smtClean="0">
                <a:solidFill>
                  <a:schemeClr val="tx2"/>
                </a:solidFill>
              </a:rPr>
              <a:t>, </a:t>
            </a:r>
            <a:r>
              <a:rPr lang="ru-RU" b="1" dirty="0" err="1" smtClean="0">
                <a:solidFill>
                  <a:schemeClr val="tx2"/>
                </a:solidFill>
              </a:rPr>
              <a:t>здатності</a:t>
            </a:r>
            <a:r>
              <a:rPr lang="ru-RU" b="1" dirty="0" smtClean="0">
                <a:solidFill>
                  <a:schemeClr val="tx2"/>
                </a:solidFill>
              </a:rPr>
              <a:t> до </a:t>
            </a:r>
            <a:r>
              <a:rPr lang="ru-RU" b="1" dirty="0" err="1" smtClean="0">
                <a:solidFill>
                  <a:schemeClr val="tx2"/>
                </a:solidFill>
              </a:rPr>
              <a:t>самооцінювання</a:t>
            </a:r>
            <a:r>
              <a:rPr lang="ru-RU" b="1" dirty="0" smtClean="0">
                <a:solidFill>
                  <a:schemeClr val="tx2"/>
                </a:solidFill>
              </a:rPr>
              <a:t> 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4000" dirty="0" err="1" smtClean="0">
                <a:solidFill>
                  <a:srgbClr val="FF0000"/>
                </a:solidFill>
              </a:rPr>
              <a:t>достатній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ПЕДАГОГІЧНА ДІЯЛЬНІСТЬ ПЕДАГОГІЧНИХ ПРАЦІВНИКІВ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3.1. </a:t>
            </a:r>
            <a:r>
              <a:rPr lang="ru-RU" b="1" dirty="0" err="1" smtClean="0">
                <a:solidFill>
                  <a:schemeClr val="tx2"/>
                </a:solidFill>
              </a:rPr>
              <a:t>Ефективність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планування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педагогічними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працівниками</a:t>
            </a:r>
            <a:r>
              <a:rPr lang="ru-RU" b="1" dirty="0" smtClean="0">
                <a:solidFill>
                  <a:schemeClr val="tx2"/>
                </a:solidFill>
              </a:rPr>
              <a:t>. </a:t>
            </a:r>
            <a:r>
              <a:rPr lang="ru-RU" b="1" dirty="0" smtClean="0">
                <a:solidFill>
                  <a:srgbClr val="FF0000"/>
                </a:solidFill>
              </a:rPr>
              <a:t>ДОСТАТНІЙ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3.2. </a:t>
            </a:r>
            <a:r>
              <a:rPr lang="ru-RU" b="1" dirty="0" err="1" smtClean="0">
                <a:solidFill>
                  <a:schemeClr val="tx2"/>
                </a:solidFill>
              </a:rPr>
              <a:t>Постійне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підвищення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професійного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рівня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і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педагогічної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майстерності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педагогічних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працівників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ВИСОКИЙ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3.3. </a:t>
            </a:r>
            <a:r>
              <a:rPr lang="ru-RU" b="1" dirty="0" err="1" smtClean="0">
                <a:solidFill>
                  <a:schemeClr val="tx2"/>
                </a:solidFill>
              </a:rPr>
              <a:t>Налагодження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співпраці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зі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здобувачами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освіти</a:t>
            </a:r>
            <a:r>
              <a:rPr lang="ru-RU" b="1" dirty="0" smtClean="0">
                <a:solidFill>
                  <a:schemeClr val="tx2"/>
                </a:solidFill>
              </a:rPr>
              <a:t>, </a:t>
            </a:r>
            <a:r>
              <a:rPr lang="ru-RU" b="1" dirty="0" err="1" smtClean="0">
                <a:solidFill>
                  <a:schemeClr val="tx2"/>
                </a:solidFill>
              </a:rPr>
              <a:t>їх</a:t>
            </a:r>
            <a:r>
              <a:rPr lang="ru-RU" b="1" dirty="0" smtClean="0">
                <a:solidFill>
                  <a:schemeClr val="tx2"/>
                </a:solidFill>
              </a:rPr>
              <a:t> батьками, </a:t>
            </a:r>
            <a:r>
              <a:rPr lang="ru-RU" b="1" dirty="0" err="1" smtClean="0">
                <a:solidFill>
                  <a:schemeClr val="tx2"/>
                </a:solidFill>
              </a:rPr>
              <a:t>працівниками</a:t>
            </a:r>
            <a:r>
              <a:rPr lang="ru-RU" b="1" dirty="0" smtClean="0">
                <a:solidFill>
                  <a:schemeClr val="tx2"/>
                </a:solidFill>
              </a:rPr>
              <a:t> закладу </a:t>
            </a:r>
            <a:r>
              <a:rPr lang="ru-RU" b="1" dirty="0" err="1" smtClean="0">
                <a:solidFill>
                  <a:schemeClr val="tx2"/>
                </a:solidFill>
              </a:rPr>
              <a:t>освіти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ДОСТАТНІЙ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3.4. </a:t>
            </a:r>
            <a:r>
              <a:rPr lang="ru-RU" b="1" dirty="0" err="1" smtClean="0">
                <a:solidFill>
                  <a:schemeClr val="tx2"/>
                </a:solidFill>
              </a:rPr>
              <a:t>Організація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педагогічної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діяльності</a:t>
            </a:r>
            <a:r>
              <a:rPr lang="ru-RU" b="1" dirty="0" smtClean="0">
                <a:solidFill>
                  <a:schemeClr val="tx2"/>
                </a:solidFill>
              </a:rPr>
              <a:t> та </a:t>
            </a:r>
            <a:r>
              <a:rPr lang="ru-RU" b="1" dirty="0" err="1" smtClean="0">
                <a:solidFill>
                  <a:schemeClr val="tx2"/>
                </a:solidFill>
              </a:rPr>
              <a:t>навчання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здобувачів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освіти</a:t>
            </a:r>
            <a:r>
              <a:rPr lang="ru-RU" b="1" dirty="0" smtClean="0">
                <a:solidFill>
                  <a:schemeClr val="tx2"/>
                </a:solidFill>
              </a:rPr>
              <a:t> на засадах </a:t>
            </a:r>
            <a:r>
              <a:rPr lang="ru-RU" b="1" dirty="0" err="1" smtClean="0">
                <a:solidFill>
                  <a:schemeClr val="tx2"/>
                </a:solidFill>
              </a:rPr>
              <a:t>академічної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доброчесності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ДОСТАТНІЙ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УПРАВЛІНСЬКІ ПРОЦЕСИ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572560" cy="514353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4.1. </a:t>
            </a:r>
            <a:r>
              <a:rPr lang="ru-RU" b="1" dirty="0" err="1" smtClean="0">
                <a:solidFill>
                  <a:schemeClr val="tx2"/>
                </a:solidFill>
              </a:rPr>
              <a:t>Наявність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стратегії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розвитку</a:t>
            </a:r>
            <a:r>
              <a:rPr lang="ru-RU" b="1" dirty="0" smtClean="0">
                <a:solidFill>
                  <a:schemeClr val="tx2"/>
                </a:solidFill>
              </a:rPr>
              <a:t> та </a:t>
            </a:r>
            <a:r>
              <a:rPr lang="ru-RU" b="1" dirty="0" err="1" smtClean="0">
                <a:solidFill>
                  <a:schemeClr val="tx2"/>
                </a:solidFill>
              </a:rPr>
              <a:t>системи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планування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діяльності</a:t>
            </a:r>
            <a:r>
              <a:rPr lang="ru-RU" b="1" dirty="0" smtClean="0">
                <a:solidFill>
                  <a:schemeClr val="tx2"/>
                </a:solidFill>
              </a:rPr>
              <a:t> закладу, </a:t>
            </a:r>
            <a:r>
              <a:rPr lang="ru-RU" b="1" dirty="0" err="1" smtClean="0">
                <a:solidFill>
                  <a:schemeClr val="tx2"/>
                </a:solidFill>
              </a:rPr>
              <a:t>моніторинг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виконання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поставлених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цілей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і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завдань</a:t>
            </a:r>
            <a:r>
              <a:rPr lang="ru-RU" b="1" dirty="0" smtClean="0">
                <a:solidFill>
                  <a:schemeClr val="tx2"/>
                </a:solidFill>
              </a:rPr>
              <a:t>. </a:t>
            </a:r>
            <a:r>
              <a:rPr lang="ru-RU" b="1" dirty="0" smtClean="0">
                <a:solidFill>
                  <a:srgbClr val="FF0000"/>
                </a:solidFill>
              </a:rPr>
              <a:t>ДОСТАТНІЙ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4.2. </a:t>
            </a:r>
            <a:r>
              <a:rPr lang="ru-RU" b="1" dirty="0" err="1" smtClean="0">
                <a:solidFill>
                  <a:schemeClr val="tx2"/>
                </a:solidFill>
              </a:rPr>
              <a:t>Формування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відносин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довіри</a:t>
            </a:r>
            <a:r>
              <a:rPr lang="ru-RU" b="1" dirty="0" smtClean="0">
                <a:solidFill>
                  <a:schemeClr val="tx2"/>
                </a:solidFill>
              </a:rPr>
              <a:t>, </a:t>
            </a:r>
            <a:r>
              <a:rPr lang="ru-RU" b="1" dirty="0" err="1" smtClean="0">
                <a:solidFill>
                  <a:schemeClr val="tx2"/>
                </a:solidFill>
              </a:rPr>
              <a:t>прозорості</a:t>
            </a:r>
            <a:r>
              <a:rPr lang="ru-RU" b="1" dirty="0" smtClean="0">
                <a:solidFill>
                  <a:schemeClr val="tx2"/>
                </a:solidFill>
              </a:rPr>
              <a:t>, </a:t>
            </a:r>
            <a:r>
              <a:rPr lang="ru-RU" b="1" dirty="0" err="1" smtClean="0">
                <a:solidFill>
                  <a:schemeClr val="tx2"/>
                </a:solidFill>
              </a:rPr>
              <a:t>дотримання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етичних</a:t>
            </a:r>
            <a:r>
              <a:rPr lang="ru-RU" b="1" dirty="0" smtClean="0">
                <a:solidFill>
                  <a:schemeClr val="tx2"/>
                </a:solidFill>
              </a:rPr>
              <a:t> норм. </a:t>
            </a:r>
            <a:r>
              <a:rPr lang="ru-RU" b="1" dirty="0" smtClean="0">
                <a:solidFill>
                  <a:srgbClr val="FF0000"/>
                </a:solidFill>
              </a:rPr>
              <a:t>ДОСТАТНІЙ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4.3. </a:t>
            </a:r>
            <a:r>
              <a:rPr lang="ru-RU" b="1" dirty="0" err="1" smtClean="0">
                <a:solidFill>
                  <a:schemeClr val="tx2"/>
                </a:solidFill>
              </a:rPr>
              <a:t>Ефективність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кадрової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політики</a:t>
            </a:r>
            <a:r>
              <a:rPr lang="ru-RU" b="1" dirty="0" smtClean="0">
                <a:solidFill>
                  <a:schemeClr val="tx2"/>
                </a:solidFill>
              </a:rPr>
              <a:t> та </a:t>
            </a:r>
            <a:r>
              <a:rPr lang="ru-RU" b="1" dirty="0" err="1" smtClean="0">
                <a:solidFill>
                  <a:schemeClr val="tx2"/>
                </a:solidFill>
              </a:rPr>
              <a:t>забезпечення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можливостей</a:t>
            </a:r>
            <a:r>
              <a:rPr lang="ru-RU" b="1" dirty="0" smtClean="0">
                <a:solidFill>
                  <a:schemeClr val="tx2"/>
                </a:solidFill>
              </a:rPr>
              <a:t> для </a:t>
            </a:r>
            <a:r>
              <a:rPr lang="ru-RU" b="1" dirty="0" err="1" smtClean="0">
                <a:solidFill>
                  <a:schemeClr val="tx2"/>
                </a:solidFill>
              </a:rPr>
              <a:t>професійного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розвитку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педагогічних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працівників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r>
              <a:rPr lang="ru-RU" b="1" dirty="0" smtClean="0">
                <a:solidFill>
                  <a:srgbClr val="FF0000"/>
                </a:solidFill>
              </a:rPr>
              <a:t> ДОСТАТНІЙ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4.4. </a:t>
            </a:r>
            <a:r>
              <a:rPr lang="ru-RU" b="1" dirty="0" err="1" smtClean="0">
                <a:solidFill>
                  <a:schemeClr val="tx2"/>
                </a:solidFill>
              </a:rPr>
              <a:t>Організація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освітнього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процесу</a:t>
            </a:r>
            <a:r>
              <a:rPr lang="ru-RU" b="1" dirty="0" smtClean="0">
                <a:solidFill>
                  <a:schemeClr val="tx2"/>
                </a:solidFill>
              </a:rPr>
              <a:t> на засадах </a:t>
            </a:r>
            <a:r>
              <a:rPr lang="ru-RU" b="1" dirty="0" err="1" smtClean="0">
                <a:solidFill>
                  <a:schemeClr val="tx2"/>
                </a:solidFill>
              </a:rPr>
              <a:t>людиноцентризму</a:t>
            </a:r>
            <a:r>
              <a:rPr lang="ru-RU" b="1" dirty="0" smtClean="0">
                <a:solidFill>
                  <a:schemeClr val="tx2"/>
                </a:solidFill>
              </a:rPr>
              <a:t>, </a:t>
            </a:r>
            <a:r>
              <a:rPr lang="ru-RU" b="1" dirty="0" err="1" smtClean="0">
                <a:solidFill>
                  <a:schemeClr val="tx2"/>
                </a:solidFill>
              </a:rPr>
              <a:t>прийняття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управлінських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рішень</a:t>
            </a:r>
            <a:r>
              <a:rPr lang="ru-RU" b="1" dirty="0" smtClean="0">
                <a:solidFill>
                  <a:schemeClr val="tx2"/>
                </a:solidFill>
              </a:rPr>
              <a:t> на </a:t>
            </a:r>
            <a:r>
              <a:rPr lang="ru-RU" b="1" dirty="0" err="1" smtClean="0">
                <a:solidFill>
                  <a:schemeClr val="tx2"/>
                </a:solidFill>
              </a:rPr>
              <a:t>основі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конструктивної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співпраці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учасників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освітнього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процесу</a:t>
            </a:r>
            <a:r>
              <a:rPr lang="ru-RU" b="1" dirty="0" smtClean="0">
                <a:solidFill>
                  <a:schemeClr val="tx2"/>
                </a:solidFill>
              </a:rPr>
              <a:t>, </a:t>
            </a:r>
            <a:r>
              <a:rPr lang="ru-RU" b="1" dirty="0" err="1" smtClean="0">
                <a:solidFill>
                  <a:schemeClr val="tx2"/>
                </a:solidFill>
              </a:rPr>
              <a:t>взаємодії</a:t>
            </a:r>
            <a:r>
              <a:rPr lang="ru-RU" b="1" dirty="0" smtClean="0">
                <a:solidFill>
                  <a:schemeClr val="tx2"/>
                </a:solidFill>
              </a:rPr>
              <a:t> закладу </a:t>
            </a:r>
            <a:r>
              <a:rPr lang="ru-RU" b="1" dirty="0" err="1" smtClean="0">
                <a:solidFill>
                  <a:schemeClr val="tx2"/>
                </a:solidFill>
              </a:rPr>
              <a:t>освіти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з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місцевою</a:t>
            </a:r>
            <a:r>
              <a:rPr lang="ru-RU" b="1" dirty="0" smtClean="0">
                <a:solidFill>
                  <a:schemeClr val="tx2"/>
                </a:solidFill>
              </a:rPr>
              <a:t> громадою. </a:t>
            </a:r>
            <a:r>
              <a:rPr lang="ru-RU" b="1" dirty="0" smtClean="0">
                <a:solidFill>
                  <a:srgbClr val="FF0000"/>
                </a:solidFill>
              </a:rPr>
              <a:t>ДОСТАТНІЙ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4.5. </a:t>
            </a:r>
            <a:r>
              <a:rPr lang="ru-RU" b="1" dirty="0" err="1" smtClean="0">
                <a:solidFill>
                  <a:schemeClr val="tx2"/>
                </a:solidFill>
              </a:rPr>
              <a:t>Формування</a:t>
            </a:r>
            <a:r>
              <a:rPr lang="ru-RU" b="1" dirty="0" smtClean="0">
                <a:solidFill>
                  <a:schemeClr val="tx2"/>
                </a:solidFill>
              </a:rPr>
              <a:t> та </a:t>
            </a:r>
            <a:r>
              <a:rPr lang="ru-RU" b="1" dirty="0" err="1" smtClean="0">
                <a:solidFill>
                  <a:schemeClr val="tx2"/>
                </a:solidFill>
              </a:rPr>
              <a:t>забезпечення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реалізації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політики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академічної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доброчесності</a:t>
            </a:r>
            <a:r>
              <a:rPr lang="ru-RU" b="1" dirty="0" smtClean="0">
                <a:solidFill>
                  <a:schemeClr val="tx2"/>
                </a:solidFill>
              </a:rPr>
              <a:t>. </a:t>
            </a:r>
            <a:r>
              <a:rPr lang="ru-RU" b="1" dirty="0" smtClean="0">
                <a:solidFill>
                  <a:srgbClr val="FF0000"/>
                </a:solidFill>
              </a:rPr>
              <a:t>ДОСТАТНІЙ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40510"/>
          </a:xfr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0" algn="l">
              <a:buFont typeface="Wingdings" pitchFamily="2" charset="2"/>
              <a:buChar char="§"/>
            </a:pPr>
            <a:r>
              <a:rPr lang="ru-RU" sz="2400" dirty="0" err="1" smtClean="0"/>
              <a:t>Забезпечувалась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освітнього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середовища</a:t>
            </a:r>
            <a:r>
              <a:rPr lang="ru-RU" sz="2400" dirty="0" smtClean="0"/>
              <a:t> (</a:t>
            </a:r>
            <a:r>
              <a:rPr lang="ru-RU" sz="2400" dirty="0" err="1" smtClean="0"/>
              <a:t>внутрішніх</a:t>
            </a:r>
            <a:r>
              <a:rPr lang="ru-RU" sz="2400" dirty="0" smtClean="0"/>
              <a:t> </a:t>
            </a:r>
            <a:r>
              <a:rPr lang="ru-RU" sz="2400" dirty="0" err="1" smtClean="0"/>
              <a:t>туалетів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вентиляційного</a:t>
            </a:r>
            <a:r>
              <a:rPr lang="ru-RU" sz="2400" dirty="0" smtClean="0"/>
              <a:t>, </a:t>
            </a:r>
            <a:r>
              <a:rPr lang="ru-RU" sz="2400" dirty="0" err="1" smtClean="0"/>
              <a:t>питного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режимів</a:t>
            </a:r>
            <a:r>
              <a:rPr lang="ru-RU" sz="2400" dirty="0" smtClean="0"/>
              <a:t>, режиму </a:t>
            </a:r>
            <a:r>
              <a:rPr lang="ru-RU" sz="2400" dirty="0" err="1" smtClean="0"/>
              <a:t>освітлення</a:t>
            </a:r>
            <a:r>
              <a:rPr lang="ru-RU" sz="2400" dirty="0" smtClean="0"/>
              <a:t>) </a:t>
            </a:r>
            <a:r>
              <a:rPr lang="ru-RU" sz="2400" dirty="0" err="1" smtClean="0"/>
              <a:t>Санітарному</a:t>
            </a:r>
            <a:r>
              <a:rPr lang="ru-RU" sz="2400" dirty="0" smtClean="0"/>
              <a:t> регламенту;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згідно</a:t>
            </a:r>
            <a:r>
              <a:rPr lang="ru-RU" sz="2400" dirty="0" smtClean="0"/>
              <a:t> Договору з </a:t>
            </a:r>
            <a:r>
              <a:rPr lang="ru-RU" sz="2400" dirty="0" err="1" smtClean="0"/>
              <a:t>Держпродспоживслужбою</a:t>
            </a:r>
            <a:r>
              <a:rPr lang="ru-RU" sz="2400" dirty="0" smtClean="0"/>
              <a:t> </a:t>
            </a:r>
            <a:r>
              <a:rPr lang="ru-RU" sz="2400" dirty="0" err="1" smtClean="0"/>
              <a:t>здійснюються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лабораторні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піску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вміст</a:t>
            </a:r>
            <a:r>
              <a:rPr lang="ru-RU" sz="2400" dirty="0" smtClean="0"/>
              <a:t> </a:t>
            </a:r>
            <a:r>
              <a:rPr lang="ru-RU" sz="2400" dirty="0" err="1" smtClean="0"/>
              <a:t>гельмінтів</a:t>
            </a:r>
            <a:r>
              <a:rPr lang="ru-RU" sz="2400" dirty="0" smtClean="0"/>
              <a:t>, води, режиму </a:t>
            </a:r>
            <a:r>
              <a:rPr lang="ru-RU" sz="2400" dirty="0" err="1" smtClean="0"/>
              <a:t>освітлення</a:t>
            </a:r>
            <a:r>
              <a:rPr lang="ru-RU" sz="2400" dirty="0" smtClean="0"/>
              <a:t>, температурного режиму, </a:t>
            </a:r>
            <a:r>
              <a:rPr lang="ru-RU" sz="2400" dirty="0" err="1" smtClean="0"/>
              <a:t>виконуються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умови</a:t>
            </a:r>
            <a:r>
              <a:rPr lang="ru-RU" sz="2400" dirty="0" smtClean="0"/>
              <a:t> </a:t>
            </a:r>
            <a:r>
              <a:rPr lang="ru-RU" sz="2400" dirty="0" err="1" smtClean="0"/>
              <a:t>щодо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дератизації</a:t>
            </a:r>
            <a:r>
              <a:rPr lang="ru-RU" sz="2400" dirty="0" smtClean="0"/>
              <a:t>, </a:t>
            </a:r>
            <a:r>
              <a:rPr lang="ru-RU" sz="2400" dirty="0" err="1" smtClean="0"/>
              <a:t>дезінфекції</a:t>
            </a:r>
            <a:r>
              <a:rPr lang="ru-RU" sz="2400" dirty="0" smtClean="0"/>
              <a:t>, </a:t>
            </a:r>
            <a:r>
              <a:rPr lang="ru-RU" sz="2400" dirty="0" err="1" smtClean="0"/>
              <a:t>дезінсекції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шкільних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приміщень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lvl="0" algn="l"/>
            <a:r>
              <a:rPr lang="ru-RU" sz="2400" dirty="0" err="1" smtClean="0"/>
              <a:t>Встановлено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інформаційні</a:t>
            </a:r>
            <a:r>
              <a:rPr lang="ru-RU" sz="2400" dirty="0" smtClean="0"/>
              <a:t> таблички</a:t>
            </a:r>
            <a:br>
              <a:rPr lang="ru-RU" sz="2400" dirty="0" smtClean="0"/>
            </a:br>
            <a:r>
              <a:rPr lang="ru-RU" sz="2400" dirty="0" err="1" smtClean="0"/>
              <a:t>обрізано</a:t>
            </a:r>
            <a:r>
              <a:rPr lang="ru-RU" sz="2400" dirty="0" smtClean="0"/>
              <a:t>, </a:t>
            </a:r>
            <a:r>
              <a:rPr lang="ru-RU" sz="2400" dirty="0" err="1" smtClean="0"/>
              <a:t>окремі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видалено</a:t>
            </a:r>
            <a:r>
              <a:rPr lang="ru-RU" sz="2400" dirty="0" smtClean="0"/>
              <a:t> </a:t>
            </a:r>
            <a:r>
              <a:rPr lang="ru-RU" sz="2400" dirty="0" err="1" smtClean="0"/>
              <a:t>аварійні</a:t>
            </a:r>
            <a:r>
              <a:rPr lang="ru-RU" sz="2400" dirty="0" smtClean="0"/>
              <a:t> дерева, </a:t>
            </a:r>
            <a:r>
              <a:rPr lang="ru-RU" sz="2400" dirty="0" err="1" smtClean="0"/>
              <a:t>сухі</a:t>
            </a:r>
            <a:r>
              <a:rPr lang="ru-RU" sz="2400" dirty="0" smtClean="0"/>
              <a:t> </a:t>
            </a:r>
            <a:r>
              <a:rPr lang="ru-RU" sz="2400" dirty="0" err="1" smtClean="0"/>
              <a:t>гілки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 err="1" smtClean="0"/>
              <a:t>здійснено</a:t>
            </a:r>
            <a:r>
              <a:rPr lang="ru-RU" sz="2400" dirty="0" smtClean="0"/>
              <a:t> </a:t>
            </a:r>
            <a:r>
              <a:rPr lang="ru-RU" sz="2400" dirty="0" err="1" smtClean="0"/>
              <a:t>оптимізацію</a:t>
            </a:r>
            <a:r>
              <a:rPr lang="ru-RU" sz="2400" dirty="0" smtClean="0"/>
              <a:t> </a:t>
            </a:r>
            <a:r>
              <a:rPr lang="ru-RU" sz="2400" dirty="0" err="1" smtClean="0"/>
              <a:t>зелених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насаджень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облаштовано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найпростіше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укриття</a:t>
            </a:r>
            <a:r>
              <a:rPr lang="ru-RU" sz="2400" dirty="0" smtClean="0"/>
              <a:t> (</a:t>
            </a:r>
            <a:r>
              <a:rPr lang="ru-RU" sz="2400" dirty="0" err="1" smtClean="0"/>
              <a:t>підведено</a:t>
            </a:r>
            <a:r>
              <a:rPr lang="ru-RU" sz="2400" dirty="0" smtClean="0"/>
              <a:t> </a:t>
            </a:r>
            <a:r>
              <a:rPr lang="ru-RU" sz="2400" dirty="0" err="1" smtClean="0"/>
              <a:t>водопостачання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придбано</a:t>
            </a:r>
            <a:r>
              <a:rPr lang="ru-RU" sz="2400" dirty="0" smtClean="0"/>
              <a:t> кулер для води), </a:t>
            </a:r>
            <a:r>
              <a:rPr lang="ru-RU" sz="2400" dirty="0" err="1" smtClean="0"/>
              <a:t>забезпечено</a:t>
            </a:r>
            <a:r>
              <a:rPr lang="ru-RU" sz="2400" dirty="0" smtClean="0"/>
              <a:t> </a:t>
            </a:r>
            <a:r>
              <a:rPr lang="ru-RU" sz="2400" dirty="0" err="1" smtClean="0"/>
              <a:t>необхідний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перелік</a:t>
            </a:r>
            <a:r>
              <a:rPr lang="ru-RU" sz="2400" dirty="0" smtClean="0"/>
              <a:t> </a:t>
            </a:r>
            <a:r>
              <a:rPr lang="ru-RU" sz="2400" dirty="0" err="1" smtClean="0"/>
              <a:t>медичних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засобів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організовано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практичні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заняття</a:t>
            </a:r>
            <a:r>
              <a:rPr lang="ru-RU" sz="2400" dirty="0" smtClean="0"/>
              <a:t> з </a:t>
            </a:r>
            <a:r>
              <a:rPr lang="ru-RU" sz="2400" dirty="0" err="1" smtClean="0"/>
              <a:t>надання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домедичної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допомоги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учнів</a:t>
            </a:r>
            <a:r>
              <a:rPr lang="ru-RU" sz="2400" dirty="0" smtClean="0"/>
              <a:t> і </a:t>
            </a:r>
            <a:r>
              <a:rPr lang="ru-RU" sz="2400" dirty="0" err="1" smtClean="0"/>
              <a:t>вчителів</a:t>
            </a:r>
            <a:r>
              <a:rPr lang="ru-RU" sz="2400" dirty="0" smtClean="0"/>
              <a:t>, </a:t>
            </a:r>
            <a:r>
              <a:rPr lang="ru-RU" sz="2400" dirty="0" err="1" smtClean="0"/>
              <a:t>тренінги</a:t>
            </a:r>
            <a:r>
              <a:rPr lang="ru-RU" sz="2400" dirty="0" smtClean="0"/>
              <a:t> з </a:t>
            </a:r>
            <a:r>
              <a:rPr lang="ru-RU" sz="2400" dirty="0" err="1" smtClean="0"/>
              <a:t>дій</a:t>
            </a:r>
            <a:r>
              <a:rPr lang="ru-RU" sz="2400" dirty="0" smtClean="0"/>
              <a:t> у </a:t>
            </a:r>
            <a:r>
              <a:rPr lang="ru-RU" sz="2400" dirty="0" err="1" smtClean="0"/>
              <a:t>надзвичайних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ситуаціях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 smtClean="0"/>
              <a:t>створено </a:t>
            </a:r>
            <a:r>
              <a:rPr lang="ru-RU" sz="2400" dirty="0" err="1" smtClean="0"/>
              <a:t>безпечний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єдиний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інформаційний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простір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відповідно</a:t>
            </a:r>
            <a:r>
              <a:rPr lang="ru-RU" sz="2400" dirty="0" smtClean="0"/>
              <a:t> </a:t>
            </a:r>
            <a:r>
              <a:rPr lang="ru-RU" sz="2400" dirty="0" err="1" smtClean="0"/>
              <a:t>Стратегії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закладу </a:t>
            </a:r>
            <a:r>
              <a:rPr lang="ru-RU" sz="2400" dirty="0" err="1" smtClean="0"/>
              <a:t>освіти</a:t>
            </a:r>
            <a:r>
              <a:rPr lang="ru-RU" sz="2400" dirty="0" smtClean="0"/>
              <a:t> на 2021-2025 </a:t>
            </a:r>
            <a:r>
              <a:rPr lang="ru-RU" sz="2400" dirty="0" err="1" smtClean="0"/>
              <a:t>рр</a:t>
            </a:r>
            <a:r>
              <a:rPr lang="ru-RU" sz="2400" dirty="0" smtClean="0"/>
              <a:t>.;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введено в </a:t>
            </a:r>
            <a:r>
              <a:rPr lang="ru-RU" sz="2400" dirty="0" err="1" smtClean="0"/>
              <a:t>освітній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політику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розумного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політику</a:t>
            </a:r>
            <a:r>
              <a:rPr lang="ru-RU" sz="2400" dirty="0" smtClean="0"/>
              <a:t> </a:t>
            </a:r>
            <a:r>
              <a:rPr lang="ru-RU" sz="2400" dirty="0" err="1" smtClean="0"/>
              <a:t>мінімізації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відходів</a:t>
            </a:r>
            <a:r>
              <a:rPr lang="ru-RU" sz="2400" dirty="0"/>
              <a:t> </a:t>
            </a:r>
            <a:r>
              <a:rPr lang="ru-RU" sz="2400" dirty="0" smtClean="0"/>
              <a:t>(участь у </a:t>
            </a:r>
            <a:r>
              <a:rPr lang="ru-RU" sz="2400" dirty="0" err="1" smtClean="0"/>
              <a:t>проєкті</a:t>
            </a:r>
            <a:r>
              <a:rPr lang="ru-RU" sz="2400" dirty="0" smtClean="0"/>
              <a:t> «Батарейки, </a:t>
            </a:r>
            <a:r>
              <a:rPr lang="ru-RU" sz="2400" dirty="0" err="1" smtClean="0"/>
              <a:t>здавайтеся</a:t>
            </a:r>
            <a:r>
              <a:rPr lang="ru-RU" sz="2400" dirty="0" smtClean="0"/>
              <a:t>!»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00486" cy="6297634"/>
          </a:xfr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ru-RU" sz="2400" dirty="0" smtClean="0"/>
              <a:t>Проведено </a:t>
            </a:r>
            <a:r>
              <a:rPr lang="ru-RU" sz="2400" dirty="0" err="1" smtClean="0"/>
              <a:t>тренінг</a:t>
            </a:r>
            <a:r>
              <a:rPr lang="ru-RU" sz="2400" dirty="0" smtClean="0"/>
              <a:t> «</a:t>
            </a:r>
            <a:r>
              <a:rPr lang="ru-RU" sz="2400" dirty="0" err="1" smtClean="0"/>
              <a:t>Тривожна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валіза</a:t>
            </a:r>
            <a:r>
              <a:rPr lang="ru-RU" sz="2400" dirty="0" smtClean="0"/>
              <a:t>.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взяти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собою в </a:t>
            </a:r>
            <a:r>
              <a:rPr lang="ru-RU" sz="2400" dirty="0" err="1" smtClean="0"/>
              <a:t>укриття</a:t>
            </a:r>
            <a:r>
              <a:rPr lang="ru-RU" sz="2400" dirty="0" smtClean="0"/>
              <a:t>»</a:t>
            </a:r>
            <a:br>
              <a:rPr lang="ru-RU" sz="2400" dirty="0" smtClean="0"/>
            </a:br>
            <a:r>
              <a:rPr lang="ru-RU" sz="2400" dirty="0" err="1" smtClean="0"/>
              <a:t>Діяли</a:t>
            </a:r>
            <a:r>
              <a:rPr lang="ru-RU" sz="2400" dirty="0" smtClean="0"/>
              <a:t> у </a:t>
            </a:r>
            <a:r>
              <a:rPr lang="ru-RU" sz="2400" dirty="0" err="1" smtClean="0"/>
              <a:t>разі</a:t>
            </a:r>
            <a:r>
              <a:rPr lang="ru-RU" sz="2400" dirty="0" smtClean="0"/>
              <a:t> сигналу «</a:t>
            </a:r>
            <a:r>
              <a:rPr lang="ru-RU" sz="2400" dirty="0" err="1" smtClean="0"/>
              <a:t>Повітряна</a:t>
            </a:r>
            <a:r>
              <a:rPr lang="ru-RU" sz="2400" dirty="0" smtClean="0"/>
              <a:t> </a:t>
            </a:r>
            <a:r>
              <a:rPr lang="ru-RU" sz="2400" dirty="0" err="1" smtClean="0"/>
              <a:t>тривога</a:t>
            </a:r>
            <a:r>
              <a:rPr lang="ru-RU" sz="2400" dirty="0" smtClean="0"/>
              <a:t>» </a:t>
            </a:r>
            <a:r>
              <a:rPr lang="ru-RU" sz="2400" dirty="0" err="1" smtClean="0"/>
              <a:t>відповідно</a:t>
            </a:r>
            <a:r>
              <a:rPr lang="ru-RU" sz="2400" dirty="0" smtClean="0"/>
              <a:t> </a:t>
            </a:r>
            <a:r>
              <a:rPr lang="ru-RU" sz="2400" dirty="0" err="1" smtClean="0"/>
              <a:t>інструкції</a:t>
            </a:r>
            <a:endParaRPr lang="ru-RU" dirty="0"/>
          </a:p>
        </p:txBody>
      </p:sp>
      <p:pic>
        <p:nvPicPr>
          <p:cNvPr id="47106" name="Picture 2" descr="C:\Users\111\Desktop\Без названия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14283" y="214290"/>
            <a:ext cx="4374202" cy="3268082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214290"/>
            <a:ext cx="4038600" cy="6286544"/>
          </a:xfr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sz="3400" dirty="0" err="1" smtClean="0"/>
              <a:t>Налагоджено</a:t>
            </a:r>
            <a:r>
              <a:rPr lang="ru-RU" sz="3400" dirty="0" smtClean="0"/>
              <a:t>  </a:t>
            </a:r>
            <a:r>
              <a:rPr lang="ru-RU" sz="3400" dirty="0" err="1" smtClean="0"/>
              <a:t>співпрацю</a:t>
            </a:r>
            <a:r>
              <a:rPr lang="ru-RU" sz="3400" dirty="0" smtClean="0"/>
              <a:t> з </a:t>
            </a:r>
            <a:r>
              <a:rPr lang="ru-RU" sz="3400" dirty="0" err="1" smtClean="0"/>
              <a:t>усіма</a:t>
            </a:r>
            <a:r>
              <a:rPr lang="ru-RU" sz="3400" dirty="0" smtClean="0"/>
              <a:t> </a:t>
            </a:r>
            <a:r>
              <a:rPr lang="ru-RU" sz="3400" dirty="0" err="1" smtClean="0"/>
              <a:t>учасниками</a:t>
            </a:r>
            <a:r>
              <a:rPr lang="ru-RU" sz="3400" dirty="0" smtClean="0"/>
              <a:t> </a:t>
            </a:r>
            <a:r>
              <a:rPr lang="ru-RU" sz="3400" dirty="0" err="1" smtClean="0"/>
              <a:t>освітнього</a:t>
            </a:r>
            <a:r>
              <a:rPr lang="ru-RU" sz="3400" dirty="0" smtClean="0"/>
              <a:t> </a:t>
            </a:r>
            <a:r>
              <a:rPr lang="ru-RU" sz="3400" dirty="0" err="1" smtClean="0"/>
              <a:t>процесу</a:t>
            </a:r>
            <a:r>
              <a:rPr lang="ru-RU" sz="3400" dirty="0" smtClean="0"/>
              <a:t> у </a:t>
            </a:r>
            <a:r>
              <a:rPr lang="ru-RU" sz="3400" dirty="0" err="1" smtClean="0"/>
              <a:t>створенні</a:t>
            </a:r>
            <a:r>
              <a:rPr lang="ru-RU" sz="3400" dirty="0" smtClean="0"/>
              <a:t> </a:t>
            </a:r>
            <a:r>
              <a:rPr lang="ru-RU" sz="3400" dirty="0" err="1" smtClean="0"/>
              <a:t>здоров’язберігаючого</a:t>
            </a:r>
            <a:r>
              <a:rPr lang="ru-RU" sz="3400" dirty="0" smtClean="0"/>
              <a:t> </a:t>
            </a:r>
            <a:r>
              <a:rPr lang="ru-RU" sz="3400" dirty="0" err="1" smtClean="0"/>
              <a:t>середовища</a:t>
            </a:r>
            <a:r>
              <a:rPr lang="ru-RU" sz="3400" dirty="0" smtClean="0"/>
              <a:t> для </a:t>
            </a:r>
            <a:r>
              <a:rPr lang="ru-RU" sz="3400" dirty="0" err="1" smtClean="0"/>
              <a:t>школярів</a:t>
            </a:r>
            <a:r>
              <a:rPr lang="ru-RU" sz="3400" dirty="0" smtClean="0"/>
              <a:t>;</a:t>
            </a:r>
          </a:p>
          <a:p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в 2022-2023 н.р. </a:t>
            </a:r>
            <a:r>
              <a:rPr lang="ru-RU" sz="3400" dirty="0" err="1" smtClean="0"/>
              <a:t>було</a:t>
            </a:r>
            <a:r>
              <a:rPr lang="ru-RU" sz="3400" dirty="0" smtClean="0"/>
              <a:t> </a:t>
            </a:r>
            <a:r>
              <a:rPr lang="ru-RU" sz="3400" dirty="0" err="1" smtClean="0"/>
              <a:t>організоване</a:t>
            </a:r>
            <a:r>
              <a:rPr lang="ru-RU" sz="3400" dirty="0" smtClean="0"/>
              <a:t> </a:t>
            </a:r>
            <a:r>
              <a:rPr lang="ru-RU" sz="3400" dirty="0" err="1" smtClean="0"/>
              <a:t>навчання</a:t>
            </a:r>
            <a:r>
              <a:rPr lang="ru-RU" sz="3400" dirty="0" smtClean="0"/>
              <a:t> </a:t>
            </a:r>
            <a:r>
              <a:rPr lang="ru-RU" sz="3400" dirty="0" err="1" smtClean="0"/>
              <a:t>з</a:t>
            </a:r>
            <a:r>
              <a:rPr lang="ru-RU" sz="3400" dirty="0" smtClean="0"/>
              <a:t> </a:t>
            </a:r>
            <a:r>
              <a:rPr lang="ru-RU" sz="3400" dirty="0" err="1" smtClean="0"/>
              <a:t>охорони</a:t>
            </a:r>
            <a:r>
              <a:rPr lang="ru-RU" sz="3400" dirty="0" smtClean="0"/>
              <a:t> </a:t>
            </a:r>
            <a:r>
              <a:rPr lang="ru-RU" sz="3400" dirty="0" err="1" smtClean="0"/>
              <a:t>праці</a:t>
            </a:r>
            <a:r>
              <a:rPr lang="ru-RU" sz="3400" dirty="0" smtClean="0"/>
              <a:t> для </a:t>
            </a:r>
            <a:r>
              <a:rPr lang="ru-RU" sz="3400" dirty="0" err="1" smtClean="0"/>
              <a:t>всіх</a:t>
            </a:r>
            <a:r>
              <a:rPr lang="ru-RU" sz="3400" dirty="0" smtClean="0"/>
              <a:t> </a:t>
            </a:r>
            <a:r>
              <a:rPr lang="ru-RU" sz="3400" dirty="0" err="1" smtClean="0"/>
              <a:t>категорій</a:t>
            </a:r>
            <a:r>
              <a:rPr lang="ru-RU" sz="3400" dirty="0" smtClean="0"/>
              <a:t> </a:t>
            </a:r>
            <a:r>
              <a:rPr lang="ru-RU" sz="3400" dirty="0" err="1" smtClean="0"/>
              <a:t>працівників</a:t>
            </a:r>
            <a:r>
              <a:rPr lang="ru-RU" sz="3400" dirty="0" smtClean="0"/>
              <a:t> закладу </a:t>
            </a:r>
            <a:r>
              <a:rPr lang="ru-RU" sz="3400" dirty="0" err="1" smtClean="0"/>
              <a:t>освіти</a:t>
            </a:r>
            <a:r>
              <a:rPr lang="ru-RU" sz="3400" dirty="0" smtClean="0"/>
              <a:t> </a:t>
            </a:r>
            <a:r>
              <a:rPr lang="ru-RU" sz="3400" dirty="0" err="1" smtClean="0"/>
              <a:t>з</a:t>
            </a:r>
            <a:r>
              <a:rPr lang="ru-RU" sz="3400" dirty="0" smtClean="0"/>
              <a:t> </a:t>
            </a:r>
            <a:r>
              <a:rPr lang="ru-RU" sz="3400" dirty="0" err="1" smtClean="0"/>
              <a:t>відповідним</a:t>
            </a:r>
            <a:r>
              <a:rPr lang="ru-RU" sz="3400" dirty="0" smtClean="0"/>
              <a:t> </a:t>
            </a:r>
            <a:r>
              <a:rPr lang="ru-RU" sz="3400" dirty="0" err="1" smtClean="0"/>
              <a:t>складанням</a:t>
            </a:r>
            <a:r>
              <a:rPr lang="ru-RU" sz="3400" dirty="0" smtClean="0"/>
              <a:t> </a:t>
            </a:r>
            <a:r>
              <a:rPr lang="ru-RU" sz="3400" dirty="0" err="1" smtClean="0"/>
              <a:t>заліку</a:t>
            </a:r>
            <a:r>
              <a:rPr lang="ru-RU" sz="3400" dirty="0" smtClean="0"/>
              <a:t>;</a:t>
            </a:r>
          </a:p>
          <a:p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err="1" smtClean="0"/>
              <a:t>забезпечено</a:t>
            </a:r>
            <a:r>
              <a:rPr lang="ru-RU" sz="3400" dirty="0" smtClean="0"/>
              <a:t> </a:t>
            </a:r>
            <a:r>
              <a:rPr lang="ru-RU" sz="3400" dirty="0" err="1" smtClean="0"/>
              <a:t>проведення</a:t>
            </a:r>
            <a:r>
              <a:rPr lang="ru-RU" sz="3400" dirty="0" smtClean="0"/>
              <a:t> занять </a:t>
            </a:r>
            <a:r>
              <a:rPr lang="ru-RU" sz="3400" dirty="0" err="1" smtClean="0"/>
              <a:t>відповідно</a:t>
            </a:r>
            <a:r>
              <a:rPr lang="ru-RU" sz="3400" dirty="0" smtClean="0"/>
              <a:t> </a:t>
            </a:r>
            <a:r>
              <a:rPr lang="ru-RU" sz="3400" dirty="0" err="1" smtClean="0"/>
              <a:t>графіка</a:t>
            </a:r>
            <a:r>
              <a:rPr lang="ru-RU" sz="3400" dirty="0" smtClean="0"/>
              <a:t> і </a:t>
            </a:r>
            <a:r>
              <a:rPr lang="ru-RU" sz="3400" dirty="0" err="1" smtClean="0"/>
              <a:t>розробленої</a:t>
            </a:r>
            <a:r>
              <a:rPr lang="ru-RU" sz="3400" dirty="0" smtClean="0"/>
              <a:t> тематики з ЦЗ, </a:t>
            </a:r>
            <a:r>
              <a:rPr lang="ru-RU" sz="3400" dirty="0" err="1" smtClean="0"/>
              <a:t>зокрема</a:t>
            </a:r>
            <a:r>
              <a:rPr lang="ru-RU" sz="3400" dirty="0" smtClean="0"/>
              <a:t> з </a:t>
            </a:r>
            <a:r>
              <a:rPr lang="ru-RU" sz="3400" dirty="0" err="1" smtClean="0"/>
              <a:t>формуванням</a:t>
            </a:r>
            <a:r>
              <a:rPr lang="ru-RU" sz="3400" dirty="0" smtClean="0"/>
              <a:t>, яке </a:t>
            </a:r>
            <a:r>
              <a:rPr lang="ru-RU" sz="3400" dirty="0" err="1" smtClean="0"/>
              <a:t>обслуговує</a:t>
            </a:r>
            <a:r>
              <a:rPr lang="ru-RU" sz="3400" dirty="0" smtClean="0"/>
              <a:t> </a:t>
            </a:r>
            <a:r>
              <a:rPr lang="ru-RU" sz="3400" dirty="0" err="1" smtClean="0"/>
              <a:t>укриття</a:t>
            </a:r>
            <a:r>
              <a:rPr lang="ru-RU" sz="3400" dirty="0" smtClean="0"/>
              <a:t>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400" dirty="0" smtClean="0"/>
              <a:t>За результатами </a:t>
            </a:r>
            <a:r>
              <a:rPr lang="ru-RU" sz="2400" dirty="0" err="1" smtClean="0"/>
              <a:t>внутрішнього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самооцінювання</a:t>
            </a:r>
            <a:r>
              <a:rPr lang="ru-RU" sz="2400" dirty="0" smtClean="0"/>
              <a:t> 2021-2022 н.р. </a:t>
            </a:r>
            <a:r>
              <a:rPr lang="ru-RU" sz="2400" dirty="0" err="1" smtClean="0"/>
              <a:t>освітнього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середовища</a:t>
            </a:r>
            <a:r>
              <a:rPr lang="ru-RU" sz="2400" dirty="0" smtClean="0"/>
              <a:t> </a:t>
            </a:r>
            <a:r>
              <a:rPr lang="ru-RU" sz="2400" dirty="0" err="1" smtClean="0"/>
              <a:t>зроблено</a:t>
            </a:r>
            <a:r>
              <a:rPr lang="ru-RU" sz="2400" dirty="0" smtClean="0"/>
              <a:t> </a:t>
            </a:r>
            <a:r>
              <a:rPr lang="ru-RU" sz="2400" dirty="0" err="1" smtClean="0"/>
              <a:t>наступне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загорожу </a:t>
            </a:r>
            <a:r>
              <a:rPr lang="ru-RU" sz="2400" dirty="0" err="1" smtClean="0"/>
              <a:t>стадіону</a:t>
            </a:r>
            <a:r>
              <a:rPr lang="ru-RU" sz="2400" dirty="0" smtClean="0"/>
              <a:t> (</a:t>
            </a:r>
            <a:r>
              <a:rPr lang="ru-RU" sz="2400" dirty="0" err="1" smtClean="0"/>
              <a:t>частково</a:t>
            </a:r>
            <a:r>
              <a:rPr lang="ru-RU" sz="2400" dirty="0" smtClean="0"/>
              <a:t>);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 smtClean="0"/>
              <a:t>організацію</a:t>
            </a:r>
            <a:r>
              <a:rPr lang="ru-RU" sz="2400" dirty="0" smtClean="0"/>
              <a:t> </a:t>
            </a:r>
            <a:r>
              <a:rPr lang="ru-RU" sz="2400" dirty="0" err="1" smtClean="0"/>
              <a:t>питного</a:t>
            </a:r>
            <a:r>
              <a:rPr lang="ru-RU" sz="2400" dirty="0" smtClean="0"/>
              <a:t> режиму у </a:t>
            </a:r>
            <a:r>
              <a:rPr lang="ru-RU" sz="2400" dirty="0" err="1" smtClean="0"/>
              <a:t>закладі</a:t>
            </a:r>
            <a:r>
              <a:rPr lang="ru-RU" sz="2400" dirty="0" smtClean="0"/>
              <a:t> </a:t>
            </a:r>
            <a:r>
              <a:rPr lang="ru-RU" sz="2400" dirty="0" err="1" smtClean="0"/>
              <a:t>освіти</a:t>
            </a:r>
            <a:r>
              <a:rPr lang="ru-RU" sz="2400" dirty="0" smtClean="0"/>
              <a:t> (</a:t>
            </a:r>
            <a:r>
              <a:rPr lang="ru-RU" sz="2400" dirty="0" err="1" smtClean="0"/>
              <a:t>кулери</a:t>
            </a:r>
            <a:r>
              <a:rPr lang="ru-RU" sz="2400" dirty="0" smtClean="0"/>
              <a:t>);</a:t>
            </a:r>
            <a:br>
              <a:rPr lang="ru-RU" sz="2400" dirty="0" smtClean="0"/>
            </a:br>
            <a:r>
              <a:rPr lang="ru-RU" sz="2400" dirty="0" err="1" smtClean="0"/>
              <a:t>облаштовано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укриття</a:t>
            </a:r>
            <a:r>
              <a:rPr lang="ru-RU" sz="2400" dirty="0" smtClean="0"/>
              <a:t> (</a:t>
            </a:r>
            <a:r>
              <a:rPr lang="ru-RU" sz="2400" dirty="0" err="1" smtClean="0"/>
              <a:t>створені</a:t>
            </a:r>
            <a:r>
              <a:rPr lang="ru-RU" sz="2400" dirty="0" smtClean="0"/>
              <a:t> </a:t>
            </a:r>
            <a:r>
              <a:rPr lang="ru-RU" sz="2400" dirty="0" err="1" smtClean="0"/>
              <a:t>умови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проведення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уроків</a:t>
            </a:r>
            <a:r>
              <a:rPr lang="ru-RU" sz="2400" dirty="0" smtClean="0"/>
              <a:t>).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4038600" cy="5911873"/>
          </a:xfrm>
        </p:spPr>
        <p:txBody>
          <a:bodyPr>
            <a:normAutofit fontScale="62500" lnSpcReduction="20000"/>
          </a:bodyPr>
          <a:lstStyle/>
          <a:p>
            <a:r>
              <a:rPr lang="ru-RU" sz="4000" b="1" i="1" dirty="0" err="1" smtClean="0">
                <a:solidFill>
                  <a:schemeClr val="tx2"/>
                </a:solidFill>
              </a:rPr>
              <a:t>Стратегічна</a:t>
            </a:r>
            <a:r>
              <a:rPr lang="ru-RU" sz="4000" b="1" i="1" dirty="0" smtClean="0">
                <a:solidFill>
                  <a:schemeClr val="tx2"/>
                </a:solidFill>
              </a:rPr>
              <a:t> </a:t>
            </a:r>
            <a:r>
              <a:rPr lang="ru-RU" sz="4000" b="1" i="1" dirty="0" err="1" smtClean="0">
                <a:solidFill>
                  <a:schemeClr val="tx2"/>
                </a:solidFill>
              </a:rPr>
              <a:t>ціль</a:t>
            </a:r>
            <a:r>
              <a:rPr lang="ru-RU" sz="4000" b="1" dirty="0" smtClean="0">
                <a:solidFill>
                  <a:schemeClr val="tx2"/>
                </a:solidFill>
              </a:rPr>
              <a:t>:</a:t>
            </a:r>
          </a:p>
          <a:p>
            <a:endParaRPr lang="ru-RU" sz="40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СЕРЕДОВИЩЕ, ВІЛЬНЕ ВІД НАСИЛЬСТВА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52"/>
            <a:ext cx="4210080" cy="6500858"/>
          </a:xfr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endParaRPr lang="ru-RU" sz="2900" b="1" dirty="0" smtClean="0"/>
          </a:p>
          <a:p>
            <a:pPr>
              <a:lnSpc>
                <a:spcPct val="120000"/>
              </a:lnSpc>
            </a:pPr>
            <a:r>
              <a:rPr lang="ru-RU" sz="2900" b="1" dirty="0" smtClean="0"/>
              <a:t>ПРОЄКТ «ЗАКЛАД ОСВІТИ – ТОЛЕРАНТНЕ СЕРЕДОВИЩЕ, СТОП БУЛІНГ»</a:t>
            </a:r>
            <a:endParaRPr lang="ru-RU" sz="2900" dirty="0" smtClean="0"/>
          </a:p>
          <a:p>
            <a:pPr>
              <a:lnSpc>
                <a:spcPct val="120000"/>
              </a:lnSpc>
            </a:pPr>
            <a:r>
              <a:rPr lang="ru-RU" sz="2900" b="1" dirty="0" smtClean="0"/>
              <a:t>АНТИБУЛІНГОВА ПОЛІТИКА</a:t>
            </a:r>
            <a:endParaRPr lang="ru-RU" sz="2900" dirty="0" smtClean="0"/>
          </a:p>
          <a:p>
            <a:pPr>
              <a:lnSpc>
                <a:spcPct val="120000"/>
              </a:lnSpc>
            </a:pPr>
            <a:r>
              <a:rPr lang="ru-RU" sz="2900" b="1" dirty="0" smtClean="0"/>
              <a:t>ВИХОВНА РОБОТА КЛАСНОГО КЕРІВНИКА</a:t>
            </a:r>
            <a:endParaRPr lang="ru-RU" sz="2900" dirty="0" smtClean="0"/>
          </a:p>
          <a:p>
            <a:pPr>
              <a:lnSpc>
                <a:spcPct val="120000"/>
              </a:lnSpc>
            </a:pPr>
            <a:r>
              <a:rPr lang="ru-RU" sz="2900" b="1" dirty="0" smtClean="0"/>
              <a:t>ІНФОРМАЦІЙНО-ПРОСВІТНИЦЬКА РОБОТА СЕРЕД УЧАСНИКІВ ОСВІТНЬОГО ПРОЦЕСУ</a:t>
            </a:r>
            <a:endParaRPr lang="ru-RU" sz="2900" dirty="0" smtClean="0"/>
          </a:p>
          <a:p>
            <a:pPr>
              <a:lnSpc>
                <a:spcPct val="120000"/>
              </a:lnSpc>
            </a:pPr>
            <a:r>
              <a:rPr lang="ru-RU" sz="2900" b="1" dirty="0" smtClean="0"/>
              <a:t>АКЦІЯ “16 ДНІВ ПРОТИ НАСИЛЬСТВА”</a:t>
            </a:r>
            <a:endParaRPr lang="ru-RU" sz="2900" dirty="0" smtClean="0"/>
          </a:p>
          <a:p>
            <a:pPr>
              <a:lnSpc>
                <a:spcPct val="120000"/>
              </a:lnSpc>
            </a:pPr>
            <a:r>
              <a:rPr lang="ru-RU" sz="2900" b="1" dirty="0" smtClean="0"/>
              <a:t>ІНФОРМАЦІЯ НА САЙТІ</a:t>
            </a:r>
            <a:endParaRPr lang="ru-RU" sz="2900" dirty="0" smtClean="0"/>
          </a:p>
          <a:p>
            <a:pPr>
              <a:lnSpc>
                <a:spcPct val="120000"/>
              </a:lnSpc>
            </a:pPr>
            <a:r>
              <a:rPr lang="ru-RU" sz="2900" b="1" dirty="0" smtClean="0"/>
              <a:t>ПОРЯДОК РОЗГЛЯДУ ЗВЕРНЕНЬ ПРО ВЧИНЕННЯ БУЛІНГУ</a:t>
            </a:r>
            <a:endParaRPr lang="ru-RU" sz="2900" dirty="0" smtClean="0"/>
          </a:p>
          <a:p>
            <a:pPr>
              <a:lnSpc>
                <a:spcPct val="120000"/>
              </a:lnSpc>
            </a:pPr>
            <a:r>
              <a:rPr lang="ru-RU" sz="2900" b="1" dirty="0" smtClean="0"/>
              <a:t>ЩОРІЧНИЙ ПЛАН ЗАХОДІВ З ПРОТИДІЇ БУЛІНГУ</a:t>
            </a:r>
            <a:endParaRPr lang="ru-RU" sz="2900" dirty="0" smtClean="0"/>
          </a:p>
          <a:p>
            <a:pPr>
              <a:lnSpc>
                <a:spcPct val="120000"/>
              </a:lnSpc>
            </a:pPr>
            <a:r>
              <a:rPr lang="ru-RU" sz="2900" b="1" dirty="0" smtClean="0"/>
              <a:t>ЗРАЗКИ ДОКУМЕНТІВ (ЗАЯВА)</a:t>
            </a:r>
            <a:endParaRPr lang="ru-RU" sz="2900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Школа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88" y="2060848"/>
            <a:ext cx="399988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</TotalTime>
  <Words>2002</Words>
  <Application>Microsoft Office PowerPoint</Application>
  <PresentationFormat>Экран (4:3)</PresentationFormat>
  <Paragraphs>647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Презентация PowerPoint</vt:lpstr>
      <vt:lpstr>ОСВІТНЄ СЕРЕДОВИЩЕ</vt:lpstr>
      <vt:lpstr>Презентация PowerPoint</vt:lpstr>
      <vt:lpstr>Презентация PowerPoint</vt:lpstr>
      <vt:lpstr>Забезпечувалась відповідність освітнього середовища (внутрішніх туалетів, вентиляційного, питного режимів, режиму освітлення) Санітарному регламенту;    згідно Договору з Держпродспоживслужбою здійснюються лабораторні дослідження піску на вміст гельмінтів, води, режиму освітлення, температурного режиму, виконуються умови щодо дератизації, дезінфекції, дезінсекції шкільних приміщень;   </vt:lpstr>
      <vt:lpstr>Встановлено інформаційні таблички обрізано, окремі видалено аварійні дерева, сухі гілки; здійснено оптимізацію зелених насаджень;  облаштовано найпростіше укриття (підведено водопостачання, придбано кулер для води), забезпечено необхідний перелік медичних засобів;  організовано практичні заняття з надання домедичної допомоги для учнів і вчителів, тренінги з дій у надзвичайних ситуаціях; створено безпечний єдиний інформаційний простір відповідно Стратегії розвитку закладу освіти на 2021-2025 рр.;  введено в освітній процес політику розумного використання, політику мінімізації відходів (участь у проєкті «Батарейки, здавайтеся!» </vt:lpstr>
      <vt:lpstr>     Проведено тренінг «Тривожна валіза. Що взяти з собою в укриття» Діяли у разі сигналу «Повітряна тривога» відповідно інструкції</vt:lpstr>
      <vt:lpstr>За результатами внутрішнього самооцінювання 2021-2022 н.р. освітнього середовища зроблено наступне:  загорожу стадіону (частково);  організацію питного режиму у закладі освіти (кулери); облаштовано укриття (створені умови для проведення уроків).  </vt:lpstr>
      <vt:lpstr>Презентация PowerPoint</vt:lpstr>
      <vt:lpstr>Презентация PowerPoint</vt:lpstr>
      <vt:lpstr>Заходи з  профорієнтації та попередження булінгу.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ОЦІНЮВАННЯ</vt:lpstr>
      <vt:lpstr>Презентация PowerPoint</vt:lpstr>
      <vt:lpstr>ФОРМУВАЛЬНЕ ОЦІНЮВАННЯ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УПРАВЛІНСЬКА ДІЯЛЬНІСТЬ</vt:lpstr>
      <vt:lpstr>Презентация PowerPoint</vt:lpstr>
      <vt:lpstr>Презентация PowerPoint</vt:lpstr>
      <vt:lpstr>Презентация PowerPoint</vt:lpstr>
      <vt:lpstr> ОСВІТНЄ СЕРЕДОВИЩЕ</vt:lpstr>
      <vt:lpstr> СИСТЕМА ОЦІНЮВАННЯ ЗДОБУВАЧІВ ОСВІТИ</vt:lpstr>
      <vt:lpstr>   ПЕДАГОГІЧНА ДІЯЛЬНІСТЬ ПЕДАГОГІЧНИХ ПРАЦІВНИКІВ  </vt:lpstr>
      <vt:lpstr> УПРАВЛІНСЬКІ ПРОЦЕСИ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Користувач Windows</cp:lastModifiedBy>
  <cp:revision>30</cp:revision>
  <dcterms:created xsi:type="dcterms:W3CDTF">2022-05-15T15:15:38Z</dcterms:created>
  <dcterms:modified xsi:type="dcterms:W3CDTF">2023-06-05T20:52:20Z</dcterms:modified>
</cp:coreProperties>
</file>