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9" r:id="rId4"/>
    <p:sldId id="302" r:id="rId5"/>
    <p:sldId id="258" r:id="rId6"/>
    <p:sldId id="267" r:id="rId7"/>
    <p:sldId id="269" r:id="rId8"/>
    <p:sldId id="266" r:id="rId9"/>
    <p:sldId id="265" r:id="rId10"/>
    <p:sldId id="264" r:id="rId11"/>
    <p:sldId id="314" r:id="rId12"/>
    <p:sldId id="263" r:id="rId13"/>
    <p:sldId id="311" r:id="rId14"/>
    <p:sldId id="305" r:id="rId15"/>
    <p:sldId id="262" r:id="rId16"/>
    <p:sldId id="290" r:id="rId17"/>
    <p:sldId id="293" r:id="rId18"/>
    <p:sldId id="296" r:id="rId19"/>
    <p:sldId id="261" r:id="rId20"/>
    <p:sldId id="260" r:id="rId21"/>
    <p:sldId id="276" r:id="rId22"/>
    <p:sldId id="275" r:id="rId23"/>
    <p:sldId id="274" r:id="rId24"/>
    <p:sldId id="273" r:id="rId25"/>
    <p:sldId id="272" r:id="rId26"/>
    <p:sldId id="308" r:id="rId27"/>
    <p:sldId id="271" r:id="rId28"/>
    <p:sldId id="281" r:id="rId29"/>
    <p:sldId id="280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5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3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7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3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5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1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7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2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C90C-8C84-4AA5-94BB-D955CEAD7884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452E-E3E9-4DF5-8FA4-89907E60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rt-grafika.ru/_ph/34/2/5243131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9424" y="2060848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Микола</a:t>
            </a:r>
            <a:r>
              <a:rPr lang="ru-RU" sz="4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Вінграновський</a:t>
            </a:r>
            <a:r>
              <a:rPr lang="ru-RU" sz="4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endParaRPr lang="ru-RU" sz="4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144043"/>
            <a:ext cx="46249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«У </a:t>
            </a:r>
            <a:r>
              <a:rPr lang="ru-RU" sz="40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40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я </a:t>
            </a:r>
            <a:r>
              <a:rPr lang="ru-RU" sz="40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40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40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» 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1"/>
            <a:ext cx="3563888" cy="525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6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\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01011" y="2204864"/>
            <a:ext cx="51283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Римування</a:t>
            </a:r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:</a:t>
            </a:r>
            <a:endParaRPr lang="ru-RU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753" y="3454398"/>
            <a:ext cx="85689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Перші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дві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строфи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мають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перехресне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римування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АБАБ,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третя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та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четверта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кільцеве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АББА (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умовно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позначимо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А –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чоловіча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рима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, Б –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жіноча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4756" r="3306" b="17160"/>
          <a:stretch/>
        </p:blipFill>
        <p:spPr bwMode="auto">
          <a:xfrm>
            <a:off x="6113968" y="1167798"/>
            <a:ext cx="303003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88640"/>
            <a:ext cx="6858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Віршовий</a:t>
            </a:r>
            <a:r>
              <a:rPr lang="ru-RU" sz="54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розмір</a:t>
            </a:r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: </a:t>
            </a:r>
            <a:endParaRPr lang="ru-RU" sz="5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2687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амфібрахій</a:t>
            </a:r>
            <a:r>
              <a:rPr lang="ru-RU" sz="40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 </a:t>
            </a:r>
            <a:br>
              <a:rPr lang="ru-RU" sz="40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112928"/>
            <a:ext cx="639045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Художні</a:t>
            </a:r>
            <a:r>
              <a:rPr lang="ru-RU" sz="54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засоби</a:t>
            </a:r>
            <a:r>
              <a:rPr lang="ru-RU" sz="54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1228176"/>
            <a:ext cx="8352928" cy="552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Епітети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: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синє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небо,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любов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люба,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дубовий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костур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вечірня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хода, дорога тверда </a:t>
            </a: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Метафори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: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 У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я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 у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я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сни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Алітерація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асонанс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: У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я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…</a:t>
            </a:r>
          </a:p>
          <a:p>
            <a:pPr lvl="0"/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За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рахунок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багаторазового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повторення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приголосних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«с» та «н»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створюється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ефект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елегійної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ніжності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замилування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коха­ною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жінкою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. За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допомогою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повторення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літери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«і»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підкреслюється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особливий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стан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душі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ліричного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героя,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її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тепло.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12290" name="Picture 2" descr="Картинки по запросу картинке закоха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63105" cy="1273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9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3" y="3273318"/>
            <a:ext cx="89289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Поет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уявно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висіває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на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«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із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дубів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та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беріз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» і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весняні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сни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коханої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дівчини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. Небо, хмари,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їх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мінливість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–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це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благодатний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матеріал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для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поета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. Той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хмарний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ті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сни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зливаючись,творять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образ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самої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дівчини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: «Тебе вони являть і так і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замруть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». Увесь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світ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для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ліричного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smtClean="0">
                <a:latin typeface="Georgia" pitchFamily="18" charset="0"/>
                <a:ea typeface="Calibri"/>
                <a:cs typeface="Times New Roman"/>
              </a:rPr>
              <a:t>героя </a:t>
            </a:r>
            <a:r>
              <a:rPr lang="ru-RU" sz="2600" dirty="0" err="1" smtClean="0">
                <a:latin typeface="Georgia" pitchFamily="18" charset="0"/>
                <a:ea typeface="Calibri"/>
                <a:cs typeface="Times New Roman"/>
              </a:rPr>
              <a:t>наповений</a:t>
            </a:r>
            <a:r>
              <a:rPr lang="ru-RU" sz="2600" dirty="0" smtClean="0"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теплом і рисами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коханої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.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Це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для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нього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стає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опертям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полегшує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ходу,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додає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Georgia" pitchFamily="18" charset="0"/>
                <a:ea typeface="Calibri"/>
                <a:cs typeface="Times New Roman"/>
              </a:rPr>
              <a:t>впевненості</a:t>
            </a:r>
            <a:r>
              <a:rPr lang="ru-RU" sz="2600" dirty="0">
                <a:latin typeface="Georgia" pitchFamily="18" charset="0"/>
                <a:ea typeface="Calibri"/>
                <a:cs typeface="Times New Roman"/>
              </a:rPr>
              <a:t>.</a:t>
            </a:r>
            <a:endParaRPr lang="ru-RU" sz="2600" dirty="0"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771"/>
            <a:ext cx="2288034" cy="304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9" y="121770"/>
            <a:ext cx="4005321" cy="315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39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332656"/>
            <a:ext cx="49685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Метафоричні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образи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«У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си­ньому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я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/ У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любов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моя люба, / Я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із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дубів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та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беріз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/ У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з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берези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і дуба»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так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природно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передають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шал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напоєного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коханням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серця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коли для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чоловіка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його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кохана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присутня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всюди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на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б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він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не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дивився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б не </a:t>
            </a:r>
            <a:r>
              <a:rPr lang="ru-RU" sz="28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робив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: 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«і 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небо над нами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із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тебе, / І море </a:t>
            </a:r>
            <a:r>
              <a:rPr lang="ru-RU" sz="2800" i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із</a:t>
            </a:r>
            <a:r>
              <a:rPr lang="ru-RU" sz="2800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тебе»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853697" cy="575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9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78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357141"/>
            <a:ext cx="48600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Лю­бов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ліричного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героя бездонна, як небо і море,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запашна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й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ніжна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як весна.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Минають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роки, уже й герой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із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«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вечірньою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»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ходою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але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кохана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як і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раніше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заповнює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все </a:t>
            </a:r>
            <a:r>
              <a:rPr lang="ru-RU" sz="36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його</a:t>
            </a:r>
            <a:r>
              <a:rPr lang="ru-RU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життя</a:t>
            </a:r>
            <a:r>
              <a:rPr lang="ru-RU" sz="36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  <a:endParaRPr lang="ru-RU" sz="36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3672407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0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1006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216284"/>
            <a:ext cx="5688632" cy="640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 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У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цьому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вірші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Вінграновський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вдається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до </a:t>
            </a:r>
            <a:r>
              <a:rPr lang="ru-RU" sz="3200" b="1" dirty="0">
                <a:latin typeface="Georgia" pitchFamily="18" charset="0"/>
                <a:ea typeface="Calibri"/>
                <a:cs typeface="Times New Roman"/>
              </a:rPr>
              <a:t>словесного </a:t>
            </a:r>
            <a:r>
              <a:rPr lang="ru-RU" sz="3200" b="1" dirty="0" err="1">
                <a:latin typeface="Georgia" pitchFamily="18" charset="0"/>
                <a:ea typeface="Calibri"/>
                <a:cs typeface="Times New Roman"/>
              </a:rPr>
              <a:t>мінімалізму</a:t>
            </a:r>
            <a:r>
              <a:rPr lang="ru-RU" sz="3200" b="1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(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наприклад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у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творі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присутній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лише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один </a:t>
            </a:r>
            <a:r>
              <a:rPr lang="ru-RU" sz="32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колір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 — </a:t>
            </a:r>
            <a:r>
              <a:rPr lang="ru-RU" sz="32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синій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). </a:t>
            </a:r>
            <a:endParaRPr lang="ru-RU" sz="3200" dirty="0" smtClean="0"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Синім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у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поета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є і море,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зливається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з небом, і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безмежне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почуття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ліричного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героя,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не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поступається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величі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неба й моря.</a:t>
            </a:r>
            <a:r>
              <a:rPr lang="ru-RU" sz="3200" b="1" dirty="0">
                <a:latin typeface="Georgia" pitchFamily="18" charset="0"/>
                <a:ea typeface="Calibri"/>
                <a:cs typeface="Times New Roman"/>
              </a:rPr>
              <a:t> </a:t>
            </a:r>
            <a:endParaRPr lang="ru-RU" sz="3200" dirty="0"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" y="-11006"/>
            <a:ext cx="3384376" cy="390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412878" y="4135490"/>
            <a:ext cx="2605813" cy="2470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" y="1670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27499" y="188640"/>
            <a:ext cx="5408997" cy="613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4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Колір-</a:t>
            </a:r>
            <a:r>
              <a:rPr lang="uk-UA" sz="24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це чітко  вибраний, розроблений, усвідомлений , продуманий прийом, який допомагає </a:t>
            </a:r>
            <a:r>
              <a:rPr lang="uk-UA" sz="24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Вінграновському виразити </a:t>
            </a:r>
            <a:r>
              <a:rPr lang="uk-UA" sz="24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у слові свої думки і відчуття</a:t>
            </a:r>
            <a:r>
              <a:rPr lang="uk-UA" sz="24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Він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уміло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використовує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слов</a:t>
            </a:r>
            <a:r>
              <a:rPr lang="en-US" sz="2400" dirty="0" smtClean="0">
                <a:latin typeface="Georgia" pitchFamily="18" charset="0"/>
                <a:ea typeface="Calibri"/>
                <a:cs typeface="Times New Roman"/>
              </a:rPr>
              <a:t>’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янську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колористику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: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білий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-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найпоширеніший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у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слов’ян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«чистота,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незайманість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», 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чорний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-  «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смуток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печаль, 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смерть»,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синій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–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найвища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чуттєвість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гранична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утаємниченість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символ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вірності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довір’я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і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безконечності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" y="232251"/>
            <a:ext cx="3440346" cy="4276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02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8856" y="4221088"/>
            <a:ext cx="88276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Прототипом синього кольору є небесні світила – через свою реальну віддаленість від людини </a:t>
            </a:r>
            <a:r>
              <a:rPr lang="uk-UA" sz="24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асоціюються з непізнаним, загадковим.</a:t>
            </a:r>
            <a:r>
              <a:rPr lang="uk-UA" sz="24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Колір у Миколи Вінграновського нейтралізує своє первинне спектральне значення і </a:t>
            </a:r>
            <a:r>
              <a:rPr lang="uk-UA" sz="24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стає знаком глибини </a:t>
            </a:r>
            <a:r>
              <a:rPr lang="uk-UA" sz="24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почуттів</a:t>
            </a:r>
            <a:r>
              <a:rPr lang="uk-UA" sz="24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гармонії.</a:t>
            </a:r>
            <a:endParaRPr lang="ru-RU" sz="2400" b="1" dirty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3076" name="Picture 4" descr="Картинки по запросу картинки космос сині план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4950"/>
            <a:ext cx="5040560" cy="415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1052734"/>
            <a:ext cx="439248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uk-UA" sz="36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Отже, висіяти ліс у синьому небі здатна людина, яка наблизилася до гармонії, пізнала глибини буття.</a:t>
            </a:r>
            <a:endParaRPr lang="ru-RU" sz="3600" dirty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4098" name="Picture 2" descr="Картинки по запросу картинки людина космос сині плане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/>
          <a:stretch/>
        </p:blipFill>
        <p:spPr bwMode="auto">
          <a:xfrm>
            <a:off x="179512" y="188640"/>
            <a:ext cx="4228254" cy="334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9348"/>
            <a:ext cx="4206685" cy="278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116632"/>
            <a:ext cx="514806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Поезія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«У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я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»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Миколи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Вінграновського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постійно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привертає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увагу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науковців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оскільки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є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надзвичайно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складною у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прочитанні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через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високий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рівень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імпліцитності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8748464" cy="255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Словник:</a:t>
            </a:r>
            <a:endParaRPr lang="ru-RU" sz="4400" b="1" dirty="0" smtClean="0">
              <a:solidFill>
                <a:srgbClr val="C0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ІМПЛІЦИТНИЙ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 (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від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лат.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implicito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—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сплітаю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) —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неявний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схований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такий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(на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відміну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від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експліцитного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)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може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бути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виявлений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тільки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через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свої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зв'язки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з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іншими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об'єктами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чи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Georgia" pitchFamily="18" charset="0"/>
                <a:ea typeface="Calibri"/>
                <a:cs typeface="Times New Roman"/>
              </a:rPr>
              <a:t>процесами</a:t>
            </a:r>
            <a:r>
              <a:rPr lang="ru-RU" sz="2200" dirty="0">
                <a:latin typeface="Georgia" pitchFamily="18" charset="0"/>
                <a:ea typeface="Calibri"/>
                <a:cs typeface="Times New Roman"/>
              </a:rPr>
              <a:t>. </a:t>
            </a: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024336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87700" y="417933"/>
            <a:ext cx="5410864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Космос, людство, земля, народ, доба, </a:t>
            </a:r>
            <a:r>
              <a:rPr lang="uk-UA" sz="32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Україна —</a:t>
            </a:r>
            <a:r>
              <a:rPr lang="uk-UA" sz="32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 </a:t>
            </a:r>
            <a:r>
              <a:rPr lang="uk-UA" sz="32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ось </a:t>
            </a:r>
            <a:r>
              <a:rPr lang="uk-UA" sz="32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який масштаб узяла </a:t>
            </a:r>
            <a:r>
              <a:rPr lang="uk-UA" sz="32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поетична мова</a:t>
            </a:r>
            <a:r>
              <a:rPr lang="uk-UA" sz="32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  </a:t>
            </a:r>
            <a:r>
              <a:rPr lang="uk-UA" sz="32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Вінграновського</a:t>
            </a:r>
            <a:r>
              <a:rPr lang="uk-UA" sz="32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  </a:t>
            </a:r>
            <a:r>
              <a:rPr lang="uk-UA" sz="32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ось </a:t>
            </a:r>
            <a:r>
              <a:rPr lang="uk-UA" sz="32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у яких вимірах жив його ліричний герой.</a:t>
            </a:r>
            <a:endParaRPr lang="ru-RU" sz="3200" b="1" dirty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             </a:t>
            </a:r>
            <a:r>
              <a:rPr lang="uk-UA" sz="24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Іван  Дзюба</a:t>
            </a:r>
            <a:endParaRPr lang="ru-RU" sz="2400" b="1" dirty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50818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17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620688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Дончик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Віталій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Григорович</a:t>
            </a:r>
            <a:r>
              <a:rPr lang="ru-RU" sz="4000" dirty="0" smtClean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4000" dirty="0" err="1" smtClean="0">
                <a:latin typeface="Georgia" pitchFamily="18" charset="0"/>
                <a:ea typeface="Calibri"/>
                <a:cs typeface="Times New Roman"/>
              </a:rPr>
              <a:t>український</a:t>
            </a:r>
            <a:r>
              <a:rPr lang="ru-RU" sz="40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dirty="0" err="1" smtClean="0">
                <a:latin typeface="Georgia" pitchFamily="18" charset="0"/>
                <a:ea typeface="Calibri"/>
                <a:cs typeface="Times New Roman"/>
              </a:rPr>
              <a:t>літературознавець</a:t>
            </a:r>
            <a:r>
              <a:rPr lang="ru-RU" sz="4000" dirty="0" smtClean="0">
                <a:latin typeface="Georgia" pitchFamily="18" charset="0"/>
                <a:ea typeface="Calibri"/>
                <a:cs typeface="Times New Roman"/>
              </a:rPr>
              <a:t> і критик, 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характеризує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вірш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як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гімн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поезії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й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любові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– до неба,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лісу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, моря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тощо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.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1268" name="Picture 4" descr="http://knpu.gov.ua/sites/default/files/imagecache/publication/donchuk_vitalij_2011_obklad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5" y="836712"/>
            <a:ext cx="2935887" cy="44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204301"/>
            <a:ext cx="55446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Тарас 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Салига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 доктор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філологічних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наук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професор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кафедри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української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літератури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ім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. акад. М. Возняка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Львівського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національного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університету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імені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Georgia" pitchFamily="18" charset="0"/>
              </a:rPr>
              <a:t>Івана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Georgia" pitchFamily="18" charset="0"/>
              </a:rPr>
              <a:t> Франка, 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вбачає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в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симфонії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барв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симфонію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ідейних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смислів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. </a:t>
            </a:r>
          </a:p>
        </p:txBody>
      </p:sp>
      <p:pic>
        <p:nvPicPr>
          <p:cNvPr id="12290" name="Picture 2" descr="http://kameniar.franko.lviv.ua/wp-content/uploads/2012/02/2012_N1_Taras_Salyga_Image_9-221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07666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3555" y="4005064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Любов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Кужільна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,</a:t>
            </a:r>
            <a:r>
              <a:rPr lang="ru-RU" sz="3200" b="1" i="0" dirty="0" smtClean="0">
                <a:effectLst/>
                <a:latin typeface="Georgia" pitchFamily="18" charset="0"/>
              </a:rPr>
              <a:t>  </a:t>
            </a:r>
            <a:r>
              <a:rPr lang="ru-RU" sz="3200" i="0" dirty="0" smtClean="0">
                <a:effectLst/>
                <a:latin typeface="Georgia" pitchFamily="18" charset="0"/>
              </a:rPr>
              <a:t>доцент </a:t>
            </a:r>
            <a:r>
              <a:rPr lang="ru-RU" sz="3200" i="0" dirty="0" err="1" smtClean="0">
                <a:effectLst/>
                <a:latin typeface="Georgia" pitchFamily="18" charset="0"/>
              </a:rPr>
              <a:t>Криворізького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національного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педагогічного</a:t>
            </a:r>
            <a:r>
              <a:rPr lang="ru-RU" sz="3200" b="0" i="0" dirty="0" smtClean="0">
                <a:effectLst/>
                <a:latin typeface="Georgia" pitchFamily="18" charset="0"/>
              </a:rPr>
              <a:t> </a:t>
            </a:r>
            <a:r>
              <a:rPr lang="ru-RU" sz="3200" b="0" i="0" dirty="0" err="1" smtClean="0">
                <a:effectLst/>
                <a:latin typeface="Georgia" pitchFamily="18" charset="0"/>
              </a:rPr>
              <a:t>університету</a:t>
            </a:r>
            <a:r>
              <a:rPr lang="ru-RU" sz="3200" b="0" i="0" dirty="0" smtClean="0">
                <a:effectLst/>
                <a:latin typeface="Georgia" pitchFamily="18" charset="0"/>
              </a:rPr>
              <a:t>,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вважає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вірш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передає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оманливий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характер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статевого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бажання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.</a:t>
            </a:r>
          </a:p>
        </p:txBody>
      </p:sp>
      <p:pic>
        <p:nvPicPr>
          <p:cNvPr id="13314" name="Picture 2" descr="Криворізький державний педагогічний університе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9"/>
          <a:stretch/>
        </p:blipFill>
        <p:spPr bwMode="auto">
          <a:xfrm>
            <a:off x="323528" y="121093"/>
            <a:ext cx="8655968" cy="37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332656"/>
            <a:ext cx="543609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Іван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Михайлович Дзюба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український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літературознавець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літературний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критик,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пов’язує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його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ідейний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план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із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вираженням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любові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до народу,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нації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України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.</a:t>
            </a:r>
          </a:p>
        </p:txBody>
      </p:sp>
      <p:pic>
        <p:nvPicPr>
          <p:cNvPr id="14338" name="Picture 2" descr="Картинки по запросу І. Дзю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48680"/>
            <a:ext cx="32670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19" y="0"/>
            <a:ext cx="529208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Володимир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Пилипович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Моренець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літературознавець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, доктор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філологічних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 наук,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професор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завідувач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кафедри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літературознавства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НаУКМА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, 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акцентує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увагу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на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неоднозначності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адресата –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Україна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душа, доля,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кохана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. </a:t>
            </a:r>
          </a:p>
        </p:txBody>
      </p:sp>
      <p:pic>
        <p:nvPicPr>
          <p:cNvPr id="15362" name="Picture 2" descr="Картинки по запросу В. Моренец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" y="620688"/>
            <a:ext cx="38166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20279" y="116632"/>
            <a:ext cx="57606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С. Богдан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досліджуючи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міфопоетику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вірша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аналізує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зокрема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образи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>
                <a:latin typeface="Georgia" pitchFamily="18" charset="0"/>
                <a:ea typeface="Calibri"/>
                <a:cs typeface="Times New Roman"/>
              </a:rPr>
              <a:t>дуба й </a:t>
            </a:r>
            <a:r>
              <a:rPr lang="ru-RU" sz="3200" b="1" dirty="0" err="1">
                <a:latin typeface="Georgia" pitchFamily="18" charset="0"/>
                <a:ea typeface="Calibri"/>
                <a:cs typeface="Times New Roman"/>
              </a:rPr>
              <a:t>берези</a:t>
            </a:r>
            <a:r>
              <a:rPr lang="ru-RU" sz="3200" b="1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як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архетипних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образів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перевернутого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світового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дерева та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образи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>
                <a:latin typeface="Georgia" pitchFamily="18" charset="0"/>
                <a:ea typeface="Calibri"/>
                <a:cs typeface="Times New Roman"/>
              </a:rPr>
              <a:t>неба, моря й </a:t>
            </a:r>
            <a:r>
              <a:rPr lang="ru-RU" sz="3200" b="1" dirty="0" err="1">
                <a:latin typeface="Georgia" pitchFamily="18" charset="0"/>
                <a:ea typeface="Calibri"/>
                <a:cs typeface="Times New Roman"/>
              </a:rPr>
              <a:t>землі</a:t>
            </a:r>
            <a:r>
              <a:rPr lang="ru-RU" sz="3200" b="1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як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первісних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стихій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світобудови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міфологему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сіяння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. </a:t>
            </a:r>
          </a:p>
        </p:txBody>
      </p:sp>
      <p:pic>
        <p:nvPicPr>
          <p:cNvPr id="16386" name="Picture 2" descr="Картинки по запросу картинка світове дер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332283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23927" y="289679"/>
            <a:ext cx="52200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Ф</a:t>
            </a:r>
            <a:r>
              <a:rPr lang="ru-RU" sz="22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ольклорні</a:t>
            </a:r>
            <a:r>
              <a:rPr lang="ru-RU" sz="2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образи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дуба й </a:t>
            </a:r>
            <a:r>
              <a:rPr lang="ru-RU" sz="22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берези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традиційно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в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народній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свідомості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і у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фольклорі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символізують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чоло­віче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й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жіноче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начало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буття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 </a:t>
            </a:r>
            <a:endParaRPr lang="ru-RU" sz="2200" dirty="0" smtClean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За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українською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міфологією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береза 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— символ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чистоти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світла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родючості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дівочої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ніжності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 </a:t>
            </a:r>
            <a:endParaRPr lang="ru-RU" sz="2200" dirty="0" smtClean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sz="2200" dirty="0" smtClean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Дуб 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— мало не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найсвященніше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дерево, дерево бога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блискавки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і грому,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втілення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Світового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дерева-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прадуба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 </a:t>
            </a:r>
            <a:endParaRPr lang="ru-RU" sz="2200" dirty="0" smtClean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  <a:p>
            <a:r>
              <a:rPr lang="ru-RU" sz="22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Його</a:t>
            </a:r>
            <a:r>
              <a:rPr lang="ru-RU" sz="2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шанували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за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міцність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красу,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довго­вічність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а в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давнину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рубали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тільки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з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дозволу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волхвів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 </a:t>
            </a:r>
            <a:endParaRPr lang="ru-RU" sz="2200" dirty="0">
              <a:latin typeface="Georgia" pitchFamily="18" charset="0"/>
            </a:endParaRPr>
          </a:p>
        </p:txBody>
      </p:sp>
      <p:pic>
        <p:nvPicPr>
          <p:cNvPr id="1024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29000"/>
            <a:ext cx="35478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картинке берез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r="14476"/>
          <a:stretch/>
        </p:blipFill>
        <p:spPr bwMode="auto">
          <a:xfrm>
            <a:off x="909325" y="116632"/>
            <a:ext cx="2232248" cy="31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0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756" y="3429000"/>
            <a:ext cx="896448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Такі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різні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тлумачення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зумовлені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прихованістю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неясністю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смислів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задаються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по-перше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ключовими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словами : 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небо, море,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сни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, весна,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птиці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стебла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, дорога, дуб, </a:t>
            </a:r>
            <a:r>
              <a:rPr lang="ru-RU" sz="2400" b="1" dirty="0" err="1" smtClean="0">
                <a:latin typeface="Georgia" pitchFamily="18" charset="0"/>
                <a:ea typeface="Calibri"/>
                <a:cs typeface="Times New Roman"/>
              </a:rPr>
              <a:t>ґлей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, береза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які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взагалі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є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полікодовими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знаками не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тільки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української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етнокультури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а й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світової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latin typeface="Georgia" pitchFamily="18" charset="0"/>
                <a:ea typeface="Calibri"/>
                <a:cs typeface="Times New Roman"/>
              </a:rPr>
              <a:t>культури</a:t>
            </a:r>
            <a:r>
              <a:rPr lang="ru-RU" sz="2400" dirty="0" smtClean="0">
                <a:latin typeface="Georgia" pitchFamily="18" charset="0"/>
                <a:ea typeface="Calibri"/>
                <a:cs typeface="Times New Roman"/>
              </a:rPr>
              <a:t>;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по-друге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непрямим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вираженням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адресата, до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якого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звертається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 pitchFamily="18" charset="0"/>
                <a:ea typeface="Calibri"/>
                <a:cs typeface="Times New Roman"/>
              </a:rPr>
              <a:t>ліричний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 герой, –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любов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 моя люба,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ти</a:t>
            </a: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. </a:t>
            </a:r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16" y="10142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116632"/>
            <a:ext cx="62646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0" dirty="0" smtClean="0">
                <a:effectLst/>
                <a:latin typeface="Georgia" pitchFamily="18" charset="0"/>
              </a:rPr>
              <a:t>Про </a:t>
            </a:r>
            <a:r>
              <a:rPr lang="ru-RU" sz="3200" i="0" dirty="0" err="1" smtClean="0">
                <a:effectLst/>
                <a:latin typeface="Georgia" pitchFamily="18" charset="0"/>
              </a:rPr>
              <a:t>М.Вінграновського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режисер-документаліст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b="1" i="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Роллан Петрович  </a:t>
            </a:r>
            <a:r>
              <a:rPr lang="ru-RU" sz="3200" b="1" i="0" dirty="0" err="1" smtClean="0">
                <a:solidFill>
                  <a:srgbClr val="C00000"/>
                </a:solidFill>
                <a:effectLst/>
                <a:latin typeface="Georgia" pitchFamily="18" charset="0"/>
              </a:rPr>
              <a:t>Сергієнко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зняв фільм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Микола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Вінграновський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синьому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небі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”. </a:t>
            </a:r>
            <a:r>
              <a:rPr lang="ru-RU" sz="3200" i="0" dirty="0" smtClean="0">
                <a:effectLst/>
                <a:latin typeface="Georgia" pitchFamily="18" charset="0"/>
              </a:rPr>
              <a:t> </a:t>
            </a:r>
          </a:p>
          <a:p>
            <a:pPr algn="ctr"/>
            <a:r>
              <a:rPr lang="ru-RU" sz="3200" i="0" dirty="0" err="1" smtClean="0">
                <a:effectLst/>
                <a:latin typeface="Georgia" pitchFamily="18" charset="0"/>
              </a:rPr>
              <a:t>Він</a:t>
            </a:r>
            <a:r>
              <a:rPr lang="ru-RU" sz="3200" i="0" dirty="0" smtClean="0">
                <a:effectLst/>
                <a:latin typeface="Georgia" pitchFamily="18" charset="0"/>
              </a:rPr>
              <a:t> не </a:t>
            </a:r>
            <a:r>
              <a:rPr lang="ru-RU" sz="3200" i="0" dirty="0" err="1" smtClean="0">
                <a:effectLst/>
                <a:latin typeface="Georgia" pitchFamily="18" charset="0"/>
              </a:rPr>
              <a:t>випадково</a:t>
            </a:r>
            <a:r>
              <a:rPr lang="ru-RU" sz="3200" dirty="0"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починається</a:t>
            </a:r>
            <a:r>
              <a:rPr lang="ru-RU" sz="3200" i="0" dirty="0" smtClean="0">
                <a:effectLst/>
                <a:latin typeface="Georgia" pitchFamily="18" charset="0"/>
              </a:rPr>
              <a:t>  фрагментом </a:t>
            </a:r>
            <a:r>
              <a:rPr lang="ru-RU" sz="3200" i="0" dirty="0" err="1" smtClean="0">
                <a:effectLst/>
                <a:latin typeface="Georgia" pitchFamily="18" charset="0"/>
              </a:rPr>
              <a:t>запису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Вінграновського</a:t>
            </a:r>
            <a:r>
              <a:rPr lang="ru-RU" sz="3200" i="0" dirty="0" smtClean="0">
                <a:effectLst/>
                <a:latin typeface="Georgia" pitchFamily="18" charset="0"/>
              </a:rPr>
              <a:t>, </a:t>
            </a:r>
            <a:r>
              <a:rPr lang="ru-RU" sz="3200" i="0" dirty="0" err="1" smtClean="0">
                <a:effectLst/>
                <a:latin typeface="Georgia" pitchFamily="18" charset="0"/>
              </a:rPr>
              <a:t>який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читає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власні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поезії</a:t>
            </a:r>
            <a:r>
              <a:rPr lang="ru-RU" sz="3200" dirty="0"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і </a:t>
            </a:r>
            <a:r>
              <a:rPr lang="ru-RU" sz="3200" dirty="0" err="1" smtClean="0">
                <a:latin typeface="Georgia" pitchFamily="18" charset="0"/>
              </a:rPr>
              <a:t>починає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 err="1" smtClean="0">
                <a:latin typeface="Georgia" pitchFamily="18" charset="0"/>
              </a:rPr>
              <a:t>саме</a:t>
            </a:r>
            <a:r>
              <a:rPr lang="ru-RU" sz="3200" dirty="0" smtClean="0">
                <a:latin typeface="Georgia" pitchFamily="18" charset="0"/>
              </a:rPr>
              <a:t> з </a:t>
            </a:r>
            <a:r>
              <a:rPr lang="ru-RU" sz="3200" i="0" dirty="0" smtClean="0">
                <a:effectLst/>
                <a:latin typeface="Georgia" pitchFamily="18" charset="0"/>
              </a:rPr>
              <a:t> „У </a:t>
            </a:r>
            <a:r>
              <a:rPr lang="ru-RU" sz="3200" i="0" dirty="0" err="1" smtClean="0">
                <a:effectLst/>
                <a:latin typeface="Georgia" pitchFamily="18" charset="0"/>
              </a:rPr>
              <a:t>синьому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небі</a:t>
            </a:r>
            <a:r>
              <a:rPr lang="ru-RU" sz="3200" i="0" dirty="0" smtClean="0">
                <a:effectLst/>
                <a:latin typeface="Georgia" pitchFamily="18" charset="0"/>
              </a:rPr>
              <a:t> я </a:t>
            </a:r>
            <a:r>
              <a:rPr lang="ru-RU" sz="3200" i="0" dirty="0" err="1" smtClean="0">
                <a:effectLst/>
                <a:latin typeface="Georgia" pitchFamily="18" charset="0"/>
              </a:rPr>
              <a:t>висіяв</a:t>
            </a:r>
            <a:r>
              <a:rPr lang="ru-RU" sz="3200" i="0" dirty="0" smtClean="0">
                <a:effectLst/>
                <a:latin typeface="Georgia" pitchFamily="18" charset="0"/>
              </a:rPr>
              <a:t> </a:t>
            </a:r>
            <a:r>
              <a:rPr lang="ru-RU" sz="3200" i="0" dirty="0" err="1" smtClean="0">
                <a:effectLst/>
                <a:latin typeface="Georgia" pitchFamily="18" charset="0"/>
              </a:rPr>
              <a:t>ліс</a:t>
            </a:r>
            <a:r>
              <a:rPr lang="ru-RU" sz="3200" i="0" dirty="0" smtClean="0">
                <a:effectLst/>
                <a:latin typeface="Georgia" pitchFamily="18" charset="0"/>
              </a:rPr>
              <a:t>...”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8434" name="Picture 2" descr="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" y="836712"/>
            <a:ext cx="273489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77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i.ytimg.com/vi/pyiZsdBZvbg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b="29311"/>
          <a:stretch/>
        </p:blipFill>
        <p:spPr bwMode="auto">
          <a:xfrm>
            <a:off x="236065" y="200877"/>
            <a:ext cx="4120791" cy="2695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260648"/>
            <a:ext cx="4572000" cy="5270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latin typeface="Georgia" pitchFamily="18" charset="0"/>
                <a:ea typeface="Calibri"/>
                <a:cs typeface="Times New Roman"/>
              </a:rPr>
              <a:t>Лірична поезія </a:t>
            </a:r>
            <a:r>
              <a:rPr lang="uk-UA" sz="3200" dirty="0">
                <a:latin typeface="Georgia" pitchFamily="18" charset="0"/>
                <a:ea typeface="Calibri"/>
                <a:cs typeface="Times New Roman"/>
              </a:rPr>
              <a:t>М.Вінграновського </a:t>
            </a:r>
            <a:endParaRPr lang="uk-UA" sz="3200" dirty="0" smtClean="0"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latin typeface="Georgia" pitchFamily="18" charset="0"/>
                <a:ea typeface="Calibri"/>
                <a:cs typeface="Times New Roman"/>
              </a:rPr>
              <a:t>“У </a:t>
            </a:r>
            <a:r>
              <a:rPr lang="uk-UA" sz="3200" dirty="0">
                <a:latin typeface="Georgia" pitchFamily="18" charset="0"/>
                <a:ea typeface="Calibri"/>
                <a:cs typeface="Times New Roman"/>
              </a:rPr>
              <a:t>синьому небі я висіяв ліс” </a:t>
            </a:r>
            <a:r>
              <a:rPr lang="uk-UA" sz="3200" dirty="0" smtClean="0">
                <a:latin typeface="Georgia" pitchFamily="18" charset="0"/>
                <a:ea typeface="Calibri"/>
                <a:cs typeface="Times New Roman"/>
              </a:rPr>
              <a:t>має  </a:t>
            </a:r>
            <a:r>
              <a:rPr lang="uk-UA" sz="3200" dirty="0">
                <a:latin typeface="Georgia" pitchFamily="18" charset="0"/>
                <a:ea typeface="Calibri"/>
                <a:cs typeface="Times New Roman"/>
              </a:rPr>
              <a:t>своє друге співоче життя.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Музику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до 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неї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ru-RU" sz="3200" dirty="0" smtClean="0">
                <a:latin typeface="Georgia" pitchFamily="18" charset="0"/>
                <a:ea typeface="Calibri"/>
                <a:cs typeface="Times New Roman"/>
              </a:rPr>
              <a:t>створила 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муз</a:t>
            </a:r>
            <a:r>
              <a:rPr lang="ru-RU" sz="3200" b="1" dirty="0" err="1">
                <a:latin typeface="Georgia" pitchFamily="18" charset="0"/>
                <a:ea typeface="Calibri"/>
                <a:cs typeface="Times New Roman"/>
              </a:rPr>
              <a:t>и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ка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з </a:t>
            </a:r>
            <a:r>
              <a:rPr lang="ru-RU" sz="3200" dirty="0" err="1">
                <a:latin typeface="Georgia" pitchFamily="18" charset="0"/>
                <a:ea typeface="Calibri"/>
                <a:cs typeface="Times New Roman"/>
              </a:rPr>
              <a:t>Первомайська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latin typeface="Georgia" pitchFamily="18" charset="0"/>
                <a:ea typeface="Calibri"/>
                <a:cs typeface="Times New Roman"/>
              </a:rPr>
              <a:t>О.Середенко</a:t>
            </a:r>
            <a:r>
              <a:rPr lang="ru-RU" sz="3200" dirty="0">
                <a:latin typeface="Georgia" pitchFamily="18" charset="0"/>
                <a:ea typeface="Calibri"/>
                <a:cs typeface="Times New Roman"/>
              </a:rPr>
              <a:t>.</a:t>
            </a:r>
          </a:p>
        </p:txBody>
      </p:sp>
      <p:pic>
        <p:nvPicPr>
          <p:cNvPr id="8196" name="Picture 4" descr="Картинки по запросу картинка но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3068960"/>
            <a:ext cx="4058888" cy="3352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7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692696"/>
            <a:ext cx="49320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М. Вінграновський – поет надчуттєвий: слово його сягає чуттєвої глибини, розростається «углиб речі». </a:t>
            </a:r>
            <a:r>
              <a:rPr lang="ru-RU" sz="3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Він</a:t>
            </a:r>
            <a:r>
              <a:rPr lang="ru-RU" sz="3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пізнає</a:t>
            </a:r>
            <a:r>
              <a:rPr lang="ru-RU" sz="3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слово на смак, </a:t>
            </a:r>
            <a:r>
              <a:rPr lang="ru-RU" sz="3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дотик</a:t>
            </a:r>
            <a:r>
              <a:rPr lang="ru-RU" sz="3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колір</a:t>
            </a:r>
            <a:r>
              <a:rPr lang="ru-RU" sz="3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, температуру, запах, звук </a:t>
            </a:r>
            <a:r>
              <a:rPr lang="ru-RU" sz="3200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тощо</a:t>
            </a:r>
            <a:r>
              <a:rPr lang="ru-RU" sz="3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</a:p>
          <a:p>
            <a:pPr lvl="0" algn="ctr"/>
            <a:r>
              <a:rPr lang="uk-UA" sz="3200" b="1" dirty="0">
                <a:solidFill>
                  <a:prstClr val="black"/>
                </a:solidFill>
                <a:latin typeface="Georgia" pitchFamily="18" charset="0"/>
                <a:cs typeface="Times New Roman"/>
              </a:rPr>
              <a:t>   </a:t>
            </a:r>
            <a:r>
              <a:rPr lang="uk-UA" sz="2000" b="1" i="1" dirty="0" smtClean="0">
                <a:latin typeface="Georgia" pitchFamily="18" charset="0"/>
                <a:ea typeface="Calibri"/>
                <a:cs typeface="Times New Roman"/>
              </a:rPr>
              <a:t>Людмила </a:t>
            </a:r>
            <a:r>
              <a:rPr lang="uk-UA" sz="2000" b="1" i="1" dirty="0" err="1" smtClean="0">
                <a:latin typeface="Georgia" pitchFamily="18" charset="0"/>
                <a:ea typeface="Calibri"/>
                <a:cs typeface="Times New Roman"/>
              </a:rPr>
              <a:t>Тарнашинська</a:t>
            </a:r>
            <a:r>
              <a:rPr lang="uk-UA" sz="2000" i="1" dirty="0">
                <a:latin typeface="Georgia" pitchFamily="18" charset="0"/>
                <a:ea typeface="Calibri"/>
                <a:cs typeface="Times New Roman"/>
              </a:rPr>
              <a:t>,</a:t>
            </a:r>
            <a:r>
              <a:rPr lang="uk-UA" sz="2000" i="1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Georgia" pitchFamily="18" charset="0"/>
              </a:rPr>
              <a:t>д</a:t>
            </a:r>
            <a:r>
              <a:rPr lang="ru-RU" sz="2000" i="1" dirty="0" smtClean="0">
                <a:latin typeface="Georgia" pitchFamily="18" charset="0"/>
              </a:rPr>
              <a:t>октор </a:t>
            </a:r>
            <a:r>
              <a:rPr lang="ru-RU" sz="2000" i="1" dirty="0" err="1">
                <a:latin typeface="Georgia" pitchFamily="18" charset="0"/>
              </a:rPr>
              <a:t>філологічних</a:t>
            </a:r>
            <a:r>
              <a:rPr lang="ru-RU" sz="2000" i="1" dirty="0">
                <a:latin typeface="Georgia" pitchFamily="18" charset="0"/>
              </a:rPr>
              <a:t> наук, </a:t>
            </a:r>
            <a:r>
              <a:rPr lang="ru-RU" sz="2000" i="1" dirty="0" err="1">
                <a:latin typeface="Georgia" pitchFamily="18" charset="0"/>
              </a:rPr>
              <a:t>професор</a:t>
            </a:r>
            <a:r>
              <a:rPr lang="ru-RU" sz="2000" i="1" dirty="0">
                <a:latin typeface="Georgia" pitchFamily="18" charset="0"/>
              </a:rPr>
              <a:t>, </a:t>
            </a:r>
            <a:r>
              <a:rPr lang="ru-RU" sz="2000" i="1" dirty="0" err="1">
                <a:latin typeface="Georgia" pitchFamily="18" charset="0"/>
              </a:rPr>
              <a:t>провідний</a:t>
            </a:r>
            <a:r>
              <a:rPr lang="ru-RU" sz="2000" i="1" dirty="0">
                <a:latin typeface="Georgia" pitchFamily="18" charset="0"/>
              </a:rPr>
              <a:t> </a:t>
            </a:r>
            <a:r>
              <a:rPr lang="ru-RU" sz="2000" i="1" dirty="0" err="1">
                <a:latin typeface="Georgia" pitchFamily="18" charset="0"/>
              </a:rPr>
              <a:t>науковий</a:t>
            </a:r>
            <a:r>
              <a:rPr lang="ru-RU" sz="2000" i="1" dirty="0">
                <a:latin typeface="Georgia" pitchFamily="18" charset="0"/>
              </a:rPr>
              <a:t> </a:t>
            </a:r>
            <a:r>
              <a:rPr lang="ru-RU" sz="2000" i="1" dirty="0" err="1" smtClean="0">
                <a:latin typeface="Georgia" pitchFamily="18" charset="0"/>
              </a:rPr>
              <a:t>співробітник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err="1" smtClean="0">
                <a:latin typeface="Georgia" pitchFamily="18" charset="0"/>
              </a:rPr>
              <a:t>інституту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err="1" smtClean="0">
                <a:latin typeface="Georgia" pitchFamily="18" charset="0"/>
              </a:rPr>
              <a:t>літератури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err="1" smtClean="0">
                <a:latin typeface="Georgia" pitchFamily="18" charset="0"/>
              </a:rPr>
              <a:t>ім</a:t>
            </a:r>
            <a:r>
              <a:rPr lang="ru-RU" sz="2000" i="1" dirty="0" smtClean="0">
                <a:latin typeface="Georgia" pitchFamily="18" charset="0"/>
              </a:rPr>
              <a:t>. </a:t>
            </a:r>
            <a:r>
              <a:rPr lang="ru-RU" sz="2000" i="1" dirty="0" err="1" smtClean="0">
                <a:latin typeface="Georgia" pitchFamily="18" charset="0"/>
              </a:rPr>
              <a:t>Т.Шевченка</a:t>
            </a:r>
            <a:r>
              <a:rPr lang="ru-RU" sz="2000" i="1" dirty="0">
                <a:latin typeface="Georgia" pitchFamily="18" charset="0"/>
              </a:rPr>
              <a:t> </a:t>
            </a:r>
          </a:p>
        </p:txBody>
      </p:sp>
      <p:pic>
        <p:nvPicPr>
          <p:cNvPr id="5122" name="Picture 2" descr="Картинки по запросу портрет                         Л. Тарнашинсь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0" y="620688"/>
            <a:ext cx="3925230" cy="51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24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5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5102" y="32933"/>
            <a:ext cx="847379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60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Самостійна</a:t>
            </a:r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робота:</a:t>
            </a:r>
            <a:r>
              <a:rPr lang="ru-RU" sz="60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523" y="1187095"/>
            <a:ext cx="8568952" cy="420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1. </a:t>
            </a:r>
            <a:r>
              <a:rPr lang="ru-RU" sz="2800" dirty="0" err="1" smtClean="0">
                <a:latin typeface="Georgia" pitchFamily="18" charset="0"/>
                <a:ea typeface="Calibri"/>
                <a:cs typeface="Times New Roman"/>
              </a:rPr>
              <a:t>Які</a:t>
            </a: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враження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викликає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у вас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поезія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?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2. Як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ви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розумієте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її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зміст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?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3. </a:t>
            </a:r>
            <a:r>
              <a:rPr lang="ru-RU" sz="2800" dirty="0" err="1" smtClean="0">
                <a:latin typeface="Georgia" pitchFamily="18" charset="0"/>
                <a:ea typeface="Calibri"/>
                <a:cs typeface="Times New Roman"/>
              </a:rPr>
              <a:t>Які</a:t>
            </a: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фольклорні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образи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вжито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в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поезії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?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Що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вам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відомо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про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їхню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символіку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?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4. </a:t>
            </a:r>
            <a:r>
              <a:rPr lang="ru-RU" sz="2800" dirty="0" err="1" smtClean="0">
                <a:latin typeface="Georgia" pitchFamily="18" charset="0"/>
                <a:ea typeface="Calibri"/>
                <a:cs typeface="Times New Roman"/>
              </a:rPr>
              <a:t>Які</a:t>
            </a: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художні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засоби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використав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автор у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творі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?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5. </a:t>
            </a:r>
            <a:r>
              <a:rPr lang="ru-RU" sz="2800" dirty="0" err="1" smtClean="0">
                <a:latin typeface="Georgia" pitchFamily="18" charset="0"/>
                <a:ea typeface="Calibri"/>
                <a:cs typeface="Times New Roman"/>
              </a:rPr>
              <a:t>Визначте</a:t>
            </a: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роль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алітерації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й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асонансу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в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поезії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.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6. </a:t>
            </a:r>
            <a:r>
              <a:rPr lang="ru-RU" sz="2800" dirty="0" err="1" smtClean="0">
                <a:latin typeface="Georgia" pitchFamily="18" charset="0"/>
                <a:ea typeface="Calibri"/>
                <a:cs typeface="Times New Roman"/>
              </a:rPr>
              <a:t>Визначте</a:t>
            </a:r>
            <a:r>
              <a:rPr lang="ru-RU" sz="28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віршовий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Georgia" pitchFamily="18" charset="0"/>
                <a:ea typeface="Calibri"/>
                <a:cs typeface="Times New Roman"/>
              </a:rPr>
              <a:t>розмір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>. </a:t>
            </a:r>
          </a:p>
        </p:txBody>
      </p:sp>
      <p:pic>
        <p:nvPicPr>
          <p:cNvPr id="13314" name="Picture 2" descr="Картинки по запросу картинке закоха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23" y="4797152"/>
            <a:ext cx="2619374" cy="1671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6894" y="3789040"/>
            <a:ext cx="8430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Вінграновський інколи дозволяє собі пограти зі словом, перекидаючи його з долоні на долоню, як самоцвіт…» </a:t>
            </a:r>
            <a:endParaRPr lang="uk-UA" sz="3200" dirty="0" smtClean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 algn="ctr"/>
            <a:r>
              <a:rPr lang="uk-UA" sz="3200" i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Леонід Талалай, </a:t>
            </a:r>
            <a:r>
              <a:rPr lang="ru-RU" sz="3200" i="1" dirty="0">
                <a:solidFill>
                  <a:srgbClr val="222222"/>
                </a:solidFill>
                <a:latin typeface="Georgia" pitchFamily="18" charset="0"/>
              </a:rPr>
              <a:t> </a:t>
            </a:r>
            <a:endParaRPr lang="ru-RU" sz="3200" i="1" dirty="0" smtClean="0">
              <a:solidFill>
                <a:srgbClr val="222222"/>
              </a:solidFill>
              <a:latin typeface="Georgia" pitchFamily="18" charset="0"/>
            </a:endParaRPr>
          </a:p>
          <a:p>
            <a:pPr lvl="0" algn="ctr"/>
            <a:r>
              <a:rPr lang="ru-RU" sz="3200" i="1" dirty="0" err="1" smtClean="0">
                <a:solidFill>
                  <a:srgbClr val="222222"/>
                </a:solidFill>
                <a:latin typeface="Georgia" pitchFamily="18" charset="0"/>
              </a:rPr>
              <a:t>український</a:t>
            </a:r>
            <a:r>
              <a:rPr lang="ru-RU" sz="3200" i="1" dirty="0" smtClean="0">
                <a:solidFill>
                  <a:srgbClr val="222222"/>
                </a:solidFill>
                <a:latin typeface="Georgia" pitchFamily="18" charset="0"/>
              </a:rPr>
              <a:t> </a:t>
            </a:r>
            <a:r>
              <a:rPr lang="ru-RU" sz="3200" i="1" dirty="0">
                <a:solidFill>
                  <a:srgbClr val="222222"/>
                </a:solidFill>
                <a:latin typeface="Georgia" pitchFamily="18" charset="0"/>
              </a:rPr>
              <a:t>поет</a:t>
            </a:r>
            <a:endParaRPr lang="ru-RU" sz="3200" i="1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045"/>
            <a:ext cx="4752528" cy="3747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2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11495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73558" y="0"/>
            <a:ext cx="4930689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«У </a:t>
            </a: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синьому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небі</a:t>
            </a:r>
            <a:endParaRPr lang="ru-RU" sz="3200" b="1" dirty="0" smtClean="0">
              <a:solidFill>
                <a:srgbClr val="C0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я </a:t>
            </a: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висіяв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ліс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» </a:t>
            </a:r>
            <a:endParaRPr lang="ru-RU" sz="3200" dirty="0">
              <a:solidFill>
                <a:srgbClr val="C0000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619" y="1268760"/>
            <a:ext cx="470141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небі</a:t>
            </a:r>
            <a:r>
              <a:rPr lang="ru-RU" sz="2400" dirty="0">
                <a:ea typeface="Calibri"/>
                <a:cs typeface="Times New Roman"/>
              </a:rPr>
              <a:t> я </a:t>
            </a:r>
            <a:r>
              <a:rPr lang="ru-RU" sz="2400" dirty="0" err="1">
                <a:ea typeface="Calibri"/>
                <a:cs typeface="Times New Roman"/>
              </a:rPr>
              <a:t>висіяв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ліс</a:t>
            </a:r>
            <a:r>
              <a:rPr lang="ru-RU" sz="2400" dirty="0"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небі</a:t>
            </a:r>
            <a:r>
              <a:rPr lang="ru-RU" sz="2400" dirty="0">
                <a:ea typeface="Calibri"/>
                <a:cs typeface="Times New Roman"/>
              </a:rPr>
              <a:t>, </a:t>
            </a:r>
            <a:r>
              <a:rPr lang="ru-RU" sz="2400" dirty="0" err="1">
                <a:ea typeface="Calibri"/>
                <a:cs typeface="Times New Roman"/>
              </a:rPr>
              <a:t>любов</a:t>
            </a:r>
            <a:r>
              <a:rPr lang="ru-RU" sz="2400" dirty="0">
                <a:ea typeface="Calibri"/>
                <a:cs typeface="Times New Roman"/>
              </a:rPr>
              <a:t> моя люба,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Я </a:t>
            </a:r>
            <a:r>
              <a:rPr lang="ru-RU" sz="2400" dirty="0" err="1">
                <a:ea typeface="Calibri"/>
                <a:cs typeface="Times New Roman"/>
              </a:rPr>
              <a:t>висіяв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ліс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із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дубів</a:t>
            </a:r>
            <a:r>
              <a:rPr lang="ru-RU" sz="2400" dirty="0">
                <a:ea typeface="Calibri"/>
                <a:cs typeface="Times New Roman"/>
              </a:rPr>
              <a:t> і </a:t>
            </a:r>
            <a:r>
              <a:rPr lang="ru-RU" sz="2400" dirty="0" err="1">
                <a:ea typeface="Calibri"/>
                <a:cs typeface="Times New Roman"/>
              </a:rPr>
              <a:t>беріз</a:t>
            </a:r>
            <a:r>
              <a:rPr lang="ru-RU" sz="2400" dirty="0"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небі</a:t>
            </a:r>
            <a:r>
              <a:rPr lang="ru-RU" sz="2400" dirty="0">
                <a:ea typeface="Calibri"/>
                <a:cs typeface="Times New Roman"/>
              </a:rPr>
              <a:t> з </a:t>
            </a:r>
            <a:r>
              <a:rPr lang="ru-RU" sz="2400" dirty="0" err="1">
                <a:ea typeface="Calibri"/>
                <a:cs typeface="Times New Roman"/>
              </a:rPr>
              <a:t>берези</a:t>
            </a:r>
            <a:r>
              <a:rPr lang="ru-RU" sz="2400" dirty="0">
                <a:ea typeface="Calibri"/>
                <a:cs typeface="Times New Roman"/>
              </a:rPr>
              <a:t> і дуба.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морі</a:t>
            </a:r>
            <a:r>
              <a:rPr lang="ru-RU" sz="2400" dirty="0">
                <a:ea typeface="Calibri"/>
                <a:cs typeface="Times New Roman"/>
              </a:rPr>
              <a:t> я </a:t>
            </a:r>
            <a:r>
              <a:rPr lang="ru-RU" sz="2400" dirty="0" err="1">
                <a:ea typeface="Calibri"/>
                <a:cs typeface="Times New Roman"/>
              </a:rPr>
              <a:t>висіяв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сни</a:t>
            </a:r>
            <a:r>
              <a:rPr lang="ru-RU" sz="2400" dirty="0"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морі</a:t>
            </a:r>
            <a:r>
              <a:rPr lang="ru-RU" sz="2400" dirty="0">
                <a:ea typeface="Calibri"/>
                <a:cs typeface="Times New Roman"/>
              </a:rPr>
              <a:t> на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глеї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Я </a:t>
            </a:r>
            <a:r>
              <a:rPr lang="ru-RU" sz="2400" dirty="0" err="1">
                <a:ea typeface="Calibri"/>
                <a:cs typeface="Times New Roman"/>
              </a:rPr>
              <a:t>висіяв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сни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із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твоєї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весни</a:t>
            </a:r>
            <a:r>
              <a:rPr lang="ru-RU" sz="2400" dirty="0"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морі</a:t>
            </a:r>
            <a:r>
              <a:rPr lang="ru-RU" sz="2400" dirty="0">
                <a:ea typeface="Calibri"/>
                <a:cs typeface="Times New Roman"/>
              </a:rPr>
              <a:t> з </a:t>
            </a:r>
            <a:r>
              <a:rPr lang="ru-RU" sz="2400" dirty="0" err="1">
                <a:ea typeface="Calibri"/>
                <a:cs typeface="Times New Roman"/>
              </a:rPr>
              <a:t>весни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із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твоєї</a:t>
            </a:r>
            <a:r>
              <a:rPr lang="ru-RU" sz="2400" dirty="0">
                <a:ea typeface="Calibri"/>
                <a:cs typeface="Times New Roman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1106" y="1281471"/>
            <a:ext cx="466388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Той </a:t>
            </a:r>
            <a:r>
              <a:rPr lang="ru-RU" sz="2400" dirty="0" err="1">
                <a:ea typeface="Calibri"/>
                <a:cs typeface="Times New Roman"/>
              </a:rPr>
              <a:t>ліс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зашумить</a:t>
            </a:r>
            <a:r>
              <a:rPr lang="ru-RU" sz="2400" dirty="0">
                <a:ea typeface="Calibri"/>
                <a:cs typeface="Times New Roman"/>
              </a:rPr>
              <a:t>, і </a:t>
            </a:r>
            <a:r>
              <a:rPr lang="ru-RU" sz="2400" dirty="0" err="1">
                <a:ea typeface="Calibri"/>
                <a:cs typeface="Times New Roman"/>
              </a:rPr>
              <a:t>ті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сни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ізійдуть</a:t>
            </a:r>
            <a:r>
              <a:rPr lang="ru-RU" sz="2400" dirty="0"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І являть тебе вони в </a:t>
            </a:r>
            <a:r>
              <a:rPr lang="ru-RU" sz="2400" dirty="0" err="1">
                <a:ea typeface="Calibri"/>
                <a:cs typeface="Times New Roman"/>
              </a:rPr>
              <a:t>небі</a:t>
            </a:r>
            <a:r>
              <a:rPr lang="ru-RU" sz="2400" dirty="0">
                <a:ea typeface="Calibri"/>
                <a:cs typeface="Times New Roman"/>
              </a:rPr>
              <a:t> і в </a:t>
            </a:r>
            <a:r>
              <a:rPr lang="ru-RU" sz="2400" dirty="0" err="1">
                <a:ea typeface="Calibri"/>
                <a:cs typeface="Times New Roman"/>
              </a:rPr>
              <a:t>морі</a:t>
            </a:r>
            <a:r>
              <a:rPr lang="ru-RU" sz="2400" dirty="0"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небі</a:t>
            </a:r>
            <a:r>
              <a:rPr lang="ru-RU" sz="2400" dirty="0">
                <a:ea typeface="Calibri"/>
                <a:cs typeface="Times New Roman"/>
              </a:rPr>
              <a:t>, у </a:t>
            </a:r>
            <a:r>
              <a:rPr lang="ru-RU" sz="2400" dirty="0" err="1">
                <a:ea typeface="Calibri"/>
                <a:cs typeface="Times New Roman"/>
              </a:rPr>
              <a:t>синьому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морі</a:t>
            </a:r>
            <a:r>
              <a:rPr lang="ru-RU" sz="2400" dirty="0">
                <a:ea typeface="Calibri"/>
                <a:cs typeface="Times New Roman"/>
              </a:rPr>
              <a:t>…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Тебе вони являть і так і </a:t>
            </a:r>
            <a:r>
              <a:rPr lang="ru-RU" sz="2400" dirty="0" err="1">
                <a:ea typeface="Calibri"/>
                <a:cs typeface="Times New Roman"/>
              </a:rPr>
              <a:t>замруть</a:t>
            </a:r>
            <a:r>
              <a:rPr lang="ru-RU" sz="2400" dirty="0"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ea typeface="Calibri"/>
                <a:cs typeface="Times New Roman"/>
              </a:rPr>
              <a:t>Дубовий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мій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костур</a:t>
            </a:r>
            <a:r>
              <a:rPr lang="ru-RU" sz="2400" dirty="0">
                <a:ea typeface="Calibri"/>
                <a:cs typeface="Times New Roman"/>
              </a:rPr>
              <a:t>, </a:t>
            </a:r>
            <a:r>
              <a:rPr lang="ru-RU" sz="2400" dirty="0" err="1">
                <a:ea typeface="Calibri"/>
                <a:cs typeface="Times New Roman"/>
              </a:rPr>
              <a:t>вечірня</a:t>
            </a:r>
            <a:r>
              <a:rPr lang="ru-RU" sz="2400" dirty="0">
                <a:ea typeface="Calibri"/>
                <a:cs typeface="Times New Roman"/>
              </a:rPr>
              <a:t> хода,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І </a:t>
            </a:r>
            <a:r>
              <a:rPr lang="ru-RU" sz="2400" dirty="0" err="1">
                <a:ea typeface="Calibri"/>
                <a:cs typeface="Times New Roman"/>
              </a:rPr>
              <a:t>ти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err="1">
                <a:ea typeface="Calibri"/>
                <a:cs typeface="Times New Roman"/>
              </a:rPr>
              <a:t>біля</a:t>
            </a:r>
            <a:r>
              <a:rPr lang="ru-RU" sz="2400" dirty="0">
                <a:ea typeface="Calibri"/>
                <a:cs typeface="Times New Roman"/>
              </a:rPr>
              <a:t> мене, і </a:t>
            </a:r>
            <a:r>
              <a:rPr lang="ru-RU" sz="2400" dirty="0" err="1">
                <a:ea typeface="Calibri"/>
                <a:cs typeface="Times New Roman"/>
              </a:rPr>
              <a:t>птиці</a:t>
            </a:r>
            <a:r>
              <a:rPr lang="ru-RU" sz="2400" dirty="0">
                <a:ea typeface="Calibri"/>
                <a:cs typeface="Times New Roman"/>
              </a:rPr>
              <a:t>, і </a:t>
            </a:r>
            <a:r>
              <a:rPr lang="ru-RU" sz="2400" dirty="0" err="1">
                <a:ea typeface="Calibri"/>
                <a:cs typeface="Times New Roman"/>
              </a:rPr>
              <a:t>стебла</a:t>
            </a:r>
            <a:r>
              <a:rPr lang="ru-RU" sz="2400" dirty="0"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В </a:t>
            </a:r>
            <a:r>
              <a:rPr lang="ru-RU" sz="2400" dirty="0" err="1">
                <a:ea typeface="Calibri"/>
                <a:cs typeface="Times New Roman"/>
              </a:rPr>
              <a:t>дорозі</a:t>
            </a:r>
            <a:r>
              <a:rPr lang="ru-RU" sz="2400" dirty="0">
                <a:ea typeface="Calibri"/>
                <a:cs typeface="Times New Roman"/>
              </a:rPr>
              <a:t> і небо над нами </a:t>
            </a:r>
            <a:r>
              <a:rPr lang="ru-RU" sz="2400" dirty="0" err="1">
                <a:ea typeface="Calibri"/>
                <a:cs typeface="Times New Roman"/>
              </a:rPr>
              <a:t>із</a:t>
            </a:r>
            <a:r>
              <a:rPr lang="ru-RU" sz="2400" dirty="0">
                <a:ea typeface="Calibri"/>
                <a:cs typeface="Times New Roman"/>
              </a:rPr>
              <a:t> тебе,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 І море </a:t>
            </a:r>
            <a:r>
              <a:rPr lang="ru-RU" sz="2400" dirty="0" err="1">
                <a:ea typeface="Calibri"/>
                <a:cs typeface="Times New Roman"/>
              </a:rPr>
              <a:t>із</a:t>
            </a:r>
            <a:r>
              <a:rPr lang="ru-RU" sz="2400" dirty="0">
                <a:ea typeface="Calibri"/>
                <a:cs typeface="Times New Roman"/>
              </a:rPr>
              <a:t> тебе… дорога тверда</a:t>
            </a:r>
            <a:r>
              <a:rPr lang="ru-RU" sz="2400" dirty="0" smtClean="0"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074" name="Picture 2" descr="Картинки по запросу картинки микола вінграновський у синьому небі я висіяв лі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r="13054"/>
          <a:stretch/>
        </p:blipFill>
        <p:spPr bwMode="auto">
          <a:xfrm>
            <a:off x="158619" y="38555"/>
            <a:ext cx="1714939" cy="1324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1.1zoom.ru/big7/729/Sky_Night_Moon_Branches_470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57" y="0"/>
            <a:ext cx="205303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c.rutube.ru/video/92/66/9266a4572e3380c7aade223f1a18743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25441" r="-1429" b="228"/>
          <a:stretch/>
        </p:blipFill>
        <p:spPr bwMode="auto">
          <a:xfrm>
            <a:off x="2581683" y="5155822"/>
            <a:ext cx="4002807" cy="1673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5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0428" y="4581128"/>
            <a:ext cx="855095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написання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b="1" dirty="0">
                <a:latin typeface="Georgia" pitchFamily="18" charset="0"/>
                <a:ea typeface="Calibri"/>
                <a:cs typeface="Times New Roman"/>
              </a:rPr>
              <a:t>— </a:t>
            </a:r>
            <a:r>
              <a:rPr lang="ru-RU" sz="3600" b="1" dirty="0" smtClean="0">
                <a:latin typeface="Georgia" pitchFamily="18" charset="0"/>
                <a:ea typeface="Calibri"/>
                <a:cs typeface="Times New Roman"/>
              </a:rPr>
              <a:t>1965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4" y="3425691"/>
            <a:ext cx="871296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Вірш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відкриває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збірку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endParaRPr lang="ru-RU" sz="3600" b="1" dirty="0" smtClean="0">
              <a:solidFill>
                <a:prstClr val="black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Сто </a:t>
            </a:r>
            <a:r>
              <a:rPr lang="ru-RU" sz="36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поезій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»(1967р.).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428" y="5157192"/>
            <a:ext cx="828092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Вид </a:t>
            </a:r>
            <a:r>
              <a:rPr lang="uk-UA" sz="36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лірики-</a:t>
            </a:r>
            <a:r>
              <a:rPr lang="ru-RU" sz="36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інтимна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і </a:t>
            </a:r>
            <a:r>
              <a:rPr lang="ru-RU" sz="36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пейзажна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Жанр 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— </a:t>
            </a:r>
            <a:r>
              <a:rPr lang="ru-RU" sz="36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ліричний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вірш</a:t>
            </a:r>
            <a:r>
              <a:rPr lang="ru-RU" sz="3600" b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</a:p>
        </p:txBody>
      </p:sp>
      <p:pic>
        <p:nvPicPr>
          <p:cNvPr id="1026" name="Picture 2" descr="https://summerboard.ru/images/draw_wallpapers/04_draw_wallpa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89" y="0"/>
            <a:ext cx="5377575" cy="35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3" y="2132856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 smtClean="0">
                <a:solidFill>
                  <a:srgbClr val="C00000"/>
                </a:solidFill>
              </a:rPr>
              <a:t>Лі́рика</a:t>
            </a:r>
            <a:r>
              <a:rPr lang="vi-VN" sz="2800" dirty="0">
                <a:solidFill>
                  <a:prstClr val="black"/>
                </a:solidFill>
              </a:rPr>
              <a:t>— один із трьох, нарівні з епосом та драмою, родів художньої літератури та мистецтва, в якому у формі естетизованих переживань осмислюється сутність людського буття. У переносному значенні лірика може означати ліричний настрій або стиль (емоційно-забарвлений, хвилюючий, чутливий, схильний до вираження роздумів, почуттів, переживань)</a:t>
            </a:r>
            <a:r>
              <a:rPr lang="uk-UA" sz="2800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0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>
                <a:solidFill>
                  <a:srgbClr val="C00000"/>
                </a:solidFill>
                <a:latin typeface="Georgia" pitchFamily="18" charset="0"/>
              </a:rPr>
              <a:t>Теорія літератури:</a:t>
            </a:r>
          </a:p>
        </p:txBody>
      </p:sp>
      <p:pic>
        <p:nvPicPr>
          <p:cNvPr id="7" name="Рисунок 6" descr="http://im3-tub-ua.yandex.net/i?id=508054981-68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9850" cy="1627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7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1005981"/>
            <a:ext cx="5832648" cy="595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 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звернення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ліричного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героя до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своєї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любові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, яку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він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відчуває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скрізь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: і на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землі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, і на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небі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;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вірш-посвята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любові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ліричного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героя,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відтворення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гармонії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і </a:t>
            </a:r>
            <a:r>
              <a:rPr lang="ru-RU" sz="3600" dirty="0" err="1" smtClean="0">
                <a:latin typeface="Georgia" pitchFamily="18" charset="0"/>
                <a:ea typeface="Calibri"/>
                <a:cs typeface="Times New Roman"/>
              </a:rPr>
              <a:t>музики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душі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Georgia" pitchFamily="18" charset="0"/>
                <a:ea typeface="Calibri"/>
                <a:cs typeface="Times New Roman"/>
              </a:rPr>
              <a:t>закоханого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героя</a:t>
            </a:r>
            <a:r>
              <a:rPr lang="ru-RU" sz="3600" dirty="0" smtClean="0">
                <a:latin typeface="Georgia" pitchFamily="18" charset="0"/>
                <a:ea typeface="Calibri"/>
                <a:cs typeface="Times New Roman"/>
              </a:rPr>
              <a:t> .</a:t>
            </a:r>
            <a:endParaRPr lang="ru-RU" sz="3600" dirty="0"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1899"/>
            <a:ext cx="2702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Тема :</a:t>
            </a:r>
            <a:endParaRPr lang="ru-RU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2" name="Picture 2" descr="Картинки по запросу картинки закохан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3" r="11801"/>
          <a:stretch/>
        </p:blipFill>
        <p:spPr bwMode="auto">
          <a:xfrm>
            <a:off x="107504" y="1117171"/>
            <a:ext cx="320435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3thflcq1yqzn0.cloudfront.net/024965092_prevstil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7" y="1501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44624"/>
            <a:ext cx="28472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Ідея</a:t>
            </a:r>
            <a:r>
              <a:rPr lang="ru-RU" sz="6600" b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 : </a:t>
            </a:r>
            <a:endParaRPr lang="ru-RU" sz="6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5427" y="1152620"/>
            <a:ext cx="4732549" cy="5697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уславлення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щир</a:t>
            </a:r>
            <a:r>
              <a:rPr lang="uk-UA" sz="4000" dirty="0" err="1">
                <a:latin typeface="Georgia" pitchFamily="18" charset="0"/>
                <a:ea typeface="Calibri"/>
                <a:cs typeface="Times New Roman"/>
              </a:rPr>
              <a:t>их</a:t>
            </a:r>
            <a:r>
              <a:rPr lang="uk-UA" sz="40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почутт</a:t>
            </a:r>
            <a:r>
              <a:rPr lang="uk-UA" sz="4000" dirty="0" err="1">
                <a:latin typeface="Georgia" pitchFamily="18" charset="0"/>
                <a:ea typeface="Calibri"/>
                <a:cs typeface="Times New Roman"/>
              </a:rPr>
              <a:t>ів</a:t>
            </a:r>
            <a:r>
              <a:rPr lang="uk-UA" sz="40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закоханості</a:t>
            </a:r>
            <a:r>
              <a:rPr lang="uk-UA" sz="4000" dirty="0">
                <a:latin typeface="Georgia" pitchFamily="18" charset="0"/>
                <a:ea typeface="Calibri"/>
                <a:cs typeface="Times New Roman"/>
              </a:rPr>
              <a:t> і людини, 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як</a:t>
            </a:r>
            <a:r>
              <a:rPr lang="uk-UA" sz="4000" dirty="0">
                <a:latin typeface="Georgia" pitchFamily="18" charset="0"/>
                <a:ea typeface="Calibri"/>
                <a:cs typeface="Times New Roman"/>
              </a:rPr>
              <a:t>а здатна   на 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так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звані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 «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жертви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», «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вчинки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»</a:t>
            </a:r>
            <a:r>
              <a:rPr lang="uk-UA" sz="4000" dirty="0"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через </a:t>
            </a:r>
            <a:r>
              <a:rPr lang="ru-RU" sz="4000" dirty="0" err="1">
                <a:latin typeface="Georgia" pitchFamily="18" charset="0"/>
                <a:ea typeface="Calibri"/>
                <a:cs typeface="Times New Roman"/>
              </a:rPr>
              <a:t>кохання</a:t>
            </a:r>
            <a:r>
              <a:rPr lang="ru-RU" sz="4000" dirty="0">
                <a:latin typeface="Georgia" pitchFamily="18" charset="0"/>
                <a:ea typeface="Calibri"/>
                <a:cs typeface="Times New Roman"/>
              </a:rPr>
              <a:t>.</a:t>
            </a:r>
            <a:r>
              <a:rPr lang="ru-RU" sz="3600" dirty="0">
                <a:latin typeface="Georgia" pitchFamily="18" charset="0"/>
                <a:ea typeface="Calibri"/>
                <a:cs typeface="Times New Roman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9" y="1794136"/>
            <a:ext cx="4399664" cy="329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75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1024</Words>
  <Application>Microsoft Office PowerPoint</Application>
  <PresentationFormat>Экран (4:3)</PresentationFormat>
  <Paragraphs>87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\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2017-06-29T16:22:11Z</dcterms:created>
  <dcterms:modified xsi:type="dcterms:W3CDTF">2017-06-30T15:32:18Z</dcterms:modified>
</cp:coreProperties>
</file>