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2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1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736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49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1830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34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53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4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7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3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9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0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7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4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8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2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2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410" y="1903912"/>
            <a:ext cx="6152606" cy="46144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567" y="-65676"/>
            <a:ext cx="11588705" cy="178997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1A2032"/>
                </a:solidFill>
                <a:latin typeface="helvetica-w01-roman"/>
              </a:rPr>
              <a:t>Структура та </a:t>
            </a:r>
            <a:r>
              <a:rPr lang="ru-RU" dirty="0" err="1">
                <a:solidFill>
                  <a:srgbClr val="1A2032"/>
                </a:solidFill>
                <a:latin typeface="helvetica-w01-roman"/>
              </a:rPr>
              <a:t>органи</a:t>
            </a:r>
            <a:r>
              <a:rPr lang="ru-RU" dirty="0">
                <a:solidFill>
                  <a:srgbClr val="1A2032"/>
                </a:solidFill>
                <a:latin typeface="helvetica-w01-roman"/>
              </a:rPr>
              <a:t> </a:t>
            </a:r>
            <a:r>
              <a:rPr lang="ru-RU" dirty="0" err="1">
                <a:solidFill>
                  <a:srgbClr val="1A2032"/>
                </a:solidFill>
                <a:latin typeface="helvetica-w01-roman"/>
              </a:rPr>
              <a:t>управління</a:t>
            </a:r>
            <a:r>
              <a:rPr lang="ru-RU" dirty="0">
                <a:solidFill>
                  <a:srgbClr val="1A2032"/>
                </a:solidFill>
                <a:latin typeface="helvetica-w01-roman"/>
              </a:rPr>
              <a:t> закладу </a:t>
            </a:r>
            <a:r>
              <a:rPr lang="ru-RU" dirty="0" err="1">
                <a:solidFill>
                  <a:srgbClr val="1A2032"/>
                </a:solidFill>
                <a:latin typeface="helvetica-w01-roman"/>
              </a:rPr>
              <a:t>освіти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633493">
            <a:off x="322392" y="1860074"/>
            <a:ext cx="4801989" cy="300342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>
                <a:solidFill>
                  <a:srgbClr val="7030A0"/>
                </a:solidFill>
                <a:latin typeface="Monotype Corsiva" panose="03010101010201010101" pitchFamily="66" charset="0"/>
              </a:rPr>
              <a:t>Верховино-Бистрянська</a:t>
            </a:r>
            <a:r>
              <a:rPr lang="ru-RU" sz="4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4000" b="1" dirty="0" err="1">
                <a:solidFill>
                  <a:srgbClr val="7030A0"/>
                </a:solidFill>
                <a:latin typeface="Monotype Corsiva" panose="03010101010201010101" pitchFamily="66" charset="0"/>
              </a:rPr>
              <a:t>гімназія</a:t>
            </a:r>
            <a:r>
              <a:rPr lang="ru-RU" sz="4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 – </a:t>
            </a:r>
            <a:r>
              <a:rPr lang="ru-RU" sz="4000" b="1" dirty="0" err="1">
                <a:solidFill>
                  <a:srgbClr val="7030A0"/>
                </a:solidFill>
                <a:latin typeface="Monotype Corsiva" panose="03010101010201010101" pitchFamily="66" charset="0"/>
              </a:rPr>
              <a:t>філія</a:t>
            </a:r>
            <a:r>
              <a:rPr lang="ru-RU" sz="4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  </a:t>
            </a:r>
          </a:p>
          <a:p>
            <a:pPr algn="ctr"/>
            <a:r>
              <a:rPr lang="ru-RU" sz="4000" b="1" dirty="0" err="1">
                <a:solidFill>
                  <a:srgbClr val="7030A0"/>
                </a:solidFill>
                <a:latin typeface="Monotype Corsiva" panose="03010101010201010101" pitchFamily="66" charset="0"/>
              </a:rPr>
              <a:t>Волосянківського</a:t>
            </a:r>
            <a:r>
              <a:rPr lang="ru-RU" sz="4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 ЗЗСО І-ІІІ </a:t>
            </a:r>
            <a:r>
              <a:rPr lang="ru-RU" sz="4000" b="1" dirty="0" err="1">
                <a:solidFill>
                  <a:srgbClr val="7030A0"/>
                </a:solidFill>
                <a:latin typeface="Monotype Corsiva" panose="03010101010201010101" pitchFamily="66" charset="0"/>
              </a:rPr>
              <a:t>ступенів</a:t>
            </a:r>
            <a:r>
              <a:rPr lang="ru-RU" sz="4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 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3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29329" y="1575621"/>
            <a:ext cx="3160058" cy="108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 sz="2400" dirty="0">
                <a:solidFill>
                  <a:schemeClr val="bg1"/>
                </a:solidFill>
                <a:latin typeface="Arial" panose="020B0604020202020204" pitchFamily="34" charset="0"/>
              </a:rPr>
              <a:t>ДИРЕКТОР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6590" y="526867"/>
            <a:ext cx="2468880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ПЕДАГОГІЧНА РАДА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0820" y="2817226"/>
            <a:ext cx="2679584" cy="67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ОРГАНИ САМОВРЯДУВАННЯ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49552" y="526866"/>
            <a:ext cx="2468880" cy="367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 b="1" dirty="0">
                <a:solidFill>
                  <a:schemeClr val="bg1"/>
                </a:solidFill>
              </a:rPr>
              <a:t>КОНФЕРЕНЦІЯ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3071" y="526867"/>
            <a:ext cx="2468880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 РАДА ШКОЛИ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9338" y="4600747"/>
            <a:ext cx="2486298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БАТЬКІВСЬКИЙ КОМІТЕТ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2665" y="4600747"/>
            <a:ext cx="2486298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УЧНІВСЬКЕ</a:t>
            </a:r>
            <a:r>
              <a:rPr lang="ru-RU" altLang="ru-RU" b="1" dirty="0">
                <a:solidFill>
                  <a:srgbClr val="000000"/>
                </a:solidFill>
              </a:rPr>
              <a:t> </a:t>
            </a:r>
            <a:r>
              <a:rPr lang="ru-RU" altLang="ru-RU" b="1" dirty="0">
                <a:solidFill>
                  <a:schemeClr val="bg1"/>
                </a:solidFill>
              </a:rPr>
              <a:t>САМОВРЯДУВАННЯ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89387" y="3929868"/>
            <a:ext cx="3120095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НАУКОВО-МЕТОДИЧНА РОБОТА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444257" y="2817226"/>
            <a:ext cx="2564905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ОРГАНИ УПРАВЛІННЯ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34261" y="5087071"/>
            <a:ext cx="1219980" cy="1095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</a:rPr>
              <a:t>МО </a:t>
            </a:r>
            <a:r>
              <a:rPr lang="ru-RU" altLang="ru-RU" sz="1400" b="1" dirty="0" err="1">
                <a:solidFill>
                  <a:schemeClr val="bg1"/>
                </a:solidFill>
              </a:rPr>
              <a:t>класних</a:t>
            </a:r>
            <a:r>
              <a:rPr lang="ru-RU" altLang="ru-RU" sz="1400" b="1" dirty="0">
                <a:solidFill>
                  <a:schemeClr val="bg1"/>
                </a:solidFill>
              </a:rPr>
              <a:t> </a:t>
            </a:r>
            <a:r>
              <a:rPr lang="ru-RU" altLang="ru-RU" sz="1400" b="1" dirty="0" err="1">
                <a:solidFill>
                  <a:schemeClr val="bg1"/>
                </a:solidFill>
              </a:rPr>
              <a:t>кетівників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04866" y="5087071"/>
            <a:ext cx="1322295" cy="1095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</a:rPr>
              <a:t>МО </a:t>
            </a:r>
            <a:r>
              <a:rPr lang="ru-RU" altLang="ru-RU" sz="1400" b="1" dirty="0" err="1">
                <a:solidFill>
                  <a:schemeClr val="bg1"/>
                </a:solidFill>
              </a:rPr>
              <a:t>гуманітарного</a:t>
            </a:r>
            <a:r>
              <a:rPr lang="ru-RU" altLang="ru-RU" sz="1400" b="1" dirty="0">
                <a:solidFill>
                  <a:schemeClr val="bg1"/>
                </a:solidFill>
              </a:rPr>
              <a:t> циклу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12916" y="5124381"/>
            <a:ext cx="1486795" cy="1095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</a:rPr>
              <a:t>МО </a:t>
            </a:r>
            <a:r>
              <a:rPr lang="ru-RU" altLang="ru-RU" sz="1400" b="1" dirty="0" err="1">
                <a:solidFill>
                  <a:schemeClr val="bg1"/>
                </a:solidFill>
              </a:rPr>
              <a:t>природничо</a:t>
            </a:r>
            <a:r>
              <a:rPr lang="ru-RU" altLang="ru-RU" sz="1400" b="1" dirty="0">
                <a:solidFill>
                  <a:schemeClr val="bg1"/>
                </a:solidFill>
              </a:rPr>
              <a:t> – </a:t>
            </a:r>
            <a:r>
              <a:rPr lang="ru-RU" altLang="ru-RU" sz="1400" b="1" dirty="0" err="1">
                <a:solidFill>
                  <a:schemeClr val="bg1"/>
                </a:solidFill>
              </a:rPr>
              <a:t>математичного</a:t>
            </a:r>
            <a:r>
              <a:rPr lang="ru-RU" altLang="ru-RU" sz="1400" b="1" dirty="0">
                <a:solidFill>
                  <a:schemeClr val="bg1"/>
                </a:solidFill>
              </a:rPr>
              <a:t> циклу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02760" y="5079921"/>
            <a:ext cx="1453306" cy="1184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</a:rPr>
              <a:t>МО ПОЧАТКОВИХ КЛАСІВ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>
            <a:stCxn id="4" idx="3"/>
          </p:cNvCxnSpPr>
          <p:nvPr/>
        </p:nvCxnSpPr>
        <p:spPr>
          <a:xfrm>
            <a:off x="8189387" y="2117730"/>
            <a:ext cx="1292543" cy="699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0362890" y="4340963"/>
            <a:ext cx="1292543" cy="699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8444257" y="4428687"/>
            <a:ext cx="546918" cy="61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717511" y="4392768"/>
            <a:ext cx="1776677" cy="574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9621078" y="3350481"/>
            <a:ext cx="3851" cy="542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05637">
            <a:off x="3220711" y="3527159"/>
            <a:ext cx="1377815" cy="78645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46529">
            <a:off x="1365004" y="3499313"/>
            <a:ext cx="1377815" cy="78645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915206">
            <a:off x="7812477" y="1023713"/>
            <a:ext cx="1422908" cy="812191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269783">
            <a:off x="4637908" y="937720"/>
            <a:ext cx="1199534" cy="68469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372708">
            <a:off x="6152852" y="1201576"/>
            <a:ext cx="1203663" cy="68704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002885">
            <a:off x="3305333" y="1944651"/>
            <a:ext cx="1664052" cy="949835"/>
          </a:xfrm>
          <a:prstGeom prst="rect">
            <a:avLst/>
          </a:prstGeom>
        </p:spPr>
      </p:pic>
      <p:cxnSp>
        <p:nvCxnSpPr>
          <p:cNvPr id="37" name="Прямая со стрелкой 36"/>
          <p:cNvCxnSpPr/>
          <p:nvPr/>
        </p:nvCxnSpPr>
        <p:spPr>
          <a:xfrm>
            <a:off x="9574662" y="4457864"/>
            <a:ext cx="63323" cy="509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31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7987" y="624110"/>
            <a:ext cx="9486626" cy="12808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uk-UA" b="1" dirty="0">
                <a:solidFill>
                  <a:srgbClr val="6666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навчального року</a:t>
            </a:r>
            <a:br>
              <a:rPr lang="ru-RU" sz="2000" dirty="0">
                <a:solidFill>
                  <a:srgbClr val="6666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6666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2023-2024 н. р.</a:t>
            </a:r>
            <a:br>
              <a:rPr lang="ru-RU" sz="2000" dirty="0">
                <a:solidFill>
                  <a:srgbClr val="6666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6666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4414" y="1734207"/>
            <a:ext cx="9560198" cy="41770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І семестр – 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01.09.202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 – 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.12.202 р.</a:t>
            </a:r>
            <a:endParaRPr lang="ru-RU" sz="1600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 семестр – 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.01.202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 – 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</a:t>
            </a:r>
            <a:endParaRPr lang="ru-RU" sz="1600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Канікули:  </a:t>
            </a:r>
          </a:p>
          <a:p>
            <a:pPr algn="ctr">
              <a:lnSpc>
                <a:spcPct val="120000"/>
              </a:lnSpc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осінні – 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.10.202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 – 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</a:t>
            </a:r>
            <a:endParaRPr lang="ru-RU" sz="1600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зимові – 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.12.202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 –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.01.202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</a:t>
            </a:r>
            <a:endParaRPr lang="ru-RU" sz="1600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весняні –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.03.202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 – 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en-US" sz="2400" b="1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b="1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endParaRPr lang="ru-RU" sz="1600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0625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138</Words>
  <Application>Microsoft Office PowerPoint</Application>
  <PresentationFormat>Широкоэкранный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Century Gothic</vt:lpstr>
      <vt:lpstr>helvetica-w01-roman</vt:lpstr>
      <vt:lpstr>Monotype Corsiva</vt:lpstr>
      <vt:lpstr>Times New Roman</vt:lpstr>
      <vt:lpstr>Wingdings 3</vt:lpstr>
      <vt:lpstr>Легкий дым</vt:lpstr>
      <vt:lpstr>Структура та органи управління закладу освіти</vt:lpstr>
      <vt:lpstr>Презентация PowerPoint</vt:lpstr>
      <vt:lpstr>Структура навчального року на 2023-2024 н. р.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та органи управління закладу освіти</dc:title>
  <dc:creator>Пользователь Windows</dc:creator>
  <cp:lastModifiedBy>sharanych.galyna@outlook.com</cp:lastModifiedBy>
  <cp:revision>19</cp:revision>
  <dcterms:created xsi:type="dcterms:W3CDTF">2018-11-02T20:23:43Z</dcterms:created>
  <dcterms:modified xsi:type="dcterms:W3CDTF">2023-09-01T17:30:02Z</dcterms:modified>
</cp:coreProperties>
</file>