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8"/>
  </p:notesMasterIdLst>
  <p:sldIdLst>
    <p:sldId id="300" r:id="rId2"/>
    <p:sldId id="320" r:id="rId3"/>
    <p:sldId id="256" r:id="rId4"/>
    <p:sldId id="257" r:id="rId5"/>
    <p:sldId id="341" r:id="rId6"/>
    <p:sldId id="258" r:id="rId7"/>
    <p:sldId id="344" r:id="rId8"/>
    <p:sldId id="347" r:id="rId9"/>
    <p:sldId id="261" r:id="rId10"/>
    <p:sldId id="262" r:id="rId11"/>
    <p:sldId id="321" r:id="rId12"/>
    <p:sldId id="349" r:id="rId13"/>
    <p:sldId id="263" r:id="rId14"/>
    <p:sldId id="348" r:id="rId15"/>
    <p:sldId id="350" r:id="rId16"/>
    <p:sldId id="319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7" autoAdjust="0"/>
    <p:restoredTop sz="94660"/>
  </p:normalViewPr>
  <p:slideViewPr>
    <p:cSldViewPr>
      <p:cViewPr varScale="1">
        <p:scale>
          <a:sx n="69" d="100"/>
          <a:sy n="69" d="100"/>
        </p:scale>
        <p:origin x="-1356" y="-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4400" dirty="0">
                <a:solidFill>
                  <a:schemeClr val="bg1"/>
                </a:solidFill>
                <a:latin typeface="Monotype Corsiva" panose="03010101010201010101" pitchFamily="66" charset="0"/>
              </a:rPr>
              <a:t>Якісний склад педагогічних працівників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Якісний склад педагогічних працівників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angle"/>
              <a:contourClr>
                <a:srgbClr val="000000"/>
              </a:contourClr>
            </a:sp3d>
          </c:spPr>
          <c:dPt>
            <c:idx val="0"/>
            <c:bubble3D val="0"/>
            <c:explosion val="15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prst="angle"/>
                <a:contourClr>
                  <a:schemeClr val="lt1"/>
                </a:contourClr>
              </a:sp3d>
            </c:spPr>
          </c:dPt>
          <c:dPt>
            <c:idx val="1"/>
            <c:bubble3D val="0"/>
            <c:explosion val="13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prst="angle"/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16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prst="angle"/>
                <a:contourClr>
                  <a:schemeClr val="lt1"/>
                </a:contourClr>
              </a:sp3d>
            </c:spPr>
          </c:dPt>
          <c:dPt>
            <c:idx val="3"/>
            <c:bubble3D val="0"/>
            <c:explosion val="19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prst="angle"/>
                <a:contourClr>
                  <a:schemeClr val="lt1"/>
                </a:contourClr>
              </a:sp3d>
            </c:spPr>
          </c:dPt>
          <c:dPt>
            <c:idx val="4"/>
            <c:bubble3D val="0"/>
            <c:explosion val="22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prst="angle"/>
                <a:contourClr>
                  <a:schemeClr val="lt1"/>
                </a:contourClr>
              </a:sp3d>
            </c:spPr>
          </c:dPt>
          <c:dPt>
            <c:idx val="5"/>
            <c:bubble3D val="0"/>
            <c:explosion val="22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prst="angle"/>
                <a:contourClr>
                  <a:schemeClr val="lt1"/>
                </a:contourClr>
              </a:sp3d>
            </c:spPr>
          </c:dPt>
          <c:dPt>
            <c:idx val="6"/>
            <c:bubble3D val="0"/>
            <c:explosion val="2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 prst="angle"/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11 тарифний розряд</c:v>
                </c:pt>
                <c:pt idx="1">
                  <c:v>ІІ категорія</c:v>
                </c:pt>
                <c:pt idx="2">
                  <c:v>І категорія</c:v>
                </c:pt>
                <c:pt idx="3">
                  <c:v>вища категорія</c:v>
                </c:pt>
                <c:pt idx="4">
                  <c:v>спеціаліст</c:v>
                </c:pt>
                <c:pt idx="5">
                  <c:v>вчитель-методист</c:v>
                </c:pt>
                <c:pt idx="6">
                  <c:v>старший вчитель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</c:v>
                </c:pt>
                <c:pt idx="1">
                  <c:v>4</c:v>
                </c:pt>
                <c:pt idx="2">
                  <c:v>7</c:v>
                </c:pt>
                <c:pt idx="3">
                  <c:v>10</c:v>
                </c:pt>
                <c:pt idx="4">
                  <c:v>4</c:v>
                </c:pt>
                <c:pt idx="5">
                  <c:v>1</c:v>
                </c:pt>
                <c:pt idx="6">
                  <c:v>3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uk-UA" dirty="0">
                <a:solidFill>
                  <a:schemeClr val="bg1"/>
                </a:solidFill>
                <a:latin typeface="Monotype Corsiva" panose="03010101010201010101" pitchFamily="66" charset="0"/>
              </a:rPr>
              <a:t>Забезпечення підручниками</a:t>
            </a:r>
          </a:p>
        </c:rich>
      </c:tx>
      <c:layout>
        <c:manualLayout>
          <c:xMode val="edge"/>
          <c:yMode val="edge"/>
          <c:x val="0.2040847192127872"/>
          <c:y val="1.5918617010609069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всього учнів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76000"/>
                    <a:tint val="94000"/>
                    <a:satMod val="105000"/>
                    <a:lumMod val="102000"/>
                  </a:schemeClr>
                </a:gs>
                <a:gs pos="100000">
                  <a:schemeClr val="accent3">
                    <a:shade val="76000"/>
                    <a:shade val="74000"/>
                    <a:satMod val="128000"/>
                    <a:lum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cat>
            <c:strRef>
              <c:f>Лист1!$A$2:$A$10</c:f>
              <c:strCache>
                <c:ptCount val="9"/>
                <c:pt idx="0">
                  <c:v>1 клас</c:v>
                </c:pt>
                <c:pt idx="1">
                  <c:v>2 клас</c:v>
                </c:pt>
                <c:pt idx="2">
                  <c:v>3 клас</c:v>
                </c:pt>
                <c:pt idx="3">
                  <c:v>4 клас</c:v>
                </c:pt>
                <c:pt idx="4">
                  <c:v>5 клас</c:v>
                </c:pt>
                <c:pt idx="5">
                  <c:v>6 клас</c:v>
                </c:pt>
                <c:pt idx="6">
                  <c:v>7 клас</c:v>
                </c:pt>
                <c:pt idx="7">
                  <c:v>8 клас</c:v>
                </c:pt>
                <c:pt idx="8">
                  <c:v>9 клас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31</c:v>
                </c:pt>
                <c:pt idx="1">
                  <c:v>32</c:v>
                </c:pt>
                <c:pt idx="2">
                  <c:v>26</c:v>
                </c:pt>
                <c:pt idx="3">
                  <c:v>25</c:v>
                </c:pt>
                <c:pt idx="4">
                  <c:v>30</c:v>
                </c:pt>
                <c:pt idx="5">
                  <c:v>23</c:v>
                </c:pt>
                <c:pt idx="6">
                  <c:v>23</c:v>
                </c:pt>
                <c:pt idx="7">
                  <c:v>18</c:v>
                </c:pt>
                <c:pt idx="8">
                  <c:v>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відсоток забезпечення підручниками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77000"/>
                    <a:tint val="94000"/>
                    <a:satMod val="105000"/>
                    <a:lumMod val="102000"/>
                  </a:schemeClr>
                </a:gs>
                <a:gs pos="100000">
                  <a:schemeClr val="accent3">
                    <a:tint val="77000"/>
                    <a:shade val="74000"/>
                    <a:satMod val="128000"/>
                    <a:lum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cat>
            <c:strRef>
              <c:f>Лист1!$A$2:$A$10</c:f>
              <c:strCache>
                <c:ptCount val="9"/>
                <c:pt idx="0">
                  <c:v>1 клас</c:v>
                </c:pt>
                <c:pt idx="1">
                  <c:v>2 клас</c:v>
                </c:pt>
                <c:pt idx="2">
                  <c:v>3 клас</c:v>
                </c:pt>
                <c:pt idx="3">
                  <c:v>4 клас</c:v>
                </c:pt>
                <c:pt idx="4">
                  <c:v>5 клас</c:v>
                </c:pt>
                <c:pt idx="5">
                  <c:v>6 клас</c:v>
                </c:pt>
                <c:pt idx="6">
                  <c:v>7 клас</c:v>
                </c:pt>
                <c:pt idx="7">
                  <c:v>8 клас</c:v>
                </c:pt>
                <c:pt idx="8">
                  <c:v>9 клас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101</c:v>
                </c:pt>
                <c:pt idx="1">
                  <c:v>119</c:v>
                </c:pt>
                <c:pt idx="2">
                  <c:v>138</c:v>
                </c:pt>
                <c:pt idx="3">
                  <c:v>63</c:v>
                </c:pt>
                <c:pt idx="4">
                  <c:v>109</c:v>
                </c:pt>
                <c:pt idx="5">
                  <c:v>140</c:v>
                </c:pt>
                <c:pt idx="6">
                  <c:v>43</c:v>
                </c:pt>
                <c:pt idx="7">
                  <c:v>49</c:v>
                </c:pt>
                <c:pt idx="8">
                  <c:v>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248448"/>
        <c:axId val="40249984"/>
        <c:axId val="0"/>
      </c:bar3DChart>
      <c:catAx>
        <c:axId val="40248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0249984"/>
        <c:crosses val="autoZero"/>
        <c:auto val="1"/>
        <c:lblAlgn val="ctr"/>
        <c:lblOffset val="100"/>
        <c:noMultiLvlLbl val="0"/>
      </c:catAx>
      <c:valAx>
        <c:axId val="40249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0248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B98B3-34EA-4D89-AA1C-DA3DB261E15F}" type="datetimeFigureOut">
              <a:rPr lang="uk-UA" smtClean="0"/>
              <a:t>19.06.2020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02A199-ADE7-43EF-8C5E-8C0BD4F50E6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0534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B07A79EA-1B73-49EF-842E-7AA7025BA1C1}" type="datetimeFigureOut">
              <a:rPr lang="uk-UA" smtClean="0"/>
              <a:t>19.06.2020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DD36B6D8-8FA8-4699-8BF5-CDEBC98FF7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5777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79EA-1B73-49EF-842E-7AA7025BA1C1}" type="datetimeFigureOut">
              <a:rPr lang="uk-UA" smtClean="0"/>
              <a:t>19.06.2020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B6D8-8FA8-4699-8BF5-CDEBC98FF7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65149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79EA-1B73-49EF-842E-7AA7025BA1C1}" type="datetimeFigureOut">
              <a:rPr lang="uk-UA" smtClean="0"/>
              <a:t>19.06.2020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B6D8-8FA8-4699-8BF5-CDEBC98FF7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5198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79EA-1B73-49EF-842E-7AA7025BA1C1}" type="datetimeFigureOut">
              <a:rPr lang="uk-UA" smtClean="0"/>
              <a:t>19.06.2020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B6D8-8FA8-4699-8BF5-CDEBC98FF789}" type="slidenum">
              <a:rPr lang="uk-UA" smtClean="0"/>
              <a:t>‹#›</a:t>
            </a:fld>
            <a:endParaRPr lang="uk-UA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891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79EA-1B73-49EF-842E-7AA7025BA1C1}" type="datetimeFigureOut">
              <a:rPr lang="uk-UA" smtClean="0"/>
              <a:t>19.06.2020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B6D8-8FA8-4699-8BF5-CDEBC98FF7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5907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79EA-1B73-49EF-842E-7AA7025BA1C1}" type="datetimeFigureOut">
              <a:rPr lang="uk-UA" smtClean="0"/>
              <a:t>19.06.2020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B6D8-8FA8-4699-8BF5-CDEBC98FF7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463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79EA-1B73-49EF-842E-7AA7025BA1C1}" type="datetimeFigureOut">
              <a:rPr lang="uk-UA" smtClean="0"/>
              <a:t>19.06.2020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B6D8-8FA8-4699-8BF5-CDEBC98FF7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71280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79EA-1B73-49EF-842E-7AA7025BA1C1}" type="datetimeFigureOut">
              <a:rPr lang="uk-UA" smtClean="0"/>
              <a:t>19.06.2020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B6D8-8FA8-4699-8BF5-CDEBC98FF7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5653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79EA-1B73-49EF-842E-7AA7025BA1C1}" type="datetimeFigureOut">
              <a:rPr lang="uk-UA" smtClean="0"/>
              <a:t>19.06.2020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B6D8-8FA8-4699-8BF5-CDEBC98FF7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18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B07A79EA-1B73-49EF-842E-7AA7025BA1C1}" type="datetimeFigureOut">
              <a:rPr lang="uk-UA" smtClean="0"/>
              <a:t>19.06.2020</a:t>
            </a:fld>
            <a:endParaRPr lang="uk-UA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DD36B6D8-8FA8-4699-8BF5-CDEBC98FF7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6583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79EA-1B73-49EF-842E-7AA7025BA1C1}" type="datetimeFigureOut">
              <a:rPr lang="uk-UA" smtClean="0"/>
              <a:t>19.06.2020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B6D8-8FA8-4699-8BF5-CDEBC98FF7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8772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79EA-1B73-49EF-842E-7AA7025BA1C1}" type="datetimeFigureOut">
              <a:rPr lang="uk-UA" smtClean="0"/>
              <a:t>19.06.2020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B6D8-8FA8-4699-8BF5-CDEBC98FF7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504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79EA-1B73-49EF-842E-7AA7025BA1C1}" type="datetimeFigureOut">
              <a:rPr lang="uk-UA" smtClean="0"/>
              <a:t>19.06.2020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B6D8-8FA8-4699-8BF5-CDEBC98FF7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8693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79EA-1B73-49EF-842E-7AA7025BA1C1}" type="datetimeFigureOut">
              <a:rPr lang="uk-UA" smtClean="0"/>
              <a:t>19.06.2020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B6D8-8FA8-4699-8BF5-CDEBC98FF7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805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79EA-1B73-49EF-842E-7AA7025BA1C1}" type="datetimeFigureOut">
              <a:rPr lang="uk-UA" smtClean="0"/>
              <a:t>19.06.2020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B6D8-8FA8-4699-8BF5-CDEBC98FF7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3068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79EA-1B73-49EF-842E-7AA7025BA1C1}" type="datetimeFigureOut">
              <a:rPr lang="uk-UA" smtClean="0"/>
              <a:t>19.06.2020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B6D8-8FA8-4699-8BF5-CDEBC98FF7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632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79EA-1B73-49EF-842E-7AA7025BA1C1}" type="datetimeFigureOut">
              <a:rPr lang="uk-UA" smtClean="0"/>
              <a:t>19.06.2020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B6D8-8FA8-4699-8BF5-CDEBC98FF7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2344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A79EA-1B73-49EF-842E-7AA7025BA1C1}" type="datetimeFigureOut">
              <a:rPr lang="uk-UA" smtClean="0"/>
              <a:t>19.06.2020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6B6D8-8FA8-4699-8BF5-CDEBC98FF78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37243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725144"/>
            <a:ext cx="2195736" cy="16468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  <a:reflection blurRad="12700" stA="38000" endPos="28000" dist="5000" dir="5400000" sy="-100000" algn="bl" rotWithShape="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0839" y="314096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b="1" dirty="0" smtClean="0">
                <a:solidFill>
                  <a:schemeClr val="bg1"/>
                </a:solidFill>
                <a:latin typeface="Monotype Corsiva" pitchFamily="66" charset="0"/>
              </a:rPr>
              <a:t>Великобичківської загальноосвітньої </a:t>
            </a:r>
            <a:br>
              <a:rPr lang="uk-UA" sz="4400" b="1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uk-UA" sz="4400" b="1" dirty="0" smtClean="0">
                <a:solidFill>
                  <a:schemeClr val="bg1"/>
                </a:solidFill>
                <a:latin typeface="Monotype Corsiva" pitchFamily="66" charset="0"/>
              </a:rPr>
              <a:t>школи І-ІІ ступенів №3</a:t>
            </a:r>
            <a:br>
              <a:rPr lang="uk-UA" sz="4400" b="1" dirty="0" smtClean="0">
                <a:solidFill>
                  <a:schemeClr val="bg1"/>
                </a:solidFill>
                <a:latin typeface="Monotype Corsiva" pitchFamily="66" charset="0"/>
              </a:rPr>
            </a:br>
            <a:endParaRPr lang="uk-UA" sz="44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536638">
            <a:off x="4298" y="-523462"/>
            <a:ext cx="4353614" cy="3312368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4518248" y="265431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4400" b="1" cap="all" dirty="0">
                <a:solidFill>
                  <a:prstClr val="black"/>
                </a:solidFill>
                <a:latin typeface="Monotype Corsiva" pitchFamily="66" charset="0"/>
                <a:ea typeface="+mj-ea"/>
                <a:cs typeface="+mj-cs"/>
              </a:rPr>
              <a:t>Звіт  </a:t>
            </a:r>
            <a:br>
              <a:rPr lang="uk-UA" sz="4400" b="1" cap="all" dirty="0">
                <a:solidFill>
                  <a:prstClr val="black"/>
                </a:solidFill>
                <a:latin typeface="Monotype Corsiva" pitchFamily="66" charset="0"/>
                <a:ea typeface="+mj-ea"/>
                <a:cs typeface="+mj-cs"/>
              </a:rPr>
            </a:br>
            <a:r>
              <a:rPr lang="uk-UA" sz="4400" b="1" cap="all" dirty="0">
                <a:solidFill>
                  <a:prstClr val="black"/>
                </a:solidFill>
                <a:latin typeface="Monotype Corsiva" pitchFamily="66" charset="0"/>
                <a:ea typeface="+mj-ea"/>
                <a:cs typeface="+mj-cs"/>
              </a:rPr>
              <a:t>директора 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4657919"/>
            <a:ext cx="4572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4400" b="1" cap="all" dirty="0">
                <a:solidFill>
                  <a:prstClr val="black"/>
                </a:solidFill>
                <a:latin typeface="Monotype Corsiva" pitchFamily="66" charset="0"/>
                <a:ea typeface="+mj-ea"/>
                <a:cs typeface="+mj-cs"/>
              </a:rPr>
              <a:t>Луцак Людмили</a:t>
            </a:r>
            <a:br>
              <a:rPr lang="uk-UA" sz="4400" b="1" cap="all" dirty="0">
                <a:solidFill>
                  <a:prstClr val="black"/>
                </a:solidFill>
                <a:latin typeface="Monotype Corsiva" pitchFamily="66" charset="0"/>
                <a:ea typeface="+mj-ea"/>
                <a:cs typeface="+mj-cs"/>
              </a:rPr>
            </a:br>
            <a:r>
              <a:rPr lang="uk-UA" sz="4400" b="1" cap="all" dirty="0">
                <a:solidFill>
                  <a:prstClr val="black"/>
                </a:solidFill>
                <a:latin typeface="Monotype Corsiva" pitchFamily="66" charset="0"/>
                <a:ea typeface="+mj-ea"/>
                <a:cs typeface="+mj-cs"/>
              </a:rPr>
              <a:t> Йосипівни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6327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429500" cy="1001661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dirty="0" smtClean="0">
                <a:solidFill>
                  <a:schemeClr val="bg1"/>
                </a:solidFill>
                <a:latin typeface="Monotype Corsiva" panose="03010101010201010101" pitchFamily="66" charset="0"/>
              </a:rPr>
              <a:t>Навчально-матеріальна база та ремонти навчального закладу</a:t>
            </a:r>
            <a:endParaRPr lang="uk-UA" sz="4000" dirty="0">
              <a:solidFill>
                <a:schemeClr val="bg1"/>
              </a:solidFill>
              <a:latin typeface="Monotype Corsiva" panose="03010101010201010101" pitchFamily="66" charset="0"/>
            </a:endParaRPr>
          </a:p>
        </p:txBody>
      </p:sp>
      <p:sp>
        <p:nvSpPr>
          <p:cNvPr id="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0188" y="1471910"/>
            <a:ext cx="8280275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anose="03010101010201010101" pitchFamily="66" charset="0"/>
                <a:cs typeface="Times New Roman" panose="02020603050405020304" pitchFamily="18" charset="0"/>
              </a:rPr>
              <a:t>Однією з умов підвищення рівня навчання і виховання учнів є наявність необхідної 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anose="03010101010201010101" pitchFamily="66" charset="0"/>
                <a:cs typeface="Times New Roman" panose="02020603050405020304" pitchFamily="18" charset="0"/>
              </a:rPr>
              <a:t>навчально-матеріальної бази школи.</a:t>
            </a:r>
            <a:endParaRPr kumimoji="0" lang="uk-UA" alt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anose="03010101010201010101" pitchFamily="66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 Для проведення навчальних занять у загальноосвітніх навчально-виховних закладах обладнуються навчальні кабінети для учнів, робочі кабінети для початкових класів.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lang="uk-UA" altLang="uk-UA" sz="1200" cap="none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1200" cap="non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Кабінет директора, секретарська, учительська, бібліотека, </a:t>
            </a:r>
            <a:r>
              <a:rPr lang="ru-RU" altLang="uk-UA" sz="1200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 інформатики (для учнів) обладнані </a:t>
            </a:r>
            <a:r>
              <a:rPr lang="ru-RU" altLang="uk-UA" sz="12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відповідними меблями, наочними посібниками, технічними засобами навчання, навчальним обладнанням, </a:t>
            </a:r>
            <a:r>
              <a:rPr lang="ru-RU" altLang="uk-UA" sz="1200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необхідними </a:t>
            </a:r>
            <a:r>
              <a:rPr lang="ru-RU" altLang="uk-UA" sz="1200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навчання і виховання учнів</a:t>
            </a:r>
            <a:r>
              <a:rPr lang="ru-RU" altLang="uk-UA" sz="1200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altLang="uk-UA" sz="1200" cap="none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кабінет медичної сестри</a:t>
            </a:r>
            <a:endParaRPr lang="ru-RU" altLang="uk-UA" sz="1200" cap="none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lang="uk-UA" altLang="uk-UA" sz="1200" cap="none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Вішалки для верхнього одя</a:t>
            </a:r>
            <a:r>
              <a:rPr lang="uk-UA" altLang="uk-UA" sz="1400" cap="none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 учнів розміщені у класних кімнатах</a:t>
            </a:r>
            <a:r>
              <a:rPr lang="uk-UA" altLang="uk-UA" sz="1400" cap="non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altLang="uk-UA" sz="1400" cap="none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1400" cap="non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 </a:t>
            </a:r>
            <a:r>
              <a:rPr lang="uk-UA" altLang="uk-UA" sz="1400" cap="none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медичної </a:t>
            </a:r>
            <a:r>
              <a:rPr lang="uk-UA" altLang="uk-UA" sz="1400" cap="non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сестри забезпечено як відповідними меблями так і медикаментами.</a:t>
            </a:r>
            <a:endParaRPr lang="uk-UA" altLang="uk-UA" sz="1400" cap="none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lang="uk-UA" altLang="uk-UA" sz="1400" cap="none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2016-2017 навчальному році школа отримала два комплекти парт, а це свідчить про те, що здійснено заміну парт та стільців у чотирьох класах, а також в одному із класів замінено учнівську дошку.</a:t>
            </a:r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lang="uk-UA" altLang="uk-UA" sz="1400" cap="none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загальному з 2013 по 2017 рік , мені як директору школи, вдалося укріпити навчально-матеріально базу на 87</a:t>
            </a:r>
            <a:r>
              <a:rPr lang="uk-UA" altLang="uk-UA" sz="1400" cap="non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lang="uk-UA" altLang="uk-UA" sz="1400" cap="non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саме :</a:t>
            </a:r>
          </a:p>
          <a:p>
            <a:pPr marL="285750" lvl="0" indent="-2857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 typeface="Arial" panose="020B0604020202020204" pitchFamily="34" charset="0"/>
              <a:buChar char="•"/>
            </a:pPr>
            <a:r>
              <a:rPr lang="uk-UA" altLang="uk-UA" sz="1400" cap="non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Отримано 5-ть комплеків учнівських патр, а також учнівські дошки – 5-ть штук, одну шафу.</a:t>
            </a:r>
          </a:p>
          <a:p>
            <a:pPr marL="285750" lvl="0" indent="-2857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 typeface="Arial" panose="020B0604020202020204" pitchFamily="34" charset="0"/>
              <a:buChar char="•"/>
            </a:pPr>
            <a:r>
              <a:rPr lang="uk-UA" altLang="uk-UA" sz="1400" cap="non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Заміна вікон - 22 шт.</a:t>
            </a:r>
          </a:p>
          <a:p>
            <a:pPr marL="285750" lvl="0" indent="-2857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 typeface="Arial" panose="020B0604020202020204" pitchFamily="34" charset="0"/>
              <a:buChar char="•"/>
            </a:pPr>
            <a:r>
              <a:rPr lang="uk-UA" altLang="uk-UA" sz="1400" cap="non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Заміна дверей – 16 шт.</a:t>
            </a:r>
          </a:p>
          <a:p>
            <a:pPr marL="285750" lvl="0" indent="-2857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 typeface="Arial" panose="020B0604020202020204" pitchFamily="34" charset="0"/>
              <a:buChar char="•"/>
            </a:pPr>
            <a:r>
              <a:rPr lang="uk-UA" altLang="uk-UA" sz="1400" cap="non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Обладнано панелями – 10 класів, коридори, учительську, спортивний зал.</a:t>
            </a:r>
          </a:p>
          <a:p>
            <a:pPr marL="285750" lvl="0" indent="-2857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 typeface="Arial" panose="020B0604020202020204" pitchFamily="34" charset="0"/>
              <a:buChar char="•"/>
            </a:pPr>
            <a:r>
              <a:rPr lang="uk-UA" altLang="uk-UA" sz="1400" cap="non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Зроблено актову залу та комп»ютерний клас, віновлено центральних вхід.</a:t>
            </a:r>
          </a:p>
          <a:p>
            <a:pPr marL="285750" lvl="0" indent="-2857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 typeface="Arial" panose="020B0604020202020204" pitchFamily="34" charset="0"/>
              <a:buChar char="•"/>
            </a:pPr>
            <a:r>
              <a:rPr lang="uk-UA" altLang="uk-UA" sz="1400" cap="non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Здійснено заміну покрівлі над актовою залою та у 3-х класах підлогу.</a:t>
            </a:r>
          </a:p>
          <a:p>
            <a:pPr marL="285750" lvl="0" indent="-2857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 typeface="Arial" panose="020B0604020202020204" pitchFamily="34" charset="0"/>
              <a:buChar char="•"/>
            </a:pPr>
            <a:r>
              <a:rPr lang="uk-UA" altLang="uk-UA" sz="1400" cap="non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Облаштовано тенісний зал.</a:t>
            </a:r>
          </a:p>
          <a:p>
            <a:pPr marL="285750" lvl="0" indent="-2857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 typeface="Arial" panose="020B0604020202020204" pitchFamily="34" charset="0"/>
              <a:buChar char="•"/>
            </a:pPr>
            <a:endParaRPr lang="uk-UA" altLang="uk-UA" sz="1400" cap="none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У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коридорі встановлений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умивальники,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а класних приміщеннях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аптечки для надання першої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допомоги </a:t>
            </a:r>
            <a:r>
              <a:rPr lang="ru-RU" sz="1400" b="1" u="sn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(доступ має тільки вчитель</a:t>
            </a:r>
            <a:r>
              <a:rPr lang="ru-RU" sz="14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400" b="1" u="sn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та медична сестра)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урни для сміття та інвентар для прибирання приміщень.</a:t>
            </a:r>
            <a:endParaRPr kumimoji="0" lang="uk-UA" altLang="uk-UA" sz="1400" b="0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65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399276" cy="72008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uk-UA" sz="2800" b="1" cap="none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Використання  програми  енергоефективності  та  енергозбереження.  Перехід  на  альтернативне  вид опалення</a:t>
            </a:r>
            <a:endParaRPr lang="uk-UA" sz="2800" b="1" cap="none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196752"/>
            <a:ext cx="7704856" cy="6162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tabLst>
                <a:tab pos="228600" algn="l"/>
                <a:tab pos="408940" algn="l"/>
                <a:tab pos="540385" algn="l"/>
              </a:tabLst>
            </a:pPr>
            <a: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відділом освіти та школою діє </a:t>
            </a: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налагоджена системи обліку паливо-енергетичних </a:t>
            </a:r>
            <a: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ct val="115000"/>
              </a:lnSpc>
              <a:spcAft>
                <a:spcPts val="0"/>
              </a:spcAft>
            </a:pPr>
            <a:r>
              <a:rPr lang="uk-UA" sz="16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Зважаючи </a:t>
            </a:r>
            <a:r>
              <a:rPr lang="uk-UA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те, що найбільшим споживачем </a:t>
            </a:r>
            <a:r>
              <a:rPr lang="uk-UA" sz="16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енергії в </a:t>
            </a:r>
            <a:r>
              <a:rPr lang="uk-UA" sz="16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школі є вчителі та учні, </a:t>
            </a:r>
            <a:r>
              <a:rPr lang="uk-UA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 найважливішим завданням </a:t>
            </a:r>
            <a:r>
              <a:rPr lang="uk-UA" sz="16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дирекції школи є </a:t>
            </a:r>
            <a:r>
              <a:rPr lang="uk-UA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підняття свідомості </a:t>
            </a:r>
            <a:r>
              <a:rPr lang="uk-UA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вчителів </a:t>
            </a:r>
            <a:r>
              <a:rPr lang="uk-UA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учнів </a:t>
            </a:r>
            <a:r>
              <a:rPr lang="uk-UA" sz="16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 </a:t>
            </a:r>
            <a:r>
              <a:rPr lang="uk-UA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впровадження заходів з питань </a:t>
            </a:r>
            <a:r>
              <a:rPr lang="uk-UA" sz="16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енергозбереження, діє налагодження </a:t>
            </a:r>
            <a:r>
              <a:rPr lang="uk-UA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системи моніторингу споживання </a:t>
            </a:r>
            <a:r>
              <a:rPr lang="uk-UA" sz="16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енергоресурсів.</a:t>
            </a:r>
            <a:endParaRPr lang="uk-UA" sz="16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ct val="115000"/>
              </a:lnSpc>
              <a:spcAft>
                <a:spcPts val="0"/>
              </a:spcAft>
            </a:pPr>
            <a:r>
              <a:rPr lang="uk-UA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Виконання Програми спрямоване на: </a:t>
            </a: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215" algn="l"/>
              </a:tabLst>
            </a:pPr>
            <a:r>
              <a:rPr lang="uk-UA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підвищення рівня знань </a:t>
            </a:r>
            <a:r>
              <a:rPr lang="uk-UA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вчителів та учнів </a:t>
            </a:r>
            <a:r>
              <a:rPr lang="uk-UA" sz="16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формування свідомості щодо питань ощадливого ставлення до енергетичних </a:t>
            </a:r>
            <a:r>
              <a:rPr lang="uk-UA" sz="16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ресурсів;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215" algn="l"/>
              </a:tabLst>
            </a:pPr>
            <a:r>
              <a:rPr lang="uk-UA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зменшення понаднормових втрат </a:t>
            </a:r>
            <a:r>
              <a:rPr lang="uk-UA" sz="16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енергії під </a:t>
            </a:r>
            <a:r>
              <a:rPr lang="uk-UA" sz="16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 навчально-виховного процесу;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215" algn="l"/>
              </a:tabLst>
            </a:pPr>
            <a:r>
              <a:rPr lang="uk-UA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підтримка належного технічного стану </a:t>
            </a:r>
            <a:r>
              <a:rPr lang="uk-UA" sz="16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будівель школи;</a:t>
            </a:r>
            <a:endParaRPr lang="uk-UA" sz="16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228600" algn="l"/>
                <a:tab pos="408940" algn="l"/>
                <a:tab pos="540385" algn="l"/>
              </a:tabLst>
            </a:pPr>
            <a:r>
              <a:rPr lang="uk-UA" sz="16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2015 році шкільну котельню переведено на альтернативний вид палива :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228600" algn="l"/>
                <a:tab pos="408940" algn="l"/>
                <a:tab pos="540385" algn="l"/>
              </a:tabLst>
            </a:pPr>
            <a:r>
              <a:rPr lang="uk-UA" sz="16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Вугілля ГПК.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  <a:tabLst>
                <a:tab pos="228600" algn="l"/>
                <a:tab pos="408940" algn="l"/>
                <a:tab pos="540385" algn="l"/>
              </a:tabLst>
            </a:pPr>
            <a:endParaRPr lang="uk-UA" sz="1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215900" algn="just">
              <a:lnSpc>
                <a:spcPct val="115000"/>
              </a:lnSpc>
            </a:pPr>
            <a:r>
              <a:rPr lang="uk-UA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Перевитрачання ПЕР в школі обумовлено низкою яскраво виражених проблем, зокрема:</a:t>
            </a: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–"/>
              <a:tabLst>
                <a:tab pos="228600" algn="l"/>
                <a:tab pos="408940" algn="l"/>
                <a:tab pos="540385" algn="l"/>
              </a:tabLst>
            </a:pP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незадовільним станом частини віконних рам у</a:t>
            </a:r>
            <a: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першому та другому корпусах, </a:t>
            </a:r>
            <a: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вхідних  </a:t>
            </a: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дверей на другому навчальному корпусі, покрівлі на першому корпусі, що є основним джерелом втрат теплової енергії.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  <a:tabLst>
                <a:tab pos="228600" algn="l"/>
                <a:tab pos="408940" algn="l"/>
                <a:tab pos="540385" algn="l"/>
              </a:tabLst>
            </a:pPr>
            <a:endParaRPr lang="uk-UA" sz="11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  <a:tabLst>
                <a:tab pos="228600" algn="l"/>
                <a:tab pos="408940" algn="l"/>
                <a:tab pos="540385" algn="l"/>
              </a:tabLst>
            </a:pPr>
            <a:endParaRPr lang="uk-UA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  <a:tabLst>
                <a:tab pos="228600" algn="l"/>
                <a:tab pos="408940" algn="l"/>
                <a:tab pos="540385" algn="l"/>
              </a:tabLst>
            </a:pPr>
            <a:endParaRPr lang="uk-UA" sz="11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  <a:tabLst>
                <a:tab pos="228600" algn="l"/>
                <a:tab pos="408940" algn="l"/>
                <a:tab pos="540385" algn="l"/>
              </a:tabLst>
            </a:pPr>
            <a:endParaRPr lang="uk-UA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7355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1508" y="222238"/>
            <a:ext cx="7429499" cy="1478570"/>
          </a:xfrm>
        </p:spPr>
        <p:txBody>
          <a:bodyPr/>
          <a:lstStyle/>
          <a:p>
            <a:pPr algn="ctr"/>
            <a:r>
              <a:rPr lang="uk-UA" dirty="0">
                <a:solidFill>
                  <a:prstClr val="black"/>
                </a:solidFill>
                <a:latin typeface="Monotype Corsiva" panose="03010101010201010101" pitchFamily="66" charset="0"/>
              </a:rPr>
              <a:t>ремонти навчального закладу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7820396" cy="4090393"/>
          </a:xfrm>
        </p:spPr>
        <p:txBody>
          <a:bodyPr>
            <a:normAutofit fontScale="625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Тісна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співпраця була з Радою школи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підприємцями,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батьківськими комітетами, які надавали значну 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допомогу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школі в 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придбанні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фарби,   будівельних матеріалів, </a:t>
            </a:r>
            <a:endParaRPr lang="uk-UA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indent="-342900" algn="just"/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ремонту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оргтехніки, 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відремонтовано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підлогу кабінеті 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інформатики  та у 1-Б класі;</a:t>
            </a:r>
          </a:p>
          <a:p>
            <a:pPr marL="571500" indent="-342900" algn="just"/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проведено поточний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ремонт 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класу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учнів 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1-Б та 2-А класу (</a:t>
            </a:r>
            <a:r>
              <a:rPr lang="uk-UA" sz="25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Силами спонсорів 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571500" indent="-342900" algn="just"/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Встановлено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за використанням 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енергоносіїв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indent="-342900" algn="just"/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Проводився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поточний ремонт теплового 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господарства (</a:t>
            </a:r>
            <a:r>
              <a:rPr lang="uk-UA" sz="25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було залучено кошти які надійшли від відділу освіти Рахівської </a:t>
            </a:r>
            <a:r>
              <a:rPr lang="uk-UA" sz="25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РДА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marL="571500" indent="-342900" algn="just"/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Силами спонсорів,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отеплено теплотрасу від котельні до корпуса № 2. </a:t>
            </a:r>
            <a:endParaRPr lang="uk-UA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uk-UA" dirty="0" smtClean="0">
                <a:solidFill>
                  <a:schemeClr val="bg1"/>
                </a:solidFill>
              </a:rPr>
              <a:t>Більша частина роботи щодо ремонту нашого навчального закладу, виконана.  Всі завдання які залишилися не виконаними будуть реалізовані до 20.08.20127 року.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77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7504" y="188640"/>
            <a:ext cx="8784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i="1" dirty="0" smtClean="0">
                <a:solidFill>
                  <a:schemeClr val="bg1"/>
                </a:solidFill>
                <a:latin typeface="Arial Narrow" pitchFamily="34" charset="0"/>
              </a:rPr>
              <a:t>Кадрове забезпечення. Поблеми. Наявність вакансій.</a:t>
            </a:r>
            <a:endParaRPr lang="uk-UA" sz="3200" b="1" i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0070" y="893418"/>
            <a:ext cx="8299844" cy="5601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uk-UA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201</a:t>
            </a:r>
            <a:r>
              <a:rPr lang="uk-UA" alt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kumimoji="0" lang="ru-RU" altLang="uk-UA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-201</a:t>
            </a:r>
            <a:r>
              <a:rPr lang="uk-UA" alt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kumimoji="0" lang="ru-RU" altLang="uk-UA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навчальному році штатними працівниками школа була забезпечена на 100%. Розстановка педагогів здійснюється відповідно до фахової освіти педпрацівників. При підборі нових кадрів (навіть обслуговуючого персоналу) враховується фахова підготовка, особисті та колективні якості, працездатність, інші характеристики. Час диктує все нові і нові вимоги до вчителя, тому доречним зараз є вміння працювати з комп’ютером, оргтехнікою.</a:t>
            </a:r>
            <a:endParaRPr kumimoji="0" lang="uk-UA" altLang="uk-UA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uk-UA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Перспектива в освіті така, що років через п’ять вчитель, який не володіє навичками роботи на комп’ютері та не використовує їх у своїй діяльності, не буде відповідати освітнім вимогам, та не зможе ефективно забезпечувати навчально-виховний процес з учнями. Адміністрація школи показує приклад усім вчителям - і директор, і його заступники, психолог</a:t>
            </a: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соціальний педагог</a:t>
            </a:r>
            <a:r>
              <a:rPr kumimoji="0" lang="ru-RU" altLang="uk-UA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непогано володіють навичками роботи з оргтехнікою, яка розміщена у їх кабінетах та використовується для адміністративної роботи.</a:t>
            </a:r>
            <a:endParaRPr kumimoji="0" lang="uk-UA" altLang="uk-UA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розрізі базових дисциплін ситуація з у комплектованістю педагогічними кадрами має такий вигляд: середнє тижневе навантаження педагогічних працівників по школі становить 1</a:t>
            </a:r>
            <a:r>
              <a:rPr lang="uk-UA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год.</a:t>
            </a:r>
            <a:b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i="1" dirty="0" smtClean="0">
                <a:solidFill>
                  <a:prstClr val="black"/>
                </a:solidFill>
                <a:latin typeface="Arial Narrow" pitchFamily="34" charset="0"/>
              </a:rPr>
              <a:t>Поблеми – немає.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3200" b="1" i="1" dirty="0">
                <a:solidFill>
                  <a:prstClr val="black"/>
                </a:solidFill>
                <a:latin typeface="Arial Narrow" pitchFamily="34" charset="0"/>
              </a:rPr>
              <a:t>Наявність </a:t>
            </a:r>
            <a:r>
              <a:rPr lang="uk-UA" sz="3200" b="1" i="1" dirty="0" smtClean="0">
                <a:solidFill>
                  <a:prstClr val="black"/>
                </a:solidFill>
                <a:latin typeface="Arial Narrow" pitchFamily="34" charset="0"/>
              </a:rPr>
              <a:t>вакансій – немає.</a:t>
            </a:r>
            <a:endParaRPr kumimoji="0" lang="uk-UA" altLang="uk-UA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28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12307"/>
            <a:ext cx="8964488" cy="1478570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Пріоритетні питання, над якими буде працювати школа  у 2017-2018 навчальному році:</a:t>
            </a:r>
            <a:endParaRPr lang="uk-UA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9288" y="980728"/>
            <a:ext cx="8424936" cy="6668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uk-UA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uk-UA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2017 </a:t>
            </a:r>
            <a:r>
              <a:rPr lang="uk-UA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uk-UA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2018 </a:t>
            </a:r>
            <a:r>
              <a:rPr lang="uk-UA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навчальний рік адміністрація школи планує продовжити роботу по підвищенню методичного і наукового рівня викладання предметів, запровадження новітніх технологій, зміцненню матеріальної бази школи при тісній співпраці з Великобичківською селищною радою, відділом освіти Рахівської районної державної адміністрації, депутатським корпусом Рахівської районної ради</a:t>
            </a:r>
            <a:r>
              <a:rPr lang="uk-UA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1000"/>
              </a:spcAft>
            </a:pPr>
            <a:r>
              <a:rPr lang="uk-UA" sz="1400" u="sng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Методична робота</a:t>
            </a:r>
            <a:r>
              <a:rPr lang="uk-UA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dirty="0" smtClean="0">
                <a:solidFill>
                  <a:schemeClr val="bg1"/>
                </a:solidFill>
                <a:latin typeface="Times New Roman"/>
                <a:ea typeface="Times New Roman"/>
              </a:rPr>
              <a:t>Педагогічному </a:t>
            </a:r>
            <a:r>
              <a:rPr lang="uk-UA" sz="1400" dirty="0">
                <a:solidFill>
                  <a:schemeClr val="bg1"/>
                </a:solidFill>
                <a:latin typeface="Times New Roman"/>
                <a:ea typeface="Times New Roman"/>
              </a:rPr>
              <a:t>колективу потрібно активізувати роботу з обдарованими учнями ( розробити заходи) через індивідуальні </a:t>
            </a:r>
            <a:r>
              <a:rPr lang="uk-UA" sz="1400" dirty="0" smtClean="0">
                <a:solidFill>
                  <a:schemeClr val="bg1"/>
                </a:solidFill>
                <a:latin typeface="Times New Roman"/>
                <a:ea typeface="Times New Roman"/>
              </a:rPr>
              <a:t>заняття;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dirty="0" smtClean="0">
                <a:solidFill>
                  <a:schemeClr val="bg1"/>
                </a:solidFill>
                <a:latin typeface="Times New Roman"/>
                <a:ea typeface="Times New Roman"/>
              </a:rPr>
              <a:t>Посилити </a:t>
            </a:r>
            <a:r>
              <a:rPr lang="uk-UA" sz="1400" dirty="0">
                <a:solidFill>
                  <a:schemeClr val="bg1"/>
                </a:solidFill>
                <a:latin typeface="Times New Roman"/>
                <a:ea typeface="Times New Roman"/>
              </a:rPr>
              <a:t>роботу щодо підготовки учнів до ІІ туру Всеукраїнських предметних </a:t>
            </a:r>
            <a:r>
              <a:rPr lang="uk-UA" sz="1400" dirty="0" smtClean="0">
                <a:solidFill>
                  <a:schemeClr val="bg1"/>
                </a:solidFill>
                <a:latin typeface="Times New Roman"/>
                <a:ea typeface="Times New Roman"/>
              </a:rPr>
              <a:t>олімпіад;</a:t>
            </a:r>
            <a:endParaRPr lang="uk-UA" sz="1400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uk-UA" sz="1400" dirty="0" smtClean="0">
                <a:solidFill>
                  <a:schemeClr val="bg1"/>
                </a:solidFill>
                <a:latin typeface="Times New Roman"/>
                <a:ea typeface="Times New Roman"/>
              </a:rPr>
              <a:t>Разом </a:t>
            </a:r>
            <a:r>
              <a:rPr lang="uk-UA" sz="1400" dirty="0">
                <a:solidFill>
                  <a:schemeClr val="bg1"/>
                </a:solidFill>
                <a:latin typeface="Times New Roman"/>
                <a:ea typeface="Times New Roman"/>
              </a:rPr>
              <a:t>слід відмітити, що робота над організацією диференційованого навчання вимагає удосконалення, адже рівні досягнень учнів школи дуже різняться. Особливо це відображено у результативності учнів у ІІ турі Всеукраїнських </a:t>
            </a:r>
            <a:r>
              <a:rPr lang="uk-UA" sz="1400" dirty="0" smtClean="0">
                <a:solidFill>
                  <a:schemeClr val="bg1"/>
                </a:solidFill>
                <a:latin typeface="Times New Roman"/>
                <a:ea typeface="Times New Roman"/>
              </a:rPr>
              <a:t>олімпіад;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dirty="0" smtClean="0">
                <a:solidFill>
                  <a:schemeClr val="bg1"/>
                </a:solidFill>
                <a:latin typeface="Times New Roman"/>
                <a:ea typeface="Times New Roman"/>
              </a:rPr>
              <a:t>Потребує </a:t>
            </a:r>
            <a:r>
              <a:rPr lang="uk-UA" sz="1400" dirty="0">
                <a:solidFill>
                  <a:schemeClr val="bg1"/>
                </a:solidFill>
                <a:latin typeface="Times New Roman"/>
                <a:ea typeface="Times New Roman"/>
              </a:rPr>
              <a:t>удосконалення робота класних керівників з питання відвідування учнями </a:t>
            </a:r>
            <a:r>
              <a:rPr lang="uk-UA" sz="1400" dirty="0" smtClean="0">
                <a:solidFill>
                  <a:schemeClr val="bg1"/>
                </a:solidFill>
                <a:latin typeface="Times New Roman"/>
                <a:ea typeface="Times New Roman"/>
              </a:rPr>
              <a:t>школи.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dirty="0" smtClean="0">
                <a:solidFill>
                  <a:schemeClr val="bg1"/>
                </a:solidFill>
                <a:latin typeface="Times New Roman"/>
                <a:ea typeface="Times New Roman"/>
              </a:rPr>
              <a:t>У </a:t>
            </a:r>
            <a:r>
              <a:rPr lang="uk-UA" sz="1400" dirty="0">
                <a:solidFill>
                  <a:schemeClr val="bg1"/>
                </a:solidFill>
                <a:latin typeface="Times New Roman"/>
                <a:ea typeface="Times New Roman"/>
              </a:rPr>
              <a:t>процесі обговорення результатів роботи на підсумкових засіданнях методоб’єднаннь, вчителі висловили думку про доцільність реалізації методичної проблеми  «Формування творчої активності учнів та педагогів школи шляхом використання сучасних інформаційних  технологій у світлі вимог нових державних стандартів освіти». Ця проблема є актуальною для нашої школи у світлі вимог сучасної освіти. </a:t>
            </a:r>
          </a:p>
          <a:p>
            <a:pPr>
              <a:spcAft>
                <a:spcPts val="1000"/>
              </a:spcAft>
            </a:pPr>
            <a:r>
              <a:rPr lang="uk-UA" sz="1400" u="sng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Виховна робота</a:t>
            </a:r>
            <a:r>
              <a:rPr lang="uk-UA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kern="800" spc="50" dirty="0">
                <a:solidFill>
                  <a:srgbClr val="000000"/>
                </a:solidFill>
                <a:latin typeface="Times New Roman"/>
                <a:ea typeface="Times New Roman"/>
              </a:rPr>
              <a:t>Виховна робота в школі вимагає подальшого удосконалення. Тому в червні заплановано провести нараду з педагогом-організатором, соціальним педагогом, практичним психологом та класними керівниками щодо створення умов доцільнішого впровадження програми в навчально-виховний </a:t>
            </a:r>
            <a:r>
              <a:rPr lang="uk-UA" sz="1400" kern="800" spc="5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процес.</a:t>
            </a:r>
            <a:endParaRPr lang="uk-UA" sz="1400" b="1" kern="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400" kern="800" spc="5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 </a:t>
            </a:r>
            <a:r>
              <a:rPr lang="uk-UA" sz="1400" kern="800" spc="50" dirty="0">
                <a:solidFill>
                  <a:srgbClr val="000000"/>
                </a:solidFill>
                <a:latin typeface="Times New Roman"/>
                <a:ea typeface="Times New Roman"/>
              </a:rPr>
              <a:t>результаті цього скласти план-проект виховної роботи на 201</a:t>
            </a:r>
            <a:r>
              <a:rPr lang="ru-RU" sz="1400" kern="800" spc="50" dirty="0">
                <a:solidFill>
                  <a:srgbClr val="000000"/>
                </a:solidFill>
                <a:latin typeface="Times New Roman"/>
                <a:ea typeface="Times New Roman"/>
              </a:rPr>
              <a:t>6</a:t>
            </a:r>
            <a:r>
              <a:rPr lang="uk-UA" sz="1400" kern="800" spc="50" dirty="0">
                <a:solidFill>
                  <a:srgbClr val="000000"/>
                </a:solidFill>
                <a:latin typeface="Times New Roman"/>
                <a:ea typeface="Times New Roman"/>
              </a:rPr>
              <a:t>-201</a:t>
            </a:r>
            <a:r>
              <a:rPr lang="ru-RU" sz="1400" kern="800" spc="50" dirty="0">
                <a:solidFill>
                  <a:srgbClr val="000000"/>
                </a:solidFill>
                <a:latin typeface="Times New Roman"/>
                <a:ea typeface="Times New Roman"/>
              </a:rPr>
              <a:t>7</a:t>
            </a:r>
            <a:r>
              <a:rPr lang="uk-UA" sz="1400" kern="800" spc="50" dirty="0">
                <a:solidFill>
                  <a:srgbClr val="000000"/>
                </a:solidFill>
                <a:latin typeface="Times New Roman"/>
                <a:ea typeface="Times New Roman"/>
              </a:rPr>
              <a:t> навчальний рік. У серпні 2017р. на педагогічній раді вислухати пропозиції класних керівників щодо індивідуальної роботи окремих класів та учнів в 2017-2018 навчальному році.</a:t>
            </a:r>
            <a:endParaRPr lang="uk-UA" sz="1400" b="1" kern="8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1000"/>
              </a:spcAft>
            </a:pPr>
            <a:endParaRPr lang="uk-UA" sz="1400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uk-UA" sz="1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uk-UA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4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395536" y="404664"/>
            <a:ext cx="8424936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продовжити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роботу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комп»ютерної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техніки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мультимедійних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навчально-виховній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управлінській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uk-UA" dirty="0">
              <a:solidFill>
                <a:prstClr val="white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удосконалити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сайт закладу (до 201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року)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подальше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наповнення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dirty="0">
              <a:solidFill>
                <a:prstClr val="white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Активізуватити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активну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участь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педагогічних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нарадах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конференцій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постійно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та 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 якісних освітніх послуг;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забезпечення виконання Державних стандартів, формування системи і обсягу знань, умінь та навичок школярів;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підвищення професійного рівня фахової підготовки педагогів;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здійснення раціонального розподілу педагогічного навчального навантаження;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забезпечення участі у </a:t>
            </a:r>
            <a:r>
              <a:rPr lang="uk-UA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районних та Всеукраїнських 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конкурсах</a:t>
            </a:r>
            <a:r>
              <a:rPr lang="uk-UA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«Вчитель року», «Класний керівник року», «Керівник гуртка» з метою підвищення фахової майстерності педагогів, престижу професії «вчитель»;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здійснення атестації педагогічних працівників відповідно до Типового положення про атестацію педагогічних працівників України та змін і доповнень до Типового положення;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забезпечення проходження курсів підвищення кваліфікації педагогічних працівників у відповідності до перспективного плану проходження курсової перепідготовки.</a:t>
            </a:r>
          </a:p>
        </p:txBody>
      </p:sp>
    </p:spTree>
    <p:extLst>
      <p:ext uri="{BB962C8B-B14F-4D97-AF65-F5344CB8AC3E}">
        <p14:creationId xmlns:p14="http://schemas.microsoft.com/office/powerpoint/2010/main" val="2318765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899592" y="908720"/>
            <a:ext cx="7272808" cy="36317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115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Дякую </a:t>
            </a:r>
          </a:p>
          <a:p>
            <a:pPr algn="ctr"/>
            <a:r>
              <a:rPr lang="uk-UA" sz="115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 увагу</a:t>
            </a:r>
            <a:endParaRPr lang="uk-UA" sz="115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132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8229600" cy="11430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      </a:t>
            </a:r>
            <a:r>
              <a:rPr lang="uk-UA" sz="4400" dirty="0" smtClean="0">
                <a:solidFill>
                  <a:schemeClr val="bg1"/>
                </a:solidFill>
                <a:latin typeface="Monotype Corsiva" panose="03010101010201010101" pitchFamily="66" charset="0"/>
              </a:rPr>
              <a:t>Наявна мережа класів</a:t>
            </a:r>
            <a:endParaRPr lang="uk-UA" sz="4400" dirty="0">
              <a:solidFill>
                <a:schemeClr val="bg1"/>
              </a:solidFill>
              <a:latin typeface="Monotype Corsiva" panose="03010101010201010101" pitchFamily="66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295801"/>
              </p:ext>
            </p:extLst>
          </p:nvPr>
        </p:nvGraphicFramePr>
        <p:xfrm>
          <a:off x="1115614" y="1258880"/>
          <a:ext cx="7113988" cy="5001744"/>
        </p:xfrm>
        <a:graphic>
          <a:graphicData uri="http://schemas.openxmlformats.org/drawingml/2006/table">
            <a:tbl>
              <a:tblPr/>
              <a:tblGrid>
                <a:gridCol w="1778497"/>
                <a:gridCol w="1778497"/>
                <a:gridCol w="1778497"/>
                <a:gridCol w="1778497"/>
              </a:tblGrid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b="1" dirty="0">
                          <a:solidFill>
                            <a:srgbClr val="212121"/>
                          </a:solidFill>
                          <a:effectLst/>
                        </a:rPr>
                        <a:t>№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b="1" dirty="0">
                          <a:solidFill>
                            <a:srgbClr val="212121"/>
                          </a:solidFill>
                          <a:effectLst/>
                        </a:rPr>
                        <a:t>Клас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b="1">
                          <a:solidFill>
                            <a:srgbClr val="212121"/>
                          </a:solidFill>
                          <a:effectLst/>
                        </a:rPr>
                        <a:t>Кількість учнів</a:t>
                      </a:r>
                      <a:endParaRPr lang="uk-UA" sz="200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b="1">
                          <a:solidFill>
                            <a:srgbClr val="212121"/>
                          </a:solidFill>
                          <a:effectLst/>
                        </a:rPr>
                        <a:t>Всього</a:t>
                      </a:r>
                      <a:endParaRPr lang="uk-UA" sz="200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>
                          <a:solidFill>
                            <a:srgbClr val="212121"/>
                          </a:solidFill>
                          <a:effectLst/>
                        </a:rPr>
                        <a:t>1</a:t>
                      </a: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>
                          <a:solidFill>
                            <a:srgbClr val="212121"/>
                          </a:solidFill>
                          <a:effectLst/>
                        </a:rPr>
                        <a:t>1 А</a:t>
                      </a: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13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2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>
                          <a:solidFill>
                            <a:srgbClr val="212121"/>
                          </a:solidFill>
                          <a:effectLst/>
                        </a:rPr>
                        <a:t>1 Б</a:t>
                      </a: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18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 31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3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>
                          <a:solidFill>
                            <a:srgbClr val="212121"/>
                          </a:solidFill>
                          <a:effectLst/>
                        </a:rPr>
                        <a:t>2 А</a:t>
                      </a: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17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4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>
                          <a:solidFill>
                            <a:srgbClr val="212121"/>
                          </a:solidFill>
                          <a:effectLst/>
                        </a:rPr>
                        <a:t>2 Б</a:t>
                      </a: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15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32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5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>
                          <a:solidFill>
                            <a:srgbClr val="212121"/>
                          </a:solidFill>
                          <a:effectLst/>
                        </a:rPr>
                        <a:t>3 </a:t>
                      </a:r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клас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26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26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6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4</a:t>
                      </a:r>
                      <a:r>
                        <a:rPr lang="uk-UA" sz="2000" baseline="0" dirty="0" smtClean="0">
                          <a:solidFill>
                            <a:srgbClr val="212121"/>
                          </a:solidFill>
                          <a:effectLst/>
                        </a:rPr>
                        <a:t> клас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25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25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7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5А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17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8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5Б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13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30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>
                          <a:solidFill>
                            <a:srgbClr val="212121"/>
                          </a:solidFill>
                          <a:effectLst/>
                        </a:rPr>
                        <a:t>9</a:t>
                      </a: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6</a:t>
                      </a:r>
                      <a:r>
                        <a:rPr lang="uk-UA" sz="2000" baseline="0" dirty="0" smtClean="0">
                          <a:solidFill>
                            <a:srgbClr val="212121"/>
                          </a:solidFill>
                          <a:effectLst/>
                        </a:rPr>
                        <a:t> клас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23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23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10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7</a:t>
                      </a:r>
                      <a:r>
                        <a:rPr lang="uk-UA" sz="2000" baseline="0" dirty="0" smtClean="0">
                          <a:solidFill>
                            <a:srgbClr val="212121"/>
                          </a:solidFill>
                          <a:effectLst/>
                        </a:rPr>
                        <a:t> клас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23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23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11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8</a:t>
                      </a:r>
                      <a:r>
                        <a:rPr lang="uk-UA" sz="2000" baseline="0" dirty="0" smtClean="0">
                          <a:solidFill>
                            <a:srgbClr val="212121"/>
                          </a:solidFill>
                          <a:effectLst/>
                        </a:rPr>
                        <a:t> клас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18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18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12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9</a:t>
                      </a:r>
                      <a:r>
                        <a:rPr lang="uk-UA" sz="2000" baseline="0" dirty="0" smtClean="0">
                          <a:solidFill>
                            <a:srgbClr val="212121"/>
                          </a:solidFill>
                          <a:effectLst/>
                        </a:rPr>
                        <a:t> клас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23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23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b="1" dirty="0" smtClean="0">
                          <a:solidFill>
                            <a:srgbClr val="212121"/>
                          </a:solidFill>
                          <a:effectLst/>
                        </a:rPr>
                        <a:t>12 </a:t>
                      </a:r>
                      <a:r>
                        <a:rPr lang="uk-UA" sz="2000" b="1" dirty="0">
                          <a:solidFill>
                            <a:srgbClr val="212121"/>
                          </a:solidFill>
                          <a:effectLst/>
                        </a:rPr>
                        <a:t>класів</a:t>
                      </a: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uk-UA" sz="200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b="1" dirty="0" smtClean="0">
                          <a:solidFill>
                            <a:srgbClr val="212121"/>
                          </a:solidFill>
                          <a:effectLst/>
                        </a:rPr>
                        <a:t>230 </a:t>
                      </a:r>
                      <a:r>
                        <a:rPr lang="uk-UA" sz="2000" b="1" dirty="0">
                          <a:solidFill>
                            <a:srgbClr val="212121"/>
                          </a:solidFill>
                          <a:effectLst/>
                        </a:rPr>
                        <a:t>учнів</a:t>
                      </a: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D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21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609635"/>
              </p:ext>
            </p:extLst>
          </p:nvPr>
        </p:nvGraphicFramePr>
        <p:xfrm>
          <a:off x="948985" y="1340768"/>
          <a:ext cx="7113988" cy="5337240"/>
        </p:xfrm>
        <a:graphic>
          <a:graphicData uri="http://schemas.openxmlformats.org/drawingml/2006/table">
            <a:tbl>
              <a:tblPr/>
              <a:tblGrid>
                <a:gridCol w="1778497"/>
                <a:gridCol w="1778497"/>
                <a:gridCol w="1778497"/>
                <a:gridCol w="1778497"/>
              </a:tblGrid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b="1" dirty="0">
                          <a:solidFill>
                            <a:srgbClr val="212121"/>
                          </a:solidFill>
                          <a:effectLst/>
                        </a:rPr>
                        <a:t>№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b="1" dirty="0">
                          <a:solidFill>
                            <a:srgbClr val="212121"/>
                          </a:solidFill>
                          <a:effectLst/>
                        </a:rPr>
                        <a:t>Клас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b="1">
                          <a:solidFill>
                            <a:srgbClr val="212121"/>
                          </a:solidFill>
                          <a:effectLst/>
                        </a:rPr>
                        <a:t>Кількість учнів</a:t>
                      </a:r>
                      <a:endParaRPr lang="uk-UA" sz="200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b="1">
                          <a:solidFill>
                            <a:srgbClr val="212121"/>
                          </a:solidFill>
                          <a:effectLst/>
                        </a:rPr>
                        <a:t>Всього</a:t>
                      </a:r>
                      <a:endParaRPr lang="uk-UA" sz="200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>
                          <a:solidFill>
                            <a:srgbClr val="212121"/>
                          </a:solidFill>
                          <a:effectLst/>
                        </a:rPr>
                        <a:t>1</a:t>
                      </a: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>
                          <a:solidFill>
                            <a:srgbClr val="212121"/>
                          </a:solidFill>
                          <a:effectLst/>
                        </a:rPr>
                        <a:t>1 А</a:t>
                      </a: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16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2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>
                          <a:solidFill>
                            <a:srgbClr val="212121"/>
                          </a:solidFill>
                          <a:effectLst/>
                        </a:rPr>
                        <a:t>1 Б</a:t>
                      </a: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15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 31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3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>
                          <a:solidFill>
                            <a:srgbClr val="212121"/>
                          </a:solidFill>
                          <a:effectLst/>
                        </a:rPr>
                        <a:t>2 А</a:t>
                      </a: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13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4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>
                          <a:solidFill>
                            <a:srgbClr val="212121"/>
                          </a:solidFill>
                          <a:effectLst/>
                        </a:rPr>
                        <a:t>2 Б</a:t>
                      </a: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18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31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>
                          <a:solidFill>
                            <a:srgbClr val="212121"/>
                          </a:solidFill>
                          <a:effectLst/>
                        </a:rPr>
                        <a:t>5</a:t>
                      </a: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>
                          <a:solidFill>
                            <a:srgbClr val="212121"/>
                          </a:solidFill>
                          <a:effectLst/>
                        </a:rPr>
                        <a:t>3 </a:t>
                      </a:r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А</a:t>
                      </a: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17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6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3Б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15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32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7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4</a:t>
                      </a:r>
                      <a:r>
                        <a:rPr lang="uk-UA" sz="2000" baseline="0" dirty="0" smtClean="0">
                          <a:solidFill>
                            <a:srgbClr val="212121"/>
                          </a:solidFill>
                          <a:effectLst/>
                        </a:rPr>
                        <a:t> клас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26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26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8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5А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25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25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>
                          <a:solidFill>
                            <a:srgbClr val="212121"/>
                          </a:solidFill>
                          <a:effectLst/>
                        </a:rPr>
                        <a:t>9</a:t>
                      </a: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6 А</a:t>
                      </a:r>
                      <a:r>
                        <a:rPr lang="uk-UA" sz="2000" baseline="0" dirty="0" smtClean="0">
                          <a:solidFill>
                            <a:srgbClr val="212121"/>
                          </a:solidFill>
                          <a:effectLst/>
                        </a:rPr>
                        <a:t> 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17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10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6Б 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14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31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11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7</a:t>
                      </a:r>
                      <a:r>
                        <a:rPr lang="uk-UA" sz="2000" baseline="0" dirty="0" smtClean="0">
                          <a:solidFill>
                            <a:srgbClr val="212121"/>
                          </a:solidFill>
                          <a:effectLst/>
                        </a:rPr>
                        <a:t> клас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23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23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12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8</a:t>
                      </a:r>
                      <a:r>
                        <a:rPr lang="uk-UA" sz="2000" baseline="0" dirty="0" smtClean="0">
                          <a:solidFill>
                            <a:srgbClr val="212121"/>
                          </a:solidFill>
                          <a:effectLst/>
                        </a:rPr>
                        <a:t> клас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23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23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13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9</a:t>
                      </a:r>
                      <a:r>
                        <a:rPr lang="uk-UA" sz="2000" baseline="0" dirty="0" smtClean="0">
                          <a:solidFill>
                            <a:srgbClr val="212121"/>
                          </a:solidFill>
                          <a:effectLst/>
                        </a:rPr>
                        <a:t> клас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18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dirty="0" smtClean="0">
                          <a:solidFill>
                            <a:srgbClr val="212121"/>
                          </a:solidFill>
                          <a:effectLst/>
                        </a:rPr>
                        <a:t>18</a:t>
                      </a:r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</a:tr>
              <a:tr h="138591">
                <a:tc>
                  <a:txBody>
                    <a:bodyPr/>
                    <a:lstStyle/>
                    <a:p>
                      <a:pPr algn="ctr" fontAlgn="t"/>
                      <a:endParaRPr lang="uk-UA" sz="20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b="1" dirty="0" smtClean="0">
                          <a:solidFill>
                            <a:srgbClr val="212121"/>
                          </a:solidFill>
                          <a:effectLst/>
                        </a:rPr>
                        <a:t>13 </a:t>
                      </a:r>
                      <a:r>
                        <a:rPr lang="uk-UA" sz="2000" b="1" dirty="0">
                          <a:solidFill>
                            <a:srgbClr val="212121"/>
                          </a:solidFill>
                          <a:effectLst/>
                        </a:rPr>
                        <a:t>класів</a:t>
                      </a: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uk-UA" sz="200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D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b="1" dirty="0" smtClean="0">
                          <a:solidFill>
                            <a:srgbClr val="212121"/>
                          </a:solidFill>
                          <a:effectLst/>
                        </a:rPr>
                        <a:t>240 </a:t>
                      </a:r>
                      <a:r>
                        <a:rPr lang="uk-UA" sz="2000" b="1" dirty="0">
                          <a:solidFill>
                            <a:srgbClr val="212121"/>
                          </a:solidFill>
                          <a:effectLst/>
                        </a:rPr>
                        <a:t>учнів</a:t>
                      </a:r>
                    </a:p>
                  </a:txBody>
                  <a:tcPr marL="15348" marR="15348" marT="15348" marB="15348">
                    <a:lnL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C01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BD4"/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39552" y="5110"/>
            <a:ext cx="754603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dirty="0" smtClean="0">
                <a:solidFill>
                  <a:schemeClr val="bg1"/>
                </a:solidFill>
                <a:latin typeface="Monotype Corsiva" panose="03010101010201010101" pitchFamily="66" charset="0"/>
                <a:ea typeface="+mj-ea"/>
                <a:cs typeface="+mj-cs"/>
              </a:rPr>
              <a:t>Перспективна </a:t>
            </a:r>
            <a:r>
              <a:rPr lang="uk-UA" sz="4400" dirty="0">
                <a:solidFill>
                  <a:schemeClr val="bg1"/>
                </a:solidFill>
                <a:latin typeface="Monotype Corsiva" panose="03010101010201010101" pitchFamily="66" charset="0"/>
                <a:ea typeface="+mj-ea"/>
                <a:cs typeface="+mj-cs"/>
              </a:rPr>
              <a:t>мережа </a:t>
            </a:r>
            <a:r>
              <a:rPr lang="uk-UA" sz="4400" dirty="0" smtClean="0">
                <a:solidFill>
                  <a:schemeClr val="bg1"/>
                </a:solidFill>
                <a:latin typeface="Monotype Corsiva" panose="03010101010201010101" pitchFamily="66" charset="0"/>
                <a:ea typeface="+mj-ea"/>
                <a:cs typeface="+mj-cs"/>
              </a:rPr>
              <a:t>класів на 2017-2018 навчальний рік</a:t>
            </a:r>
            <a:endParaRPr lang="uk-UA" dirty="0">
              <a:solidFill>
                <a:schemeClr val="bg1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05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265501"/>
              </p:ext>
            </p:extLst>
          </p:nvPr>
        </p:nvGraphicFramePr>
        <p:xfrm>
          <a:off x="467544" y="1700808"/>
          <a:ext cx="8208912" cy="418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8069"/>
                <a:gridCol w="550457"/>
                <a:gridCol w="619268"/>
                <a:gridCol w="550457"/>
                <a:gridCol w="481656"/>
                <a:gridCol w="481656"/>
                <a:gridCol w="1092933"/>
                <a:gridCol w="1944216"/>
                <a:gridCol w="1800200"/>
              </a:tblGrid>
              <a:tr h="108012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 вчителів</a:t>
                      </a:r>
                      <a:endParaRPr lang="uk-UA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т.р.</a:t>
                      </a:r>
                      <a:endParaRPr lang="uk-UA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</a:t>
                      </a:r>
                      <a:r>
                        <a:rPr lang="uk-UA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кат.</a:t>
                      </a:r>
                      <a:endParaRPr lang="uk-UA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 кат.</a:t>
                      </a:r>
                      <a:endParaRPr lang="uk-UA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вища</a:t>
                      </a:r>
                      <a:endParaRPr lang="uk-UA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спеціаліст</a:t>
                      </a:r>
                      <a:endParaRPr lang="uk-UA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звання</a:t>
                      </a:r>
                      <a:endParaRPr lang="uk-UA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Участь у конкурсі «Вчитель року»</a:t>
                      </a:r>
                    </a:p>
                    <a:p>
                      <a:endParaRPr lang="uk-UA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Використана література</a:t>
                      </a:r>
                      <a:endParaRPr lang="uk-UA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uk-UA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 вчитель-методист</a:t>
                      </a:r>
                    </a:p>
                    <a:p>
                      <a:endParaRPr lang="uk-UA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3-старший вчитель</a:t>
                      </a:r>
                      <a:endParaRPr lang="uk-UA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2013-2014 н. р. Климпотюк М.</a:t>
                      </a:r>
                      <a:r>
                        <a:rPr lang="uk-UA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</a:t>
                      </a:r>
                    </a:p>
                    <a:p>
                      <a:endParaRPr lang="uk-UA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 н. р. Тучкова О. М.</a:t>
                      </a:r>
                      <a:endParaRPr lang="uk-UA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Фахові журнали;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Інформаційний</a:t>
                      </a:r>
                      <a:r>
                        <a:rPr lang="uk-UA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збірник;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Газета «Освіта»;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k-UA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Журнали: «Директор + бібліотечка», «Завуч + бібліотечка»</a:t>
                      </a:r>
                      <a:endParaRPr lang="uk-UA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54807" y="116632"/>
            <a:ext cx="806663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Monotype Corsiva" panose="03010101010201010101" pitchFamily="66" charset="0"/>
              </a:rPr>
              <a:t>Створення умов для надання </a:t>
            </a:r>
          </a:p>
          <a:p>
            <a:pPr algn="ctr"/>
            <a:r>
              <a:rPr lang="ru-RU" sz="54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Monotype Corsiva" panose="03010101010201010101" pitchFamily="66" charset="0"/>
              </a:rPr>
              <a:t>я</a:t>
            </a:r>
            <a:r>
              <a:rPr lang="ru-RU" sz="5400" b="1" cap="none" spc="50" dirty="0" smtClean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Monotype Corsiva" panose="03010101010201010101" pitchFamily="66" charset="0"/>
              </a:rPr>
              <a:t>кісних освітніх послуг</a:t>
            </a:r>
            <a:endParaRPr lang="ru-RU" sz="5400" b="1" cap="none" spc="50" dirty="0">
              <a:ln w="0"/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04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209949389"/>
              </p:ext>
            </p:extLst>
          </p:nvPr>
        </p:nvGraphicFramePr>
        <p:xfrm>
          <a:off x="539552" y="260648"/>
          <a:ext cx="8136904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637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914400" y="-635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Monotype Corsiva" panose="03010101010201010101" pitchFamily="66" charset="0"/>
              </a:rPr>
              <a:t>Ужиті заходи щодо забезпечення підручниками:</a:t>
            </a:r>
            <a:endParaRPr lang="uk-UA" dirty="0">
              <a:solidFill>
                <a:schemeClr val="bg1"/>
              </a:solidFill>
              <a:latin typeface="Monotype Corsiva" panose="03010101010201010101" pitchFamily="66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4294967295"/>
          </p:nvPr>
        </p:nvSpPr>
        <p:spPr>
          <a:xfrm>
            <a:off x="0" y="881063"/>
            <a:ext cx="4932363" cy="4525962"/>
          </a:xfrm>
        </p:spPr>
        <p:txBody>
          <a:bodyPr>
            <a:noAutofit/>
          </a:bodyPr>
          <a:lstStyle/>
          <a:p>
            <a:r>
              <a:rPr lang="uk-UA" sz="1400" dirty="0">
                <a:solidFill>
                  <a:schemeClr val="bg1"/>
                </a:solidFill>
              </a:rPr>
              <a:t>Завдяки створеній системі роботи щодо забезпечення підручниками учнів </a:t>
            </a:r>
            <a:r>
              <a:rPr lang="uk-UA" sz="1400" dirty="0" smtClean="0">
                <a:solidFill>
                  <a:schemeClr val="bg1"/>
                </a:solidFill>
              </a:rPr>
              <a:t>здійснюється  </a:t>
            </a:r>
            <a:r>
              <a:rPr lang="uk-UA" sz="1400" dirty="0">
                <a:solidFill>
                  <a:schemeClr val="bg1"/>
                </a:solidFill>
              </a:rPr>
              <a:t>контроль за  вивчення реальної потреби у навчальній літературі за всіма типами навчальних програм; </a:t>
            </a:r>
            <a:endParaRPr lang="uk-UA" sz="1400" dirty="0" smtClean="0">
              <a:solidFill>
                <a:schemeClr val="bg1"/>
              </a:solidFill>
            </a:endParaRPr>
          </a:p>
          <a:p>
            <a:r>
              <a:rPr lang="uk-UA" sz="1400" dirty="0">
                <a:solidFill>
                  <a:schemeClr val="bg1"/>
                </a:solidFill>
              </a:rPr>
              <a:t>Р</a:t>
            </a:r>
            <a:r>
              <a:rPr lang="uk-UA" sz="1400" dirty="0" smtClean="0">
                <a:solidFill>
                  <a:schemeClr val="bg1"/>
                </a:solidFill>
              </a:rPr>
              <a:t>озподіл </a:t>
            </a:r>
            <a:r>
              <a:rPr lang="uk-UA" sz="1400" dirty="0">
                <a:solidFill>
                  <a:schemeClr val="bg1"/>
                </a:solidFill>
              </a:rPr>
              <a:t>та перерозподіл підручників для максимального забезпечення учнів; </a:t>
            </a:r>
            <a:endParaRPr lang="uk-UA" sz="1400" dirty="0" smtClean="0">
              <a:solidFill>
                <a:schemeClr val="bg1"/>
              </a:solidFill>
            </a:endParaRPr>
          </a:p>
          <a:p>
            <a:r>
              <a:rPr lang="uk-UA" sz="1400" dirty="0">
                <a:solidFill>
                  <a:schemeClr val="bg1"/>
                </a:solidFill>
              </a:rPr>
              <a:t>Ф</a:t>
            </a:r>
            <a:r>
              <a:rPr lang="uk-UA" sz="1400" dirty="0" smtClean="0">
                <a:solidFill>
                  <a:schemeClr val="bg1"/>
                </a:solidFill>
              </a:rPr>
              <a:t>актичне </a:t>
            </a:r>
            <a:r>
              <a:rPr lang="uk-UA" sz="1400" dirty="0">
                <a:solidFill>
                  <a:schemeClr val="bg1"/>
                </a:solidFill>
              </a:rPr>
              <a:t>забезпечення та використання підручників відповідно до програм </a:t>
            </a:r>
            <a:r>
              <a:rPr lang="uk-UA" sz="1400" dirty="0" smtClean="0">
                <a:solidFill>
                  <a:schemeClr val="bg1"/>
                </a:solidFill>
              </a:rPr>
              <a:t>навчання;</a:t>
            </a:r>
            <a:endParaRPr lang="uk-UA" sz="1400" dirty="0">
              <a:solidFill>
                <a:schemeClr val="bg1"/>
              </a:solidFill>
            </a:endParaRPr>
          </a:p>
          <a:p>
            <a:r>
              <a:rPr lang="uk-UA" sz="1400" dirty="0" smtClean="0">
                <a:solidFill>
                  <a:schemeClr val="bg1"/>
                </a:solidFill>
              </a:rPr>
              <a:t>Систематично </a:t>
            </a:r>
            <a:r>
              <a:rPr lang="uk-UA" sz="1400" dirty="0">
                <a:solidFill>
                  <a:schemeClr val="bg1"/>
                </a:solidFill>
              </a:rPr>
              <a:t>вивчається та узагальнюється питання забезпечення навчальною </a:t>
            </a:r>
            <a:r>
              <a:rPr lang="uk-UA" sz="1400" dirty="0" smtClean="0">
                <a:solidFill>
                  <a:schemeClr val="bg1"/>
                </a:solidFill>
              </a:rPr>
              <a:t>літературою;  </a:t>
            </a:r>
          </a:p>
          <a:p>
            <a:r>
              <a:rPr lang="uk-UA" sz="1400" dirty="0">
                <a:solidFill>
                  <a:schemeClr val="bg1"/>
                </a:solidFill>
              </a:rPr>
              <a:t>В</a:t>
            </a:r>
            <a:r>
              <a:rPr lang="uk-UA" sz="1400" dirty="0" smtClean="0">
                <a:solidFill>
                  <a:schemeClr val="bg1"/>
                </a:solidFill>
              </a:rPr>
              <a:t>ідділом освіти надається  </a:t>
            </a:r>
            <a:r>
              <a:rPr lang="uk-UA" sz="1400" dirty="0">
                <a:solidFill>
                  <a:schemeClr val="bg1"/>
                </a:solidFill>
              </a:rPr>
              <a:t>методична допомога та здійснюються організаційні заходи у справі забезпечення підручниками </a:t>
            </a:r>
            <a:r>
              <a:rPr lang="uk-UA" sz="1400" dirty="0" smtClean="0">
                <a:solidFill>
                  <a:schemeClr val="bg1"/>
                </a:solidFill>
              </a:rPr>
              <a:t>учнів;</a:t>
            </a:r>
            <a:endParaRPr lang="uk-UA" sz="1400" dirty="0">
              <a:solidFill>
                <a:schemeClr val="bg1"/>
              </a:solidFill>
            </a:endParaRPr>
          </a:p>
          <a:p>
            <a:r>
              <a:rPr lang="ru-RU" sz="1400" dirty="0" smtClean="0">
                <a:solidFill>
                  <a:schemeClr val="bg1"/>
                </a:solidFill>
              </a:rPr>
              <a:t>Навчальну літературу для </a:t>
            </a:r>
            <a:r>
              <a:rPr lang="ru-RU" sz="1400" dirty="0">
                <a:solidFill>
                  <a:schemeClr val="bg1"/>
                </a:solidFill>
              </a:rPr>
              <a:t>потреби </a:t>
            </a:r>
            <a:r>
              <a:rPr lang="ru-RU" sz="1400" dirty="0" smtClean="0">
                <a:solidFill>
                  <a:schemeClr val="bg1"/>
                </a:solidFill>
              </a:rPr>
              <a:t>школи придбано </a:t>
            </a:r>
            <a:r>
              <a:rPr lang="ru-RU" sz="1400" dirty="0">
                <a:solidFill>
                  <a:schemeClr val="bg1"/>
                </a:solidFill>
              </a:rPr>
              <a:t>за рахунок </a:t>
            </a:r>
            <a:r>
              <a:rPr lang="ru-RU" sz="1400" dirty="0" smtClean="0">
                <a:solidFill>
                  <a:schemeClr val="bg1"/>
                </a:solidFill>
              </a:rPr>
              <a:t>відділу освіти.</a:t>
            </a:r>
            <a:endParaRPr lang="ru-RU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350" dirty="0" smtClean="0">
                <a:solidFill>
                  <a:schemeClr val="bg1"/>
                </a:solidFill>
              </a:rPr>
              <a:t>   </a:t>
            </a:r>
            <a:endParaRPr lang="uk-UA" sz="1350" dirty="0">
              <a:solidFill>
                <a:schemeClr val="bg1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36700968"/>
              </p:ext>
            </p:extLst>
          </p:nvPr>
        </p:nvGraphicFramePr>
        <p:xfrm>
          <a:off x="4813300" y="1417638"/>
          <a:ext cx="4330700" cy="3989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69876" y="5517232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</a:rPr>
              <a:t>На сьогодні стан забезпечення підручниками та навчальними посібниками учнів 1-9 класів на 2016-2017 н.р. становить - </a:t>
            </a:r>
            <a:r>
              <a:rPr lang="ru-RU" sz="1600" dirty="0" smtClean="0">
                <a:solidFill>
                  <a:schemeClr val="bg1"/>
                </a:solidFill>
              </a:rPr>
              <a:t>95 </a:t>
            </a:r>
            <a:r>
              <a:rPr lang="ru-RU" sz="1600" dirty="0">
                <a:solidFill>
                  <a:schemeClr val="bg1"/>
                </a:solidFill>
              </a:rPr>
              <a:t>% і відповідає середньому показнику забезпечення по школі в цілому. </a:t>
            </a:r>
          </a:p>
          <a:p>
            <a:r>
              <a:rPr lang="ru-RU" sz="1600" dirty="0">
                <a:solidFill>
                  <a:schemeClr val="bg1"/>
                </a:solidFill>
              </a:rPr>
              <a:t>   У </a:t>
            </a:r>
            <a:r>
              <a:rPr lang="ru-RU" sz="1600" dirty="0" smtClean="0">
                <a:solidFill>
                  <a:schemeClr val="bg1"/>
                </a:solidFill>
              </a:rPr>
              <a:t>5,6 </a:t>
            </a:r>
            <a:r>
              <a:rPr lang="ru-RU" sz="1600" dirty="0">
                <a:solidFill>
                  <a:schemeClr val="bg1"/>
                </a:solidFill>
              </a:rPr>
              <a:t>класах не вистачає англійської </a:t>
            </a:r>
            <a:r>
              <a:rPr lang="ru-RU" sz="1600" dirty="0" smtClean="0">
                <a:solidFill>
                  <a:schemeClr val="bg1"/>
                </a:solidFill>
              </a:rPr>
              <a:t>мови.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43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0029" y="2132856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uk-UA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  <a:endParaRPr lang="uk-UA" altLang="uk-UA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uk-UA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Управління освіти молоді та спорту Рахівської районної державної адміністрації</a:t>
            </a:r>
            <a:endParaRPr lang="uk-UA" altLang="uk-UA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uk-UA" b="1" u="sng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Великобичківська загальноосвітня школа І-ІІ ступенів №3</a:t>
            </a:r>
            <a:endParaRPr lang="uk-UA" altLang="uk-UA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zh-CN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НАКАЗ</a:t>
            </a:r>
            <a:endParaRPr lang="uk-UA" altLang="zh-CN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zh-CN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25.05. 2017р.</a:t>
            </a:r>
            <a:r>
              <a:rPr lang="uk-UA" altLang="zh-CN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	  смт. Великий Бичків                          </a:t>
            </a:r>
            <a:r>
              <a:rPr lang="uk-UA" altLang="zh-CN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 27</a:t>
            </a:r>
            <a:endParaRPr lang="uk-UA" altLang="zh-CN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zh-CN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 попереднє навантаження </a:t>
            </a:r>
            <a:endParaRPr lang="uk-UA" altLang="zh-CN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zh-CN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педагогічних працівників </a:t>
            </a:r>
            <a:endParaRPr lang="uk-UA" altLang="zh-CN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zh-CN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2017-2018 н. р.				</a:t>
            </a:r>
            <a:r>
              <a:rPr lang="uk-UA" altLang="zh-CN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lvl="0" algn="just" hangingPunct="0"/>
            <a:r>
              <a:rPr lang="uk-UA" kern="1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Згідно рішення педагогічної ради від 25.05.2017 року ( протокол № 6  )</a:t>
            </a:r>
          </a:p>
          <a:p>
            <a:pPr lvl="0" algn="just" hangingPunct="0"/>
            <a:r>
              <a:rPr lang="uk-UA" b="1" kern="1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НАКАЗУЮ: </a:t>
            </a:r>
            <a:endParaRPr lang="uk-UA" kern="1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hangingPunct="0"/>
            <a:r>
              <a:rPr lang="uk-UA" kern="1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Ознайомити педагогічних працівників  з попереднім педагогічним навантаженням уроками на 2017-2018 навчальний рік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1934" y="404664"/>
            <a:ext cx="887043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82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268760"/>
            <a:ext cx="835292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kern="50" dirty="0">
                <a:solidFill>
                  <a:schemeClr val="bg1"/>
                </a:solidFill>
                <a:latin typeface="Monotype Corsiva" panose="03010101010201010101" pitchFamily="66" charset="0"/>
                <a:ea typeface="DejaVu Sans"/>
              </a:rPr>
              <a:t>Класні керівники</a:t>
            </a:r>
            <a:endParaRPr lang="uk-UA" sz="4000" kern="100" dirty="0">
              <a:solidFill>
                <a:schemeClr val="bg1"/>
              </a:solidFill>
              <a:latin typeface="Monotype Corsiva" panose="03010101010201010101" pitchFamily="66" charset="0"/>
              <a:ea typeface="Times New Roman" panose="02020603050405020304" pitchFamily="18" charset="0"/>
            </a:endParaRPr>
          </a:p>
          <a:p>
            <a:pPr marL="1798320" algn="just" hangingPunct="0">
              <a:spcAft>
                <a:spcPts val="0"/>
              </a:spcAft>
            </a:pPr>
            <a:endParaRPr lang="uk-UA" sz="2400" kern="1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8320" algn="ctr" hangingPunct="0">
              <a:spcAft>
                <a:spcPts val="0"/>
              </a:spcAft>
            </a:pPr>
            <a:r>
              <a:rPr lang="uk-UA" sz="2400" kern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</a:t>
            </a:r>
            <a:r>
              <a:rPr lang="uk-UA" sz="2400" kern="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 -    Шімон О.В.</a:t>
            </a:r>
          </a:p>
          <a:p>
            <a:pPr marL="1798320" algn="ctr" hangingPunct="0"/>
            <a:r>
              <a:rPr lang="uk-UA" sz="2400" kern="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6Аклас-    Хорова Л.В.</a:t>
            </a:r>
          </a:p>
          <a:p>
            <a:pPr algn="ctr" hangingPunct="0"/>
            <a:r>
              <a:rPr lang="uk-UA" sz="2400" kern="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</a:t>
            </a:r>
            <a:r>
              <a:rPr lang="uk-UA" sz="2400" kern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6Б  </a:t>
            </a:r>
            <a:r>
              <a:rPr lang="uk-UA" sz="2400" kern="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  -   Петльоха О.В.</a:t>
            </a:r>
          </a:p>
          <a:p>
            <a:pPr marL="1798320" algn="ctr" hangingPunct="0">
              <a:spcAft>
                <a:spcPts val="0"/>
              </a:spcAft>
            </a:pPr>
            <a:r>
              <a:rPr lang="uk-UA" sz="2400" kern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7  </a:t>
            </a:r>
            <a:r>
              <a:rPr lang="uk-UA" sz="2400" kern="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  -  Халудило Ж.П.</a:t>
            </a:r>
          </a:p>
          <a:p>
            <a:pPr marL="1798320" algn="ctr" hangingPunct="0">
              <a:spcAft>
                <a:spcPts val="0"/>
              </a:spcAft>
            </a:pPr>
            <a:r>
              <a:rPr lang="uk-UA" sz="2400" kern="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  клас  -  Гайналь Н.Л.</a:t>
            </a:r>
          </a:p>
          <a:p>
            <a:pPr marL="1798320" algn="ctr" hangingPunct="0">
              <a:spcAft>
                <a:spcPts val="0"/>
              </a:spcAft>
            </a:pPr>
            <a:r>
              <a:rPr lang="uk-UA" sz="2400" kern="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  клас  - Волощук Т.З.</a:t>
            </a:r>
            <a:endParaRPr lang="uk-UA" sz="24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23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51520" y="260648"/>
            <a:ext cx="855593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>
                <a:solidFill>
                  <a:schemeClr val="bg1"/>
                </a:solidFill>
                <a:latin typeface="Monotype Corsiva" panose="03010101010201010101" pitchFamily="66" charset="0"/>
                <a:cs typeface="Arial" pitchFamily="34" charset="0"/>
              </a:rPr>
              <a:t>У </a:t>
            </a:r>
            <a:r>
              <a:rPr lang="uk-UA" sz="3600" dirty="0" smtClean="0">
                <a:solidFill>
                  <a:schemeClr val="bg1"/>
                </a:solidFill>
                <a:latin typeface="Monotype Corsiva" panose="03010101010201010101" pitchFamily="66" charset="0"/>
                <a:cs typeface="Arial" pitchFamily="34" charset="0"/>
              </a:rPr>
              <a:t>2016/17 навчальному році </a:t>
            </a:r>
          </a:p>
          <a:p>
            <a:r>
              <a:rPr lang="uk-UA" sz="3600" dirty="0" smtClean="0">
                <a:solidFill>
                  <a:schemeClr val="bg1"/>
                </a:solidFill>
                <a:latin typeface="Monotype Corsiva" panose="03010101010201010101" pitchFamily="66" charset="0"/>
                <a:cs typeface="Arial" pitchFamily="34" charset="0"/>
              </a:rPr>
              <a:t>в</a:t>
            </a:r>
            <a:r>
              <a:rPr lang="uk-UA" sz="3600" b="1" dirty="0" smtClean="0">
                <a:solidFill>
                  <a:schemeClr val="bg1"/>
                </a:solidFill>
                <a:latin typeface="Monotype Corsiva" panose="03010101010201010101" pitchFamily="66" charset="0"/>
                <a:cs typeface="Arial" pitchFamily="34" charset="0"/>
              </a:rPr>
              <a:t> </a:t>
            </a:r>
            <a:r>
              <a:rPr lang="uk-UA" sz="3600" dirty="0">
                <a:solidFill>
                  <a:schemeClr val="bg1"/>
                </a:solidFill>
                <a:latin typeface="Monotype Corsiva" panose="03010101010201010101" pitchFamily="66" charset="0"/>
                <a:cs typeface="Arial" pitchFamily="34" charset="0"/>
              </a:rPr>
              <a:t>школі працювали </a:t>
            </a:r>
            <a:r>
              <a:rPr lang="uk-UA" sz="3600" b="1" dirty="0" smtClean="0">
                <a:solidFill>
                  <a:schemeClr val="bg1"/>
                </a:solidFill>
                <a:latin typeface="Monotype Corsiva" panose="03010101010201010101" pitchFamily="66" charset="0"/>
                <a:cs typeface="Arial" pitchFamily="34" charset="0"/>
              </a:rPr>
              <a:t>30</a:t>
            </a:r>
            <a:r>
              <a:rPr lang="uk-UA" sz="3600" dirty="0" smtClean="0">
                <a:solidFill>
                  <a:schemeClr val="bg1"/>
                </a:solidFill>
                <a:latin typeface="Monotype Corsiva" panose="03010101010201010101" pitchFamily="66" charset="0"/>
                <a:cs typeface="Arial" pitchFamily="34" charset="0"/>
              </a:rPr>
              <a:t> </a:t>
            </a:r>
            <a:r>
              <a:rPr lang="uk-UA" sz="3600" dirty="0">
                <a:solidFill>
                  <a:schemeClr val="bg1"/>
                </a:solidFill>
                <a:latin typeface="Monotype Corsiva" panose="03010101010201010101" pitchFamily="66" charset="0"/>
                <a:cs typeface="Arial" pitchFamily="34" charset="0"/>
              </a:rPr>
              <a:t>педагогічних </a:t>
            </a:r>
            <a:r>
              <a:rPr lang="uk-UA" sz="3600" dirty="0" smtClean="0">
                <a:solidFill>
                  <a:schemeClr val="bg1"/>
                </a:solidFill>
                <a:latin typeface="Monotype Corsiva" panose="03010101010201010101" pitchFamily="66" charset="0"/>
                <a:cs typeface="Arial" pitchFamily="34" charset="0"/>
              </a:rPr>
              <a:t>працівника (3 вчителі –відпустка по догляду за дитиною).</a:t>
            </a:r>
          </a:p>
          <a:p>
            <a:endParaRPr lang="uk-UA" sz="3600" b="1" dirty="0" smtClean="0">
              <a:solidFill>
                <a:schemeClr val="bg1"/>
              </a:solidFill>
              <a:latin typeface="Monotype Corsiva" panose="03010101010201010101" pitchFamily="66" charset="0"/>
              <a:cs typeface="Arial" pitchFamily="34" charset="0"/>
            </a:endParaRPr>
          </a:p>
          <a:p>
            <a:r>
              <a:rPr lang="uk-UA" sz="3600" b="1" dirty="0" smtClean="0">
                <a:solidFill>
                  <a:schemeClr val="bg1"/>
                </a:solidFill>
                <a:latin typeface="Monotype Corsiva" panose="03010101010201010101" pitchFamily="66" charset="0"/>
                <a:cs typeface="Arial" pitchFamily="34" charset="0"/>
              </a:rPr>
              <a:t>9</a:t>
            </a:r>
            <a:r>
              <a:rPr lang="uk-UA" sz="3600" dirty="0" smtClean="0">
                <a:solidFill>
                  <a:schemeClr val="bg1"/>
                </a:solidFill>
                <a:latin typeface="Monotype Corsiva" panose="03010101010201010101" pitchFamily="66" charset="0"/>
                <a:cs typeface="Arial" pitchFamily="34" charset="0"/>
              </a:rPr>
              <a:t> працівника обслуговуючого персоналу </a:t>
            </a:r>
            <a:endParaRPr lang="uk-UA" sz="3600" dirty="0">
              <a:solidFill>
                <a:schemeClr val="bg1"/>
              </a:solidFill>
              <a:latin typeface="Monotype Corsiva" panose="03010101010201010101" pitchFamily="66" charset="0"/>
              <a:cs typeface="Arial" pitchFamily="34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274528" y="2564904"/>
            <a:ext cx="78749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</a:t>
            </a:r>
          </a:p>
          <a:p>
            <a:r>
              <a:rPr lang="uk-UA" sz="3600" dirty="0" smtClean="0">
                <a:solidFill>
                  <a:schemeClr val="bg1"/>
                </a:solidFill>
                <a:latin typeface="Monotype Corsiva" panose="03010101010201010101" pitchFamily="66" charset="0"/>
                <a:cs typeface="Arial" pitchFamily="34" charset="0"/>
              </a:rPr>
              <a:t>Навчальний рік завершили </a:t>
            </a:r>
            <a:r>
              <a:rPr lang="uk-UA" sz="3600" b="1" dirty="0" smtClean="0">
                <a:solidFill>
                  <a:schemeClr val="bg1"/>
                </a:solidFill>
                <a:latin typeface="Monotype Corsiva" panose="03010101010201010101" pitchFamily="66" charset="0"/>
                <a:cs typeface="Arial" pitchFamily="34" charset="0"/>
              </a:rPr>
              <a:t> 230 </a:t>
            </a:r>
            <a:r>
              <a:rPr lang="uk-UA" sz="3600" dirty="0" smtClean="0">
                <a:solidFill>
                  <a:schemeClr val="bg1"/>
                </a:solidFill>
                <a:latin typeface="Monotype Corsiva" panose="03010101010201010101" pitchFamily="66" charset="0"/>
                <a:cs typeface="Arial" pitchFamily="34" charset="0"/>
              </a:rPr>
              <a:t>учні у </a:t>
            </a:r>
            <a:r>
              <a:rPr lang="uk-UA" sz="3600" b="1" dirty="0" smtClean="0">
                <a:solidFill>
                  <a:schemeClr val="bg1"/>
                </a:solidFill>
                <a:latin typeface="Monotype Corsiva" panose="03010101010201010101" pitchFamily="66" charset="0"/>
                <a:cs typeface="Arial" pitchFamily="34" charset="0"/>
              </a:rPr>
              <a:t>12 </a:t>
            </a:r>
            <a:r>
              <a:rPr lang="uk-UA" sz="3600" dirty="0" smtClean="0">
                <a:solidFill>
                  <a:schemeClr val="bg1"/>
                </a:solidFill>
                <a:latin typeface="Monotype Corsiva" panose="03010101010201010101" pitchFamily="66" charset="0"/>
                <a:cs typeface="Arial" pitchFamily="34" charset="0"/>
              </a:rPr>
              <a:t>класах</a:t>
            </a:r>
            <a:endParaRPr lang="uk-UA" sz="3600" dirty="0">
              <a:solidFill>
                <a:schemeClr val="bg1"/>
              </a:solidFill>
              <a:latin typeface="Monotype Corsiva" panose="03010101010201010101" pitchFamily="66" charset="0"/>
              <a:cs typeface="Arial" pitchFamily="34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94489" y="4725144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solidFill>
                  <a:schemeClr val="bg1"/>
                </a:solidFill>
                <a:latin typeface="Monotype Corsiva" panose="03010101010201010101" pitchFamily="66" charset="0"/>
              </a:rPr>
              <a:t>Середня </a:t>
            </a:r>
            <a:r>
              <a:rPr lang="uk-UA" sz="3600" dirty="0">
                <a:solidFill>
                  <a:schemeClr val="bg1"/>
                </a:solidFill>
                <a:latin typeface="Monotype Corsiva" panose="03010101010201010101" pitchFamily="66" charset="0"/>
              </a:rPr>
              <a:t>наповнюваність класів становить </a:t>
            </a:r>
            <a:endParaRPr lang="uk-UA" sz="3600" dirty="0" smtClean="0">
              <a:solidFill>
                <a:schemeClr val="bg1"/>
              </a:solidFill>
              <a:latin typeface="Monotype Corsiva" panose="03010101010201010101" pitchFamily="66" charset="0"/>
            </a:endParaRPr>
          </a:p>
          <a:p>
            <a:pPr algn="ctr"/>
            <a:r>
              <a:rPr lang="uk-UA" sz="3600" b="1" i="1" dirty="0" smtClean="0">
                <a:solidFill>
                  <a:schemeClr val="bg1"/>
                </a:solidFill>
                <a:latin typeface="Monotype Corsiva" panose="03010101010201010101" pitchFamily="66" charset="0"/>
              </a:rPr>
              <a:t>20 учнів</a:t>
            </a:r>
            <a:endParaRPr lang="uk-UA" sz="3600" b="1" i="1" dirty="0">
              <a:solidFill>
                <a:schemeClr val="bg1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45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1292</TotalTime>
  <Words>1357</Words>
  <Application>Microsoft Office PowerPoint</Application>
  <PresentationFormat>Экран (4:3)</PresentationFormat>
  <Paragraphs>244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Контур</vt:lpstr>
      <vt:lpstr>Великобичківської загальноосвітньої  школи І-ІІ ступенів №3 </vt:lpstr>
      <vt:lpstr>      Наявна мережа класів</vt:lpstr>
      <vt:lpstr>Презентация PowerPoint</vt:lpstr>
      <vt:lpstr>Презентация PowerPoint</vt:lpstr>
      <vt:lpstr>Презентация PowerPoint</vt:lpstr>
      <vt:lpstr>Ужиті заходи щодо забезпечення підручниками:</vt:lpstr>
      <vt:lpstr>Презентация PowerPoint</vt:lpstr>
      <vt:lpstr>Презентация PowerPoint</vt:lpstr>
      <vt:lpstr>Презентация PowerPoint</vt:lpstr>
      <vt:lpstr>Навчально-матеріальна база та ремонти навчального закладу</vt:lpstr>
      <vt:lpstr>Використання  програми  енергоефективності  та  енергозбереження.  Перехід  на  альтернативне  вид опалення</vt:lpstr>
      <vt:lpstr>ремонти навчального закладу</vt:lpstr>
      <vt:lpstr>Презентация PowerPoint</vt:lpstr>
      <vt:lpstr>Пріоритетні питання, над якими буде працювати школа  у 2017-2018 навчальному році: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student</dc:creator>
  <cp:lastModifiedBy>Людмила Луцак</cp:lastModifiedBy>
  <cp:revision>104</cp:revision>
  <dcterms:created xsi:type="dcterms:W3CDTF">2013-06-19T07:46:25Z</dcterms:created>
  <dcterms:modified xsi:type="dcterms:W3CDTF">2020-06-19T16:29:35Z</dcterms:modified>
</cp:coreProperties>
</file>