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6" r:id="rId9"/>
    <p:sldId id="267" r:id="rId10"/>
    <p:sldId id="269" r:id="rId11"/>
    <p:sldId id="268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84" r:id="rId20"/>
    <p:sldId id="278" r:id="rId21"/>
    <p:sldId id="289" r:id="rId22"/>
    <p:sldId id="283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kola3bychkiv@ukr.net" TargetMode="External"/><Relationship Id="rId2" Type="http://schemas.openxmlformats.org/officeDocument/2006/relationships/hyperlink" Target="https://vbshkola3.e-schools.info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⋆ Український кліпарт ⋆ Картинки, листівки, привітанн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4140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830" y="337305"/>
            <a:ext cx="1513115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293096"/>
            <a:ext cx="6984776" cy="2304256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b="1" dirty="0">
                <a:ln w="3175">
                  <a:solidFill>
                    <a:schemeClr val="tx1">
                      <a:lumMod val="95000"/>
                      <a:lumOff val="5000"/>
                      <a:alpha val="6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rsiva"/>
                <a:ea typeface="Times New Roman"/>
                <a:cs typeface="Times New Roman"/>
                <a:sym typeface="Corsiva"/>
              </a:rPr>
              <a:t>Звіт д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rsiva"/>
                <a:ea typeface="Corsiva"/>
                <a:cs typeface="Corsiva"/>
                <a:sym typeface="Corsiva"/>
              </a:rPr>
              <a:t>иректора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rsiva"/>
                <a:ea typeface="Corsiva"/>
                <a:cs typeface="Corsiva"/>
                <a:sym typeface="Corsiva"/>
              </a:rPr>
              <a:t>Великобичківської 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rsiva"/>
                <a:ea typeface="Corsiva"/>
                <a:cs typeface="Corsiva"/>
                <a:sym typeface="Corsiva"/>
              </a:rPr>
              <a:t>                                           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rsiva"/>
                <a:ea typeface="Corsiva"/>
                <a:cs typeface="Corsiva"/>
                <a:sym typeface="Corsiva"/>
              </a:rPr>
              <a:t>ЗОШ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rsiva"/>
                <a:ea typeface="Corsiva"/>
                <a:cs typeface="Corsiva"/>
                <a:sym typeface="Corsiva"/>
              </a:rPr>
              <a:t>І-ІІ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rsiva"/>
                <a:ea typeface="Corsiva"/>
                <a:cs typeface="Corsiva"/>
                <a:sym typeface="Corsiva"/>
              </a:rPr>
              <a:t>ступенів № 3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rsiva"/>
                <a:ea typeface="Corsiva"/>
                <a:cs typeface="Corsiva"/>
                <a:sym typeface="Corsiva"/>
              </a:rPr>
              <a:t/>
            </a:r>
            <a:b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rsiva"/>
                <a:ea typeface="Corsiva"/>
                <a:cs typeface="Corsiva"/>
                <a:sym typeface="Corsiva"/>
              </a:rPr>
            </a:b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rsiva"/>
                <a:ea typeface="Corsiva"/>
                <a:cs typeface="Corsiva"/>
                <a:sym typeface="Corsiva"/>
              </a:rPr>
              <a:t>за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rsiva"/>
                <a:ea typeface="Corsiva"/>
                <a:cs typeface="Corsiva"/>
                <a:sym typeface="Corsiva"/>
              </a:rPr>
              <a:t>2019-2020  н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rsiva"/>
                <a:ea typeface="Corsiva"/>
                <a:cs typeface="Corsiva"/>
                <a:sym typeface="Corsiva"/>
              </a:rPr>
              <a:t>. р.</a:t>
            </a:r>
            <a:b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rsiva"/>
                <a:ea typeface="Corsiva"/>
                <a:cs typeface="Corsiva"/>
                <a:sym typeface="Corsiva"/>
              </a:rPr>
            </a:b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rsiva"/>
                <a:ea typeface="Corsiva"/>
                <a:cs typeface="Corsiva"/>
                <a:sym typeface="Corsiva"/>
              </a:rPr>
              <a:t>Луцак Людмили </a:t>
            </a:r>
            <a:b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rsiva"/>
                <a:ea typeface="Corsiva"/>
                <a:cs typeface="Corsiva"/>
                <a:sym typeface="Corsiva"/>
              </a:rPr>
            </a:b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rsiva"/>
                <a:ea typeface="Corsiva"/>
                <a:cs typeface="Corsiva"/>
                <a:sym typeface="Corsiva"/>
              </a:rPr>
              <a:t>Йосипівни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>
              <a:ln w="3175">
                <a:solidFill>
                  <a:schemeClr val="tx1">
                    <a:lumMod val="95000"/>
                    <a:lumOff val="5000"/>
                    <a:alpha val="65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655" y="260648"/>
            <a:ext cx="71287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/>
              <a:t>«</a:t>
            </a:r>
            <a:r>
              <a:rPr lang="ru-RU" sz="2800" b="1" i="1" dirty="0" err="1"/>
              <a:t>Ніколи</a:t>
            </a:r>
            <a:r>
              <a:rPr lang="ru-RU" sz="2800" b="1" i="1" dirty="0"/>
              <a:t> не </a:t>
            </a:r>
            <a:r>
              <a:rPr lang="ru-RU" sz="2800" b="1" i="1" dirty="0" err="1"/>
              <a:t>бійся</a:t>
            </a:r>
            <a:r>
              <a:rPr lang="ru-RU" sz="2800" b="1" i="1" dirty="0"/>
              <a:t> </a:t>
            </a:r>
            <a:r>
              <a:rPr lang="ru-RU" sz="2800" b="1" i="1" dirty="0" err="1"/>
              <a:t>робити</a:t>
            </a:r>
            <a:r>
              <a:rPr lang="ru-RU" sz="2800" b="1" i="1" dirty="0"/>
              <a:t> те, </a:t>
            </a:r>
            <a:r>
              <a:rPr lang="ru-RU" sz="2800" b="1" i="1" dirty="0" err="1"/>
              <a:t>що</a:t>
            </a:r>
            <a:r>
              <a:rPr lang="ru-RU" sz="2800" b="1" i="1" dirty="0"/>
              <a:t> </a:t>
            </a:r>
            <a:r>
              <a:rPr lang="ru-RU" sz="2800" b="1" i="1" dirty="0" err="1"/>
              <a:t>ти</a:t>
            </a:r>
            <a:r>
              <a:rPr lang="ru-RU" sz="2800" b="1" i="1" dirty="0"/>
              <a:t> не </a:t>
            </a:r>
            <a:r>
              <a:rPr lang="ru-RU" sz="2800" b="1" i="1" dirty="0" err="1"/>
              <a:t>вмієш</a:t>
            </a:r>
            <a:r>
              <a:rPr lang="ru-RU" sz="2800" b="1" i="1" dirty="0"/>
              <a:t>. Ковчег </a:t>
            </a:r>
            <a:r>
              <a:rPr lang="ru-RU" sz="2800" b="1" i="1" dirty="0" err="1"/>
              <a:t>був</a:t>
            </a:r>
            <a:r>
              <a:rPr lang="ru-RU" sz="2800" b="1" i="1" dirty="0"/>
              <a:t> </a:t>
            </a:r>
            <a:r>
              <a:rPr lang="ru-RU" sz="2800" b="1" i="1" dirty="0" err="1"/>
              <a:t>споруджений</a:t>
            </a:r>
            <a:r>
              <a:rPr lang="ru-RU" sz="2800" b="1" i="1" dirty="0"/>
              <a:t> любителем</a:t>
            </a:r>
            <a:r>
              <a:rPr lang="uk-UA" sz="2800" b="1" i="1" dirty="0"/>
              <a:t>, а я</a:t>
            </a:r>
            <a:r>
              <a:rPr lang="ru-RU" sz="2800" b="1" i="1" dirty="0" err="1"/>
              <a:t>кщо</a:t>
            </a:r>
            <a:r>
              <a:rPr lang="ru-RU" sz="2800" b="1" i="1" dirty="0"/>
              <a:t> дме вітер змін – став не стіни, а вітрила</a:t>
            </a:r>
            <a:r>
              <a:rPr lang="uk-UA" sz="2800" b="1" i="1" dirty="0"/>
              <a:t>.» 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297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04664"/>
            <a:ext cx="4029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Кадровий склад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6052" y="1058813"/>
            <a:ext cx="89644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Кількісний склад працівників навчального закладу -38 чоловік.</a:t>
            </a:r>
            <a:endParaRPr lang="ru-RU" sz="2400" b="1" dirty="0"/>
          </a:p>
          <a:p>
            <a:r>
              <a:rPr lang="uk-UA" sz="2400" dirty="0" smtClean="0"/>
              <a:t>Кількість </a:t>
            </a:r>
            <a:r>
              <a:rPr lang="uk-UA" sz="2400" dirty="0"/>
              <a:t>педагогічних працівників – 29 (27+2), з них:</a:t>
            </a:r>
            <a:endParaRPr lang="ru-RU" sz="2400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/>
              <a:t>основних – </a:t>
            </a:r>
            <a:r>
              <a:rPr lang="uk-UA" sz="2400" dirty="0" smtClean="0"/>
              <a:t>29 </a:t>
            </a:r>
            <a:r>
              <a:rPr lang="uk-UA" sz="2400" dirty="0"/>
              <a:t>(27+2) чоловік, ( довантажено секретаря та бібліотекара годинами, так як це дозволяє закон тому, що вони мають педагогічну </a:t>
            </a:r>
            <a:r>
              <a:rPr lang="uk-UA" sz="2400" dirty="0" smtClean="0"/>
              <a:t>освіту)</a:t>
            </a:r>
            <a:endParaRPr lang="ru-RU" sz="2400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відпустка </a:t>
            </a:r>
            <a:r>
              <a:rPr lang="uk-UA" sz="2400" dirty="0"/>
              <a:t>по догляду за дитиною – 2 </a:t>
            </a:r>
            <a:r>
              <a:rPr lang="uk-UA" sz="2400" dirty="0" smtClean="0"/>
              <a:t>осіб;</a:t>
            </a:r>
            <a:endParaRPr lang="ru-RU" sz="2400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обслуговуючий </a:t>
            </a:r>
            <a:r>
              <a:rPr lang="uk-UA" sz="2400" dirty="0"/>
              <a:t>персонал - 11 чоловік.</a:t>
            </a:r>
            <a:endParaRPr lang="ru-RU" sz="2400" b="1" dirty="0"/>
          </a:p>
          <a:p>
            <a:r>
              <a:rPr lang="uk-UA" sz="2400" dirty="0"/>
              <a:t>Протягом 2019-2020 навчального року заклад повністю забезпечено кадрами. </a:t>
            </a:r>
            <a:endParaRPr lang="ru-RU" sz="2400" dirty="0"/>
          </a:p>
          <a:p>
            <a:r>
              <a:rPr lang="uk-UA" sz="2400" dirty="0" smtClean="0"/>
              <a:t>  Повну </a:t>
            </a:r>
            <a:r>
              <a:rPr lang="uk-UA" sz="2400" dirty="0"/>
              <a:t>вищу освіту мають 25 педагогічних працівників.</a:t>
            </a:r>
            <a:endParaRPr lang="ru-RU" sz="2400" dirty="0"/>
          </a:p>
          <a:p>
            <a:r>
              <a:rPr lang="uk-UA" sz="2400" dirty="0" smtClean="0"/>
              <a:t>  Неповну </a:t>
            </a:r>
            <a:r>
              <a:rPr lang="uk-UA" sz="2400" dirty="0"/>
              <a:t>вищу освіту – 4 педагогічних працівників.</a:t>
            </a:r>
            <a:endParaRPr lang="ru-RU" sz="2400" dirty="0"/>
          </a:p>
          <a:p>
            <a:r>
              <a:rPr lang="uk-UA" sz="2400" dirty="0"/>
              <a:t>	Із загальної кількості педагогічних працівників школи - 4 учителів чоловіки.</a:t>
            </a:r>
            <a:endParaRPr lang="ru-RU" sz="2400" dirty="0"/>
          </a:p>
          <a:p>
            <a:r>
              <a:rPr lang="uk-UA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9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480202"/>
              </p:ext>
            </p:extLst>
          </p:nvPr>
        </p:nvGraphicFramePr>
        <p:xfrm>
          <a:off x="107504" y="2060848"/>
          <a:ext cx="9036496" cy="322735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63958"/>
                <a:gridCol w="1811441"/>
                <a:gridCol w="1161809"/>
                <a:gridCol w="1048828"/>
                <a:gridCol w="1274787"/>
                <a:gridCol w="1528992"/>
                <a:gridCol w="1646681"/>
              </a:tblGrid>
              <a:tr h="180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з\п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Кількість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педагогічних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працівників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Кількість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педагогічних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працівників</a:t>
                      </a:r>
                      <a:r>
                        <a:rPr lang="ru-RU" sz="2000" dirty="0">
                          <a:effectLst/>
                        </a:rPr>
                        <a:t>, </a:t>
                      </a:r>
                      <a:r>
                        <a:rPr lang="ru-RU" sz="2000" dirty="0" err="1">
                          <a:effectLst/>
                        </a:rPr>
                        <a:t>що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атестувались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11-тариф-ний розряд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Кваліфікаційна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категорія</a:t>
                      </a:r>
                      <a:r>
                        <a:rPr lang="ru-RU" sz="2000" dirty="0">
                          <a:effectLst/>
                        </a:rPr>
                        <a:t> "</a:t>
                      </a:r>
                      <a:r>
                        <a:rPr lang="ru-RU" sz="2000" dirty="0" err="1">
                          <a:effectLst/>
                        </a:rPr>
                        <a:t>спеціаліст</a:t>
                      </a:r>
                      <a:r>
                        <a:rPr lang="ru-RU" sz="2000" dirty="0">
                          <a:effectLst/>
                        </a:rPr>
                        <a:t> ІІ </a:t>
                      </a:r>
                      <a:r>
                        <a:rPr lang="ru-RU" sz="2000" dirty="0" err="1">
                          <a:effectLst/>
                        </a:rPr>
                        <a:t>категорії</a:t>
                      </a:r>
                      <a:r>
                        <a:rPr lang="ru-RU" sz="2000" dirty="0">
                          <a:effectLst/>
                        </a:rPr>
                        <a:t>"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Кваліфікаційна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категорія</a:t>
                      </a:r>
                      <a:r>
                        <a:rPr lang="ru-RU" sz="2000" dirty="0">
                          <a:effectLst/>
                        </a:rPr>
                        <a:t> "</a:t>
                      </a:r>
                      <a:r>
                        <a:rPr lang="ru-RU" sz="2000" dirty="0" err="1">
                          <a:effectLst/>
                        </a:rPr>
                        <a:t>спеціаліст</a:t>
                      </a:r>
                      <a:r>
                        <a:rPr lang="ru-RU" sz="2000" dirty="0">
                          <a:effectLst/>
                        </a:rPr>
                        <a:t> І </a:t>
                      </a:r>
                      <a:r>
                        <a:rPr lang="ru-RU" sz="2000" dirty="0" err="1">
                          <a:effectLst/>
                        </a:rPr>
                        <a:t>категорії</a:t>
                      </a:r>
                      <a:r>
                        <a:rPr lang="ru-RU" sz="2000" dirty="0">
                          <a:effectLst/>
                        </a:rPr>
                        <a:t>"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Кваліфікаційна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категорія</a:t>
                      </a:r>
                      <a:r>
                        <a:rPr lang="ru-RU" sz="2000" dirty="0">
                          <a:effectLst/>
                        </a:rPr>
                        <a:t> "</a:t>
                      </a:r>
                      <a:r>
                        <a:rPr lang="ru-RU" sz="2000" dirty="0" err="1">
                          <a:effectLst/>
                        </a:rPr>
                        <a:t>спеціаліст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вищої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категорії</a:t>
                      </a:r>
                      <a:r>
                        <a:rPr lang="ru-RU" sz="2000" dirty="0">
                          <a:effectLst/>
                        </a:rPr>
                        <a:t>"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5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1.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      27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    7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   2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     -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     2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  3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76470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тестація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педагогічних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працівників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2019-2020н.р.</a:t>
            </a:r>
          </a:p>
        </p:txBody>
      </p:sp>
    </p:spTree>
    <p:extLst>
      <p:ext uri="{BB962C8B-B14F-4D97-AF65-F5344CB8AC3E}">
        <p14:creationId xmlns:p14="http://schemas.microsoft.com/office/powerpoint/2010/main" val="32666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011756"/>
              </p:ext>
            </p:extLst>
          </p:nvPr>
        </p:nvGraphicFramePr>
        <p:xfrm>
          <a:off x="35496" y="-2"/>
          <a:ext cx="9108504" cy="677202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0473"/>
                <a:gridCol w="1502546"/>
                <a:gridCol w="3242336"/>
                <a:gridCol w="2562248"/>
                <a:gridCol w="1470901"/>
              </a:tblGrid>
              <a:tr h="498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з\п</a:t>
                      </a:r>
                      <a:endParaRPr lang="ru-RU" sz="13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ПІБ</a:t>
                      </a:r>
                      <a:endParaRPr lang="ru-RU" sz="13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effectLst/>
                        </a:rPr>
                        <a:t>Курси</a:t>
                      </a:r>
                      <a:r>
                        <a:rPr lang="ru-RU" sz="1300" b="1" dirty="0">
                          <a:effectLst/>
                        </a:rPr>
                        <a:t>, </a:t>
                      </a:r>
                      <a:r>
                        <a:rPr lang="en-US" sz="1300" b="1" dirty="0">
                          <a:effectLst/>
                        </a:rPr>
                        <a:t>online </a:t>
                      </a:r>
                      <a:r>
                        <a:rPr lang="ru-RU" sz="1300" b="1" dirty="0" err="1">
                          <a:effectLst/>
                        </a:rPr>
                        <a:t>курси,тренінги</a:t>
                      </a:r>
                      <a:endParaRPr lang="ru-RU" sz="13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Назва</a:t>
                      </a:r>
                      <a:endParaRPr lang="ru-RU" sz="13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effectLst/>
                        </a:rPr>
                        <a:t>Термін</a:t>
                      </a:r>
                      <a:endParaRPr lang="ru-RU" sz="13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</a:tr>
              <a:tr h="336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1.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Сидоряк</a:t>
                      </a:r>
                      <a:r>
                        <a:rPr lang="ru-RU" sz="1300" dirty="0">
                          <a:effectLst/>
                        </a:rPr>
                        <a:t> М.Д.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ЗІППО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вч.початкових</a:t>
                      </a:r>
                      <a:r>
                        <a:rPr lang="ru-RU" sz="1300" dirty="0">
                          <a:effectLst/>
                        </a:rPr>
                        <a:t> класів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10-13 </a:t>
                      </a:r>
                      <a:r>
                        <a:rPr lang="ru-RU" sz="1300" dirty="0" err="1">
                          <a:effectLst/>
                        </a:rPr>
                        <a:t>березня</a:t>
                      </a:r>
                      <a:r>
                        <a:rPr lang="ru-RU" sz="1300" dirty="0">
                          <a:effectLst/>
                        </a:rPr>
                        <a:t> 2020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</a:tr>
              <a:tr h="336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2. 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Бойчук М.А.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ЗІППО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вч.початкових</a:t>
                      </a:r>
                      <a:r>
                        <a:rPr lang="ru-RU" sz="1300" dirty="0">
                          <a:effectLst/>
                        </a:rPr>
                        <a:t> класів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17-20 </a:t>
                      </a:r>
                      <a:r>
                        <a:rPr lang="ru-RU" sz="1300" dirty="0" err="1">
                          <a:effectLst/>
                        </a:rPr>
                        <a:t>березня</a:t>
                      </a:r>
                      <a:r>
                        <a:rPr lang="ru-RU" sz="1300" dirty="0">
                          <a:effectLst/>
                        </a:rPr>
                        <a:t> 2020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</a:tr>
              <a:tr h="336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3.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Паша Ж.Ф.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ЗІППО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вч.англійської</a:t>
                      </a:r>
                      <a:r>
                        <a:rPr lang="ru-RU" sz="1300" dirty="0">
                          <a:effectLst/>
                        </a:rPr>
                        <a:t> мови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17-20 </a:t>
                      </a:r>
                      <a:r>
                        <a:rPr lang="ru-RU" sz="1300" dirty="0" err="1">
                          <a:effectLst/>
                        </a:rPr>
                        <a:t>березня</a:t>
                      </a:r>
                      <a:r>
                        <a:rPr lang="ru-RU" sz="1300" dirty="0">
                          <a:effectLst/>
                        </a:rPr>
                        <a:t> 2020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</a:tr>
              <a:tr h="910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4.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Шімон О.В.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ЗІППО</a:t>
                      </a: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«Онлайн-</a:t>
                      </a:r>
                      <a:r>
                        <a:rPr lang="ru-RU" sz="1300" dirty="0" err="1">
                          <a:effectLst/>
                        </a:rPr>
                        <a:t>сервіси</a:t>
                      </a:r>
                      <a:r>
                        <a:rPr lang="ru-RU" sz="1300" dirty="0">
                          <a:effectLst/>
                        </a:rPr>
                        <a:t> для вчителів» на </a:t>
                      </a:r>
                      <a:r>
                        <a:rPr lang="ru-RU" sz="1300" dirty="0" err="1">
                          <a:effectLst/>
                        </a:rPr>
                        <a:t>Національній</a:t>
                      </a:r>
                      <a:r>
                        <a:rPr lang="ru-RU" sz="1300" dirty="0">
                          <a:effectLst/>
                        </a:rPr>
                        <a:t> онлайн-</a:t>
                      </a:r>
                      <a:r>
                        <a:rPr lang="ru-RU" sz="1300" dirty="0" err="1">
                          <a:effectLst/>
                        </a:rPr>
                        <a:t>платфлормі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вч.поч.класів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dirty="0" err="1">
                          <a:effectLst/>
                        </a:rPr>
                        <a:t>бібліотекарів</a:t>
                      </a:r>
                      <a:endParaRPr lang="ru-RU" sz="13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цифрова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грамотність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березень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dirty="0" smtClean="0">
                          <a:effectLst/>
                        </a:rPr>
                        <a:t>2019</a:t>
                      </a: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30 </a:t>
                      </a:r>
                      <a:r>
                        <a:rPr lang="ru-RU" sz="1300" dirty="0" err="1">
                          <a:effectLst/>
                        </a:rPr>
                        <a:t>березня</a:t>
                      </a:r>
                      <a:r>
                        <a:rPr lang="ru-RU" sz="1300" dirty="0">
                          <a:effectLst/>
                        </a:rPr>
                        <a:t> 2020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</a:tr>
              <a:tr h="249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5.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Бота В.В.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ЗІППО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вч.геграфії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dirty="0" err="1">
                          <a:effectLst/>
                        </a:rPr>
                        <a:t>образ.мист</a:t>
                      </a:r>
                      <a:r>
                        <a:rPr lang="ru-RU" sz="1300" dirty="0">
                          <a:effectLst/>
                        </a:rPr>
                        <a:t>.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травень,2018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</a:tr>
              <a:tr h="498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6.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Губенко М.Й.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ЗІППО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вч.музичного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мистецтва</a:t>
                      </a:r>
                      <a:r>
                        <a:rPr lang="ru-RU" sz="1300" dirty="0">
                          <a:effectLst/>
                        </a:rPr>
                        <a:t>, </a:t>
                      </a:r>
                      <a:r>
                        <a:rPr lang="ru-RU" sz="1300" dirty="0" err="1">
                          <a:effectLst/>
                        </a:rPr>
                        <a:t>мистецтва</a:t>
                      </a:r>
                      <a:r>
                        <a:rPr lang="ru-RU" sz="1300" dirty="0">
                          <a:effectLst/>
                        </a:rPr>
                        <a:t> та ГПД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лютий,2019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</a:tr>
              <a:tr h="1249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7.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Тучкова О.М.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ЗІППО</a:t>
                      </a:r>
                      <a:r>
                        <a:rPr lang="ru-RU" sz="1300" dirty="0">
                          <a:effectLst/>
                        </a:rPr>
                        <a:t> 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«Онлайн-</a:t>
                      </a:r>
                      <a:r>
                        <a:rPr lang="ru-RU" sz="1300" dirty="0" err="1">
                          <a:effectLst/>
                        </a:rPr>
                        <a:t>сервіси</a:t>
                      </a:r>
                      <a:r>
                        <a:rPr lang="ru-RU" sz="1300" dirty="0">
                          <a:effectLst/>
                        </a:rPr>
                        <a:t> для вчителів» на </a:t>
                      </a:r>
                      <a:r>
                        <a:rPr lang="ru-RU" sz="1300" dirty="0" err="1">
                          <a:effectLst/>
                        </a:rPr>
                        <a:t>Національній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онлай-платформі</a:t>
                      </a:r>
                      <a:r>
                        <a:rPr lang="uk-UA" sz="1300" dirty="0">
                          <a:effectLst/>
                        </a:rPr>
                        <a:t>»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ЗДНВР та </a:t>
                      </a:r>
                      <a:r>
                        <a:rPr lang="ru-RU" sz="1300" dirty="0" err="1">
                          <a:effectLst/>
                        </a:rPr>
                        <a:t>вч.історії</a:t>
                      </a:r>
                      <a:r>
                        <a:rPr lang="ru-RU" sz="1300" dirty="0">
                          <a:effectLst/>
                        </a:rPr>
                        <a:t> та </a:t>
                      </a:r>
                      <a:r>
                        <a:rPr lang="ru-RU" sz="1300" dirty="0" err="1">
                          <a:effectLst/>
                        </a:rPr>
                        <a:t>правознавства</a:t>
                      </a:r>
                      <a:r>
                        <a:rPr lang="ru-RU" sz="1300" dirty="0">
                          <a:effectLst/>
                        </a:rPr>
                        <a:t>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ЗДНВР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цифрова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грамотність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квітень,2018</a:t>
                      </a: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19-22 </a:t>
                      </a:r>
                      <a:r>
                        <a:rPr lang="ru-RU" sz="1300" dirty="0" err="1">
                          <a:effectLst/>
                        </a:rPr>
                        <a:t>травня</a:t>
                      </a:r>
                      <a:r>
                        <a:rPr lang="ru-RU" sz="1300" dirty="0">
                          <a:effectLst/>
                        </a:rPr>
                        <a:t>, 2020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30 </a:t>
                      </a:r>
                      <a:r>
                        <a:rPr lang="ru-RU" sz="1300" dirty="0" err="1">
                          <a:effectLst/>
                        </a:rPr>
                        <a:t>березня</a:t>
                      </a:r>
                      <a:r>
                        <a:rPr lang="ru-RU" sz="1300" dirty="0">
                          <a:effectLst/>
                        </a:rPr>
                        <a:t> 2020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</a:tr>
              <a:tr h="59518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8.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Луцак Л. Й.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«Онлайн-сервіси для вчителів» на Національній онлай-платформі</a:t>
                      </a:r>
                      <a:r>
                        <a:rPr lang="uk-UA" sz="1300">
                          <a:effectLst/>
                        </a:rPr>
                        <a:t>»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цифрова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грамотність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Берез</a:t>
                      </a:r>
                      <a:r>
                        <a:rPr lang="uk-UA" sz="1300" dirty="0">
                          <a:effectLst/>
                        </a:rPr>
                        <a:t>е</a:t>
                      </a:r>
                      <a:r>
                        <a:rPr lang="ru-RU" sz="1300" dirty="0">
                          <a:effectLst/>
                        </a:rPr>
                        <a:t>н</a:t>
                      </a:r>
                      <a:r>
                        <a:rPr lang="uk-UA" sz="1300" dirty="0">
                          <a:effectLst/>
                        </a:rPr>
                        <a:t>ь</a:t>
                      </a:r>
                      <a:endParaRPr lang="ru-RU" sz="13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2020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</a:tr>
              <a:tr h="249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ЗІППО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вч.початкових</a:t>
                      </a:r>
                      <a:r>
                        <a:rPr lang="ru-RU" sz="1300" dirty="0">
                          <a:effectLst/>
                        </a:rPr>
                        <a:t> класів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Травень 20202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</a:tr>
              <a:tr h="336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9.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Бота В. В.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ЗІППО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Вчитель фізичної культури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Березень 2020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</a:tr>
              <a:tr h="249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10.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Гайналь Н. Л. 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ЗІППО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Вчитель математики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Травень 2020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</a:tr>
              <a:tr h="336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11.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Маркітан В. М.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ЗІППО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Вчитель фізичної культури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Берез</a:t>
                      </a:r>
                      <a:r>
                        <a:rPr lang="uk-UA" sz="1300" dirty="0">
                          <a:effectLst/>
                        </a:rPr>
                        <a:t>е</a:t>
                      </a:r>
                      <a:r>
                        <a:rPr lang="ru-RU" sz="1300" dirty="0">
                          <a:effectLst/>
                        </a:rPr>
                        <a:t>н</a:t>
                      </a:r>
                      <a:r>
                        <a:rPr lang="uk-UA" sz="1300" dirty="0">
                          <a:effectLst/>
                        </a:rPr>
                        <a:t>ь </a:t>
                      </a:r>
                      <a:r>
                        <a:rPr lang="ru-RU" sz="1300" dirty="0">
                          <a:effectLst/>
                        </a:rPr>
                        <a:t> 2020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</a:tr>
              <a:tr h="336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12.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Халудило Ж. П.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ЗІППО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Вчитель зарубіжної літератури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Берез</a:t>
                      </a:r>
                      <a:r>
                        <a:rPr lang="uk-UA" sz="1300" dirty="0">
                          <a:effectLst/>
                        </a:rPr>
                        <a:t>е</a:t>
                      </a:r>
                      <a:r>
                        <a:rPr lang="ru-RU" sz="1300" dirty="0">
                          <a:effectLst/>
                        </a:rPr>
                        <a:t>н</a:t>
                      </a:r>
                      <a:r>
                        <a:rPr lang="uk-UA" sz="1300" dirty="0">
                          <a:effectLst/>
                        </a:rPr>
                        <a:t>ь </a:t>
                      </a:r>
                      <a:r>
                        <a:rPr lang="ru-RU" sz="1300" dirty="0">
                          <a:effectLst/>
                        </a:rPr>
                        <a:t> 2020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</a:tr>
              <a:tr h="249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13.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Чакава Н. П.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ЗІППО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Вчитель хімії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Травень 2020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113" marR="1911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0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310" y="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Робота з обдарованими учнями в 2019-2020н.р.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060427"/>
              </p:ext>
            </p:extLst>
          </p:nvPr>
        </p:nvGraphicFramePr>
        <p:xfrm>
          <a:off x="432048" y="1156697"/>
          <a:ext cx="8244408" cy="569722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51258"/>
                <a:gridCol w="3308183"/>
                <a:gridCol w="1209110"/>
                <a:gridCol w="717306"/>
                <a:gridCol w="1262407"/>
                <a:gridCol w="1296144"/>
              </a:tblGrid>
              <a:tr h="34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з\п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Олімпіади,конкурси</a:t>
                      </a:r>
                      <a:r>
                        <a:rPr lang="ru-RU" sz="1600" b="1" dirty="0">
                          <a:effectLst/>
                        </a:rPr>
                        <a:t>, </a:t>
                      </a:r>
                      <a:r>
                        <a:rPr lang="ru-RU" sz="1600" b="1" dirty="0" err="1">
                          <a:effectLst/>
                        </a:rPr>
                        <a:t>спортивні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змагання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Кількість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учасників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І </a:t>
                      </a:r>
                      <a:r>
                        <a:rPr lang="ru-RU" sz="1600" b="1" dirty="0" err="1">
                          <a:effectLst/>
                        </a:rPr>
                        <a:t>місце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ІІ </a:t>
                      </a:r>
                      <a:r>
                        <a:rPr lang="ru-RU" sz="1600" b="1" dirty="0" err="1">
                          <a:effectLst/>
                        </a:rPr>
                        <a:t>місце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ІІІ </a:t>
                      </a:r>
                      <a:r>
                        <a:rPr lang="ru-RU" sz="1600" b="1" dirty="0" err="1">
                          <a:effectLst/>
                        </a:rPr>
                        <a:t>місце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</a:tr>
              <a:tr h="652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1.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ІІ </a:t>
                      </a:r>
                      <a:r>
                        <a:rPr lang="ru-RU" sz="2000" dirty="0" err="1">
                          <a:effectLst/>
                        </a:rPr>
                        <a:t>етап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Всеукраїнських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олімпіад</a:t>
                      </a:r>
                      <a:r>
                        <a:rPr lang="ru-RU" sz="2000" dirty="0">
                          <a:effectLst/>
                        </a:rPr>
                        <a:t> з хімії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3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 1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</a:tr>
              <a:tr h="979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2.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Обласний</a:t>
                      </a:r>
                      <a:r>
                        <a:rPr lang="ru-RU" sz="2000" dirty="0">
                          <a:effectLst/>
                        </a:rPr>
                        <a:t> конкурс "</a:t>
                      </a:r>
                      <a:r>
                        <a:rPr lang="ru-RU" sz="2000" dirty="0" err="1">
                          <a:effectLst/>
                        </a:rPr>
                        <a:t>Захисники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України</a:t>
                      </a:r>
                      <a:r>
                        <a:rPr lang="ru-RU" sz="2000" dirty="0">
                          <a:effectLst/>
                        </a:rPr>
                        <a:t>: </a:t>
                      </a:r>
                      <a:r>
                        <a:rPr lang="ru-RU" sz="2000" dirty="0" err="1">
                          <a:effectLst/>
                        </a:rPr>
                        <a:t>історія</a:t>
                      </a:r>
                      <a:r>
                        <a:rPr lang="ru-RU" sz="2000" dirty="0">
                          <a:effectLst/>
                        </a:rPr>
                        <a:t> та </a:t>
                      </a:r>
                      <a:r>
                        <a:rPr lang="ru-RU" sz="2000" dirty="0" err="1">
                          <a:effectLst/>
                        </a:rPr>
                        <a:t>сьогодення</a:t>
                      </a:r>
                      <a:r>
                        <a:rPr lang="ru-RU" sz="2000" dirty="0">
                          <a:effectLst/>
                        </a:rPr>
                        <a:t>"; </a:t>
                      </a:r>
                      <a:r>
                        <a:rPr lang="ru-RU" sz="2000" dirty="0" err="1">
                          <a:effectLst/>
                        </a:rPr>
                        <a:t>номінація</a:t>
                      </a:r>
                      <a:r>
                        <a:rPr lang="ru-RU" sz="2000" dirty="0">
                          <a:effectLst/>
                        </a:rPr>
                        <a:t> "Фоторобота"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1 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1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</a:tr>
              <a:tr h="652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3.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Районні змагання з настільного тенісу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3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 3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</a:tr>
              <a:tr h="652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4.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Всеукраїнський конкурс з англійської мови "Грінвіч"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     26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</a:tr>
              <a:tr h="652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5.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Міжнародна природнича гра "Геліантус"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     7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   1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</a:tr>
              <a:tr h="652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6.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всеукраїнська українознавча гра "Соняшник"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     29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   2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</a:tr>
              <a:tr h="652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7.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Міжнародний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математичний</a:t>
                      </a:r>
                      <a:r>
                        <a:rPr lang="ru-RU" sz="2000" dirty="0">
                          <a:effectLst/>
                        </a:rPr>
                        <a:t> конкурс "Кенгуру"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     23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55" marR="42155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488515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Обдарована </a:t>
            </a:r>
            <a:r>
              <a:rPr lang="ru-RU" b="1" dirty="0" err="1"/>
              <a:t>дитина</a:t>
            </a:r>
            <a:r>
              <a:rPr lang="ru-RU" b="1" dirty="0"/>
              <a:t> –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дитина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виділяється</a:t>
            </a:r>
            <a:r>
              <a:rPr lang="ru-RU" b="1" dirty="0"/>
              <a:t> </a:t>
            </a:r>
            <a:r>
              <a:rPr lang="ru-RU" b="1" dirty="0" err="1"/>
              <a:t>яскравими</a:t>
            </a:r>
            <a:r>
              <a:rPr lang="ru-RU" b="1" dirty="0"/>
              <a:t>, </a:t>
            </a:r>
            <a:r>
              <a:rPr lang="ru-RU" b="1" dirty="0" err="1"/>
              <a:t>очевидними</a:t>
            </a:r>
            <a:r>
              <a:rPr lang="ru-RU" b="1" dirty="0"/>
              <a:t>, </a:t>
            </a:r>
            <a:r>
              <a:rPr lang="ru-RU" b="1" dirty="0" err="1"/>
              <a:t>іноді</a:t>
            </a:r>
            <a:r>
              <a:rPr lang="ru-RU" b="1" dirty="0"/>
              <a:t> </a:t>
            </a:r>
            <a:r>
              <a:rPr lang="ru-RU" b="1" dirty="0" err="1"/>
              <a:t>видатними</a:t>
            </a:r>
            <a:r>
              <a:rPr lang="ru-RU" b="1" dirty="0"/>
              <a:t> </a:t>
            </a:r>
            <a:r>
              <a:rPr lang="ru-RU" b="1" dirty="0" err="1"/>
              <a:t>досягненнями</a:t>
            </a:r>
            <a:r>
              <a:rPr lang="ru-RU" b="1" dirty="0"/>
              <a:t> у тому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іншому</a:t>
            </a:r>
            <a:r>
              <a:rPr lang="ru-RU" b="1" dirty="0"/>
              <a:t> </a:t>
            </a:r>
            <a:r>
              <a:rPr lang="ru-RU" b="1" dirty="0" err="1"/>
              <a:t>виді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4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88640"/>
            <a:ext cx="3515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Виховна робота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364" y="865206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Проблемне</a:t>
            </a:r>
            <a:r>
              <a:rPr lang="ru-RU" sz="2400" dirty="0" smtClean="0"/>
              <a:t> </a:t>
            </a:r>
            <a:r>
              <a:rPr lang="ru-RU" sz="2400" dirty="0" err="1" smtClean="0"/>
              <a:t>питання</a:t>
            </a:r>
            <a:r>
              <a:rPr lang="ru-RU" sz="2400" dirty="0" smtClean="0"/>
              <a:t>: </a:t>
            </a:r>
          </a:p>
          <a:p>
            <a:r>
              <a:rPr lang="ru-RU" sz="2400" i="1" dirty="0" smtClean="0"/>
              <a:t>„ </a:t>
            </a:r>
            <a:r>
              <a:rPr lang="ru-RU" sz="2400" i="1" dirty="0" err="1"/>
              <a:t>Національно-патріотичне</a:t>
            </a:r>
            <a:r>
              <a:rPr lang="ru-RU" sz="2400" i="1" dirty="0"/>
              <a:t> </a:t>
            </a:r>
            <a:r>
              <a:rPr lang="ru-RU" sz="2400" i="1" dirty="0" err="1"/>
              <a:t>виховання</a:t>
            </a:r>
            <a:r>
              <a:rPr lang="ru-RU" sz="2400" i="1" dirty="0"/>
              <a:t> в школі, як </a:t>
            </a:r>
            <a:r>
              <a:rPr lang="ru-RU" sz="2400" i="1" dirty="0" err="1"/>
              <a:t>складова</a:t>
            </a:r>
            <a:r>
              <a:rPr lang="ru-RU" sz="2400" i="1" dirty="0"/>
              <a:t> </a:t>
            </a:r>
            <a:r>
              <a:rPr lang="ru-RU" sz="2400" i="1" dirty="0" err="1"/>
              <a:t>частина</a:t>
            </a:r>
            <a:r>
              <a:rPr lang="ru-RU" sz="2400" i="1" dirty="0"/>
              <a:t> духовного розвитку </a:t>
            </a:r>
            <a:r>
              <a:rPr lang="ru-RU" sz="2400" i="1" dirty="0" err="1"/>
              <a:t>громадянина</a:t>
            </a:r>
            <a:r>
              <a:rPr lang="ru-RU" sz="2400" i="1" dirty="0"/>
              <a:t> </a:t>
            </a:r>
            <a:r>
              <a:rPr lang="ru-RU" sz="2400" i="1" dirty="0" err="1"/>
              <a:t>України</a:t>
            </a:r>
            <a:r>
              <a:rPr lang="ru-RU" sz="2400" i="1" dirty="0"/>
              <a:t> через </a:t>
            </a:r>
            <a:r>
              <a:rPr lang="ru-RU" sz="2400" i="1" dirty="0" err="1"/>
              <a:t>засоби</a:t>
            </a:r>
            <a:r>
              <a:rPr lang="ru-RU" sz="2400" i="1" dirty="0"/>
              <a:t> </a:t>
            </a:r>
            <a:r>
              <a:rPr lang="ru-RU" sz="2400" i="1" dirty="0" err="1"/>
              <a:t>інформаційно-комунікативних</a:t>
            </a:r>
            <a:r>
              <a:rPr lang="ru-RU" sz="2400" i="1" dirty="0"/>
              <a:t> </a:t>
            </a:r>
            <a:r>
              <a:rPr lang="ru-RU" sz="2400" i="1" dirty="0" err="1"/>
              <a:t>технологій</a:t>
            </a:r>
            <a:r>
              <a:rPr lang="ru-RU" sz="2400" i="1" dirty="0"/>
              <a:t>”.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2411" y="2756571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«</a:t>
            </a:r>
            <a:r>
              <a:rPr lang="ru-RU" sz="2400" dirty="0" err="1"/>
              <a:t>Основні</a:t>
            </a:r>
            <a:r>
              <a:rPr lang="ru-RU" sz="2400" dirty="0"/>
              <a:t> </a:t>
            </a:r>
            <a:r>
              <a:rPr lang="ru-RU" sz="2400" dirty="0" err="1"/>
              <a:t>орієнтири</a:t>
            </a:r>
            <a:r>
              <a:rPr lang="ru-RU" sz="2400" dirty="0"/>
              <a:t> </a:t>
            </a:r>
            <a:r>
              <a:rPr lang="ru-RU" sz="2400" dirty="0" err="1"/>
              <a:t>виховання</a:t>
            </a:r>
            <a:r>
              <a:rPr lang="ru-RU" sz="2400" dirty="0"/>
              <a:t> учнів1-11 класів </a:t>
            </a:r>
            <a:r>
              <a:rPr lang="ru-RU" sz="2400" dirty="0" err="1"/>
              <a:t>загальноосвітніх</a:t>
            </a:r>
            <a:r>
              <a:rPr lang="ru-RU" sz="2400" dirty="0"/>
              <a:t> навчальних </a:t>
            </a:r>
            <a:r>
              <a:rPr lang="ru-RU" sz="2400" dirty="0" err="1"/>
              <a:t>закладів</a:t>
            </a:r>
            <a:r>
              <a:rPr lang="ru-RU" sz="2400" dirty="0"/>
              <a:t>», </a:t>
            </a: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"</a:t>
            </a:r>
            <a:r>
              <a:rPr lang="ru-RU" sz="2400" dirty="0" err="1"/>
              <a:t>Концепція</a:t>
            </a:r>
            <a:r>
              <a:rPr lang="ru-RU" sz="2400" dirty="0"/>
              <a:t> </a:t>
            </a:r>
            <a:r>
              <a:rPr lang="ru-RU" sz="2400" dirty="0" err="1"/>
              <a:t>національно-патріотичного</a:t>
            </a:r>
            <a:r>
              <a:rPr lang="ru-RU" sz="2400" dirty="0"/>
              <a:t> </a:t>
            </a:r>
            <a:r>
              <a:rPr lang="ru-RU" sz="2400" dirty="0" err="1"/>
              <a:t>виховання</a:t>
            </a:r>
            <a:r>
              <a:rPr lang="ru-RU" sz="2400" dirty="0"/>
              <a:t> </a:t>
            </a:r>
            <a:r>
              <a:rPr lang="ru-RU" sz="2400" dirty="0" err="1"/>
              <a:t>дітей</a:t>
            </a:r>
            <a:r>
              <a:rPr lang="ru-RU" sz="2400" dirty="0"/>
              <a:t> та </a:t>
            </a:r>
            <a:r>
              <a:rPr lang="ru-RU" sz="2400" dirty="0" err="1"/>
              <a:t>молоді</a:t>
            </a:r>
            <a:r>
              <a:rPr lang="ru-RU" sz="2400" dirty="0"/>
              <a:t>” та </a:t>
            </a:r>
            <a:r>
              <a:rPr lang="ru-RU" sz="2400" dirty="0" err="1"/>
              <a:t>заходів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реалізації</a:t>
            </a:r>
            <a:r>
              <a:rPr lang="ru-RU" sz="2400" dirty="0"/>
              <a:t> </a:t>
            </a:r>
            <a:r>
              <a:rPr lang="ru-RU" sz="2400" dirty="0" err="1"/>
              <a:t>даної</a:t>
            </a:r>
            <a:r>
              <a:rPr lang="ru-RU" sz="2400" dirty="0"/>
              <a:t> </a:t>
            </a:r>
            <a:r>
              <a:rPr lang="ru-RU" sz="2400" dirty="0" err="1"/>
              <a:t>Концепції</a:t>
            </a:r>
            <a:r>
              <a:rPr lang="ru-RU" sz="2400" dirty="0"/>
              <a:t>, </a:t>
            </a: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 smtClean="0"/>
              <a:t>наказів</a:t>
            </a:r>
            <a:r>
              <a:rPr lang="ru-RU" sz="2400" dirty="0" smtClean="0"/>
              <a:t> </a:t>
            </a:r>
            <a:r>
              <a:rPr lang="ru-RU" sz="2400" dirty="0" err="1"/>
              <a:t>відділу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, </a:t>
            </a:r>
            <a:r>
              <a:rPr lang="ru-RU" sz="2400" dirty="0" err="1"/>
              <a:t>Рахівської</a:t>
            </a:r>
            <a:r>
              <a:rPr lang="ru-RU" sz="2400" dirty="0"/>
              <a:t> РДА. </a:t>
            </a: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З </a:t>
            </a:r>
            <a:r>
              <a:rPr lang="ru-RU" sz="2400" dirty="0"/>
              <a:t>метою </a:t>
            </a:r>
            <a:r>
              <a:rPr lang="ru-RU" sz="2400" dirty="0" err="1"/>
              <a:t>належної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виховної</a:t>
            </a:r>
            <a:r>
              <a:rPr lang="ru-RU" sz="2400" dirty="0"/>
              <a:t> роботи в школі видано наказ №69 </a:t>
            </a:r>
            <a:r>
              <a:rPr lang="ru-RU" sz="2400" dirty="0" err="1"/>
              <a:t>від</a:t>
            </a:r>
            <a:r>
              <a:rPr lang="ru-RU" sz="2400" dirty="0"/>
              <a:t> 19.09.19р. "Про </a:t>
            </a:r>
            <a:r>
              <a:rPr lang="ru-RU" sz="2400" dirty="0" err="1"/>
              <a:t>організацію</a:t>
            </a:r>
            <a:r>
              <a:rPr lang="ru-RU" sz="2400" dirty="0"/>
              <a:t> </a:t>
            </a:r>
            <a:r>
              <a:rPr lang="ru-RU" sz="2400" dirty="0" err="1"/>
              <a:t>виховної</a:t>
            </a:r>
            <a:r>
              <a:rPr lang="ru-RU" sz="2400" dirty="0"/>
              <a:t> роботи в школі 2019-2020 </a:t>
            </a:r>
            <a:r>
              <a:rPr lang="ru-RU" sz="2400" dirty="0" err="1"/>
              <a:t>н.р</a:t>
            </a:r>
            <a:r>
              <a:rPr lang="ru-RU" sz="2400" dirty="0"/>
              <a:t>." та </a:t>
            </a:r>
            <a:r>
              <a:rPr lang="ru-RU" sz="2400" dirty="0" err="1"/>
              <a:t>виховного</a:t>
            </a:r>
            <a:r>
              <a:rPr lang="ru-RU" sz="2400" dirty="0"/>
              <a:t> плану роботи школи на 2018-2019 </a:t>
            </a:r>
            <a:r>
              <a:rPr lang="ru-RU" sz="2400" dirty="0" err="1"/>
              <a:t>н.р</a:t>
            </a:r>
            <a:r>
              <a:rPr lang="ru-RU" sz="2400" dirty="0"/>
              <a:t>.,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затверджено</a:t>
            </a:r>
            <a:r>
              <a:rPr lang="ru-RU" sz="2400" dirty="0"/>
              <a:t> 01.09.17р. </a:t>
            </a:r>
          </a:p>
        </p:txBody>
      </p:sp>
    </p:spTree>
    <p:extLst>
      <p:ext uri="{BB962C8B-B14F-4D97-AF65-F5344CB8AC3E}">
        <p14:creationId xmlns:p14="http://schemas.microsoft.com/office/powerpoint/2010/main" val="121055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5031"/>
            <a:ext cx="856895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i="1" dirty="0" err="1"/>
              <a:t>Зосереджувалась</a:t>
            </a:r>
            <a:r>
              <a:rPr lang="ru-RU" sz="2700" b="1" i="1" dirty="0"/>
              <a:t> робота на таких </a:t>
            </a:r>
            <a:r>
              <a:rPr lang="ru-RU" sz="2700" b="1" i="1" dirty="0" err="1"/>
              <a:t>напрямках</a:t>
            </a:r>
            <a:r>
              <a:rPr lang="ru-RU" sz="2700" b="1" i="1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700" dirty="0" smtClean="0"/>
              <a:t>формування </a:t>
            </a:r>
            <a:r>
              <a:rPr lang="ru-RU" sz="2700" dirty="0" err="1"/>
              <a:t>патріотизму</a:t>
            </a:r>
            <a:r>
              <a:rPr lang="ru-RU" sz="2700" dirty="0"/>
              <a:t>, </a:t>
            </a:r>
            <a:r>
              <a:rPr lang="ru-RU" sz="2700" dirty="0" err="1"/>
              <a:t>відповідальності</a:t>
            </a:r>
            <a:r>
              <a:rPr lang="ru-RU" sz="2700" dirty="0"/>
              <a:t> за долю </a:t>
            </a:r>
            <a:r>
              <a:rPr lang="ru-RU" sz="2700" dirty="0" err="1"/>
              <a:t>нації</a:t>
            </a:r>
            <a:r>
              <a:rPr lang="ru-RU" sz="2700" dirty="0"/>
              <a:t>, </a:t>
            </a:r>
            <a:r>
              <a:rPr lang="ru-RU" sz="2700" dirty="0" err="1"/>
              <a:t>держави</a:t>
            </a:r>
            <a:r>
              <a:rPr lang="ru-RU" sz="27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700" dirty="0" err="1" smtClean="0"/>
              <a:t>виховання</a:t>
            </a:r>
            <a:r>
              <a:rPr lang="ru-RU" sz="2700" dirty="0" smtClean="0"/>
              <a:t> </a:t>
            </a:r>
            <a:r>
              <a:rPr lang="ru-RU" sz="2700" dirty="0" err="1"/>
              <a:t>розуміння</a:t>
            </a:r>
            <a:r>
              <a:rPr lang="ru-RU" sz="2700" dirty="0"/>
              <a:t> </a:t>
            </a:r>
            <a:r>
              <a:rPr lang="ru-RU" sz="2700" dirty="0" err="1"/>
              <a:t>високої</a:t>
            </a:r>
            <a:r>
              <a:rPr lang="ru-RU" sz="2700" dirty="0"/>
              <a:t> </a:t>
            </a:r>
            <a:r>
              <a:rPr lang="ru-RU" sz="2700" dirty="0" err="1"/>
              <a:t>цінності</a:t>
            </a:r>
            <a:r>
              <a:rPr lang="ru-RU" sz="2700" dirty="0"/>
              <a:t> </a:t>
            </a:r>
            <a:r>
              <a:rPr lang="ru-RU" sz="2700" dirty="0" err="1"/>
              <a:t>українського</a:t>
            </a:r>
            <a:r>
              <a:rPr lang="ru-RU" sz="2700" dirty="0"/>
              <a:t> </a:t>
            </a:r>
            <a:r>
              <a:rPr lang="ru-RU" sz="2700" dirty="0" err="1"/>
              <a:t>громадянства</a:t>
            </a:r>
            <a:r>
              <a:rPr lang="ru-RU" sz="2700" dirty="0"/>
              <a:t>, </a:t>
            </a:r>
            <a:r>
              <a:rPr lang="ru-RU" sz="2700" dirty="0" err="1"/>
              <a:t>внутрішньої</a:t>
            </a:r>
            <a:r>
              <a:rPr lang="ru-RU" sz="2700" dirty="0"/>
              <a:t> потреби бути </a:t>
            </a:r>
            <a:r>
              <a:rPr lang="ru-RU" sz="2700" dirty="0" err="1"/>
              <a:t>громадянином</a:t>
            </a:r>
            <a:r>
              <a:rPr lang="ru-RU" sz="2700" dirty="0"/>
              <a:t> </a:t>
            </a:r>
            <a:r>
              <a:rPr lang="ru-RU" sz="2700" dirty="0" err="1"/>
              <a:t>України</a:t>
            </a:r>
            <a:r>
              <a:rPr lang="ru-RU" sz="27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700" dirty="0" err="1" smtClean="0"/>
              <a:t>збереження</a:t>
            </a:r>
            <a:r>
              <a:rPr lang="ru-RU" sz="2700" dirty="0" smtClean="0"/>
              <a:t> </a:t>
            </a:r>
            <a:r>
              <a:rPr lang="ru-RU" sz="2700" dirty="0"/>
              <a:t>і </a:t>
            </a:r>
            <a:r>
              <a:rPr lang="ru-RU" sz="2700" dirty="0" err="1"/>
              <a:t>продовження</a:t>
            </a:r>
            <a:r>
              <a:rPr lang="ru-RU" sz="2700" dirty="0"/>
              <a:t> </a:t>
            </a:r>
            <a:r>
              <a:rPr lang="ru-RU" sz="2700" dirty="0" err="1"/>
              <a:t>українських</a:t>
            </a:r>
            <a:r>
              <a:rPr lang="ru-RU" sz="2700" dirty="0"/>
              <a:t> культурно-</a:t>
            </a:r>
            <a:r>
              <a:rPr lang="ru-RU" sz="2700" dirty="0" err="1"/>
              <a:t>історичних</a:t>
            </a:r>
            <a:r>
              <a:rPr lang="ru-RU" sz="2700" dirty="0"/>
              <a:t> </a:t>
            </a:r>
            <a:r>
              <a:rPr lang="ru-RU" sz="2700" dirty="0" err="1"/>
              <a:t>традицій</a:t>
            </a:r>
            <a:r>
              <a:rPr lang="ru-RU" sz="27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700" dirty="0" smtClean="0"/>
              <a:t>формування </a:t>
            </a:r>
            <a:r>
              <a:rPr lang="ru-RU" sz="2700" dirty="0" err="1"/>
              <a:t>національної</a:t>
            </a:r>
            <a:r>
              <a:rPr lang="ru-RU" sz="2700" dirty="0"/>
              <a:t> </a:t>
            </a:r>
            <a:r>
              <a:rPr lang="ru-RU" sz="2700" dirty="0" err="1"/>
              <a:t>свідомості</a:t>
            </a:r>
            <a:r>
              <a:rPr lang="ru-RU" sz="2700" dirty="0"/>
              <a:t>, </a:t>
            </a:r>
            <a:r>
              <a:rPr lang="ru-RU" sz="2700" dirty="0" err="1"/>
              <a:t>людської</a:t>
            </a:r>
            <a:r>
              <a:rPr lang="ru-RU" sz="2700" dirty="0"/>
              <a:t> </a:t>
            </a:r>
            <a:r>
              <a:rPr lang="ru-RU" sz="2700" dirty="0" err="1"/>
              <a:t>гідності</a:t>
            </a:r>
            <a:r>
              <a:rPr lang="ru-RU" sz="2700" dirty="0"/>
              <a:t>, </a:t>
            </a:r>
            <a:r>
              <a:rPr lang="ru-RU" sz="2700" dirty="0" err="1"/>
              <a:t>любові</a:t>
            </a:r>
            <a:r>
              <a:rPr lang="ru-RU" sz="2700" dirty="0"/>
              <a:t> до </a:t>
            </a:r>
            <a:r>
              <a:rPr lang="ru-RU" sz="2700" dirty="0" err="1"/>
              <a:t>рідної</a:t>
            </a:r>
            <a:r>
              <a:rPr lang="ru-RU" sz="2700" dirty="0"/>
              <a:t> </a:t>
            </a:r>
            <a:r>
              <a:rPr lang="ru-RU" sz="2700" dirty="0" err="1"/>
              <a:t>землі</a:t>
            </a:r>
            <a:r>
              <a:rPr lang="ru-RU" sz="2700" dirty="0"/>
              <a:t>, </a:t>
            </a:r>
            <a:r>
              <a:rPr lang="ru-RU" sz="2700" dirty="0" err="1"/>
              <a:t>родини</a:t>
            </a:r>
            <a:r>
              <a:rPr lang="ru-RU" sz="2700" dirty="0"/>
              <a:t>, народу;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700" dirty="0" smtClean="0"/>
              <a:t>формування </a:t>
            </a:r>
            <a:r>
              <a:rPr lang="ru-RU" sz="2700" dirty="0"/>
              <a:t>й </a:t>
            </a:r>
            <a:r>
              <a:rPr lang="ru-RU" sz="2700" dirty="0" err="1"/>
              <a:t>розвиток</a:t>
            </a:r>
            <a:r>
              <a:rPr lang="ru-RU" sz="2700" dirty="0"/>
              <a:t> духовно-</a:t>
            </a:r>
            <a:r>
              <a:rPr lang="ru-RU" sz="2700" dirty="0" err="1"/>
              <a:t>моральних</a:t>
            </a:r>
            <a:r>
              <a:rPr lang="ru-RU" sz="2700" dirty="0"/>
              <a:t> і </a:t>
            </a:r>
            <a:r>
              <a:rPr lang="ru-RU" sz="2700" dirty="0" err="1"/>
              <a:t>загальнолюдських</a:t>
            </a:r>
            <a:r>
              <a:rPr lang="ru-RU" sz="2700" dirty="0"/>
              <a:t> </a:t>
            </a:r>
            <a:r>
              <a:rPr lang="ru-RU" sz="2700" dirty="0" err="1"/>
              <a:t>цінностей</a:t>
            </a:r>
            <a:r>
              <a:rPr lang="ru-RU" sz="27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700" dirty="0" err="1" smtClean="0"/>
              <a:t>виховання</a:t>
            </a:r>
            <a:r>
              <a:rPr lang="ru-RU" sz="2700" dirty="0" smtClean="0"/>
              <a:t> </a:t>
            </a:r>
            <a:r>
              <a:rPr lang="ru-RU" sz="2700" dirty="0" err="1"/>
              <a:t>здатності</a:t>
            </a:r>
            <a:r>
              <a:rPr lang="ru-RU" sz="2700" dirty="0"/>
              <a:t> </a:t>
            </a:r>
            <a:r>
              <a:rPr lang="ru-RU" sz="2700" dirty="0" err="1"/>
              <a:t>протидіяти</a:t>
            </a:r>
            <a:r>
              <a:rPr lang="ru-RU" sz="2700" dirty="0"/>
              <a:t> </a:t>
            </a:r>
            <a:r>
              <a:rPr lang="ru-RU" sz="2700" dirty="0" err="1"/>
              <a:t>проявам</a:t>
            </a:r>
            <a:r>
              <a:rPr lang="ru-RU" sz="2700" dirty="0"/>
              <a:t> </a:t>
            </a:r>
            <a:r>
              <a:rPr lang="ru-RU" sz="2700" dirty="0" err="1"/>
              <a:t>аморальності</a:t>
            </a:r>
            <a:r>
              <a:rPr lang="ru-RU" sz="2700" dirty="0"/>
              <a:t>, </a:t>
            </a:r>
            <a:r>
              <a:rPr lang="ru-RU" sz="2700" dirty="0" err="1"/>
              <a:t>правопорушень</a:t>
            </a:r>
            <a:r>
              <a:rPr lang="ru-RU" sz="2700" dirty="0"/>
              <a:t>, </a:t>
            </a:r>
            <a:r>
              <a:rPr lang="ru-RU" sz="2700" dirty="0" err="1"/>
              <a:t>бездуховності</a:t>
            </a:r>
            <a:r>
              <a:rPr lang="ru-RU" sz="2700" dirty="0"/>
              <a:t>, </a:t>
            </a:r>
            <a:r>
              <a:rPr lang="ru-RU" sz="2700" dirty="0" err="1"/>
              <a:t>антигромадській</a:t>
            </a:r>
            <a:r>
              <a:rPr lang="ru-RU" sz="2700" dirty="0"/>
              <a:t> </a:t>
            </a:r>
            <a:r>
              <a:rPr lang="ru-RU" sz="2700" dirty="0" err="1"/>
              <a:t>діяльності</a:t>
            </a:r>
            <a:r>
              <a:rPr lang="ru-RU" sz="27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700" dirty="0" smtClean="0"/>
              <a:t>формування </a:t>
            </a:r>
            <a:r>
              <a:rPr lang="ru-RU" sz="2700" dirty="0" err="1"/>
              <a:t>екологічної</a:t>
            </a:r>
            <a:r>
              <a:rPr lang="ru-RU" sz="2700" dirty="0"/>
              <a:t> культури в учнів.</a:t>
            </a:r>
          </a:p>
        </p:txBody>
      </p:sp>
    </p:spTree>
    <p:extLst>
      <p:ext uri="{BB962C8B-B14F-4D97-AF65-F5344CB8AC3E}">
        <p14:creationId xmlns:p14="http://schemas.microsoft.com/office/powerpoint/2010/main" val="414183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Працює</a:t>
            </a:r>
            <a:r>
              <a:rPr lang="ru-RU" sz="2800" dirty="0"/>
              <a:t> ШМО класних </a:t>
            </a:r>
            <a:r>
              <a:rPr lang="ru-RU" sz="2800" dirty="0" err="1"/>
              <a:t>керівників</a:t>
            </a:r>
            <a:r>
              <a:rPr lang="ru-RU" sz="2800" dirty="0"/>
              <a:t> </a:t>
            </a:r>
            <a:r>
              <a:rPr lang="ru-RU" sz="2800" dirty="0" err="1"/>
              <a:t>пліч</a:t>
            </a:r>
            <a:r>
              <a:rPr lang="ru-RU" sz="2800" dirty="0"/>
              <a:t> о </a:t>
            </a:r>
            <a:r>
              <a:rPr lang="ru-RU" sz="2800" dirty="0" err="1"/>
              <a:t>пліч</a:t>
            </a:r>
            <a:r>
              <a:rPr lang="ru-RU" sz="2800" dirty="0"/>
              <a:t> з </a:t>
            </a:r>
            <a:r>
              <a:rPr lang="ru-RU" sz="2800" dirty="0" err="1"/>
              <a:t>психологічною</a:t>
            </a:r>
            <a:r>
              <a:rPr lang="ru-RU" sz="2800" dirty="0"/>
              <a:t> службою. </a:t>
            </a:r>
            <a:endParaRPr lang="ru-RU" sz="2800" dirty="0" smtClean="0"/>
          </a:p>
          <a:p>
            <a:r>
              <a:rPr lang="ru-RU" sz="2800" dirty="0" err="1" smtClean="0"/>
              <a:t>Практичний</a:t>
            </a:r>
            <a:r>
              <a:rPr lang="ru-RU" sz="2800" dirty="0" smtClean="0"/>
              <a:t> </a:t>
            </a:r>
            <a:r>
              <a:rPr lang="ru-RU" sz="2800" dirty="0"/>
              <a:t>психолог </a:t>
            </a:r>
            <a:r>
              <a:rPr lang="ru-RU" sz="2800" dirty="0" err="1"/>
              <a:t>Кікало</a:t>
            </a:r>
            <a:r>
              <a:rPr lang="ru-RU" sz="2800" dirty="0"/>
              <a:t> О.І. </a:t>
            </a:r>
            <a:r>
              <a:rPr lang="uk-UA" sz="2800" dirty="0"/>
              <a:t>та соціальний педагог Ковач Н.М. </a:t>
            </a:r>
            <a:endParaRPr lang="uk-U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систематично </a:t>
            </a:r>
            <a:r>
              <a:rPr lang="ru-RU" sz="2800" dirty="0" err="1"/>
              <a:t>нада</a:t>
            </a:r>
            <a:r>
              <a:rPr lang="uk-UA" sz="2800" dirty="0" err="1"/>
              <a:t>ють</a:t>
            </a:r>
            <a:r>
              <a:rPr lang="ru-RU" sz="2800" dirty="0"/>
              <a:t> </a:t>
            </a:r>
            <a:r>
              <a:rPr lang="ru-RU" sz="2800" dirty="0" err="1"/>
              <a:t>допомогу</a:t>
            </a:r>
            <a:r>
              <a:rPr lang="ru-RU" sz="2800" dirty="0"/>
              <a:t> </a:t>
            </a:r>
            <a:r>
              <a:rPr lang="ru-RU" sz="2800" dirty="0" err="1"/>
              <a:t>класним</a:t>
            </a:r>
            <a:r>
              <a:rPr lang="ru-RU" sz="2800" dirty="0"/>
              <a:t> </a:t>
            </a:r>
            <a:r>
              <a:rPr lang="ru-RU" sz="2800" dirty="0" err="1"/>
              <a:t>керівникам</a:t>
            </a:r>
            <a:r>
              <a:rPr lang="ru-RU" sz="2800" dirty="0"/>
              <a:t> школи,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err="1" smtClean="0"/>
              <a:t>індивідуально</a:t>
            </a:r>
            <a:r>
              <a:rPr lang="ru-RU" sz="2800" dirty="0" smtClean="0"/>
              <a:t> </a:t>
            </a:r>
            <a:r>
              <a:rPr lang="ru-RU" sz="2800" dirty="0" err="1"/>
              <a:t>працю</a:t>
            </a:r>
            <a:r>
              <a:rPr lang="uk-UA" sz="2800" dirty="0" err="1"/>
              <a:t>ють</a:t>
            </a:r>
            <a:r>
              <a:rPr lang="ru-RU" sz="2800" dirty="0"/>
              <a:t> з учнями,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 smtClean="0"/>
              <a:t>приймають </a:t>
            </a:r>
            <a:r>
              <a:rPr lang="ru-RU" sz="2800" dirty="0" smtClean="0"/>
              <a:t> </a:t>
            </a:r>
            <a:r>
              <a:rPr lang="ru-RU" sz="2800" dirty="0"/>
              <a:t>участь у </a:t>
            </a:r>
            <a:r>
              <a:rPr lang="ru-RU" sz="2800" dirty="0" err="1"/>
              <a:t>роботі</a:t>
            </a:r>
            <a:r>
              <a:rPr lang="ru-RU" sz="2800" dirty="0"/>
              <a:t> </a:t>
            </a:r>
            <a:r>
              <a:rPr lang="ru-RU" sz="2800" dirty="0" err="1"/>
              <a:t>батьківських</a:t>
            </a:r>
            <a:r>
              <a:rPr lang="ru-RU" sz="2800" dirty="0"/>
              <a:t> </a:t>
            </a:r>
            <a:r>
              <a:rPr lang="ru-RU" sz="2800" dirty="0" err="1"/>
              <a:t>зборів</a:t>
            </a:r>
            <a:r>
              <a:rPr lang="ru-RU" sz="2800" dirty="0"/>
              <a:t>.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/>
          </a:p>
          <a:p>
            <a:r>
              <a:rPr lang="ru-RU" sz="2800" dirty="0" err="1" smtClean="0"/>
              <a:t>Проведені</a:t>
            </a:r>
            <a:r>
              <a:rPr lang="ru-RU" sz="2800" dirty="0" smtClean="0"/>
              <a:t> </a:t>
            </a:r>
            <a:r>
              <a:rPr lang="ru-RU" sz="2800" dirty="0"/>
              <a:t>ними </a:t>
            </a:r>
            <a:r>
              <a:rPr lang="ru-RU" sz="2800" dirty="0" err="1"/>
              <a:t>найбільш</a:t>
            </a:r>
            <a:r>
              <a:rPr lang="ru-RU" sz="2800" dirty="0"/>
              <a:t> </a:t>
            </a:r>
            <a:r>
              <a:rPr lang="ru-RU" sz="2800" dirty="0" err="1"/>
              <a:t>актуальні</a:t>
            </a:r>
            <a:r>
              <a:rPr lang="ru-RU" sz="2800" dirty="0"/>
              <a:t> </a:t>
            </a:r>
            <a:r>
              <a:rPr lang="ru-RU" sz="2800" dirty="0" smtClean="0"/>
              <a:t>заходи.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8864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Психологічна служба</a:t>
            </a:r>
          </a:p>
        </p:txBody>
      </p:sp>
    </p:spTree>
    <p:extLst>
      <p:ext uri="{BB962C8B-B14F-4D97-AF65-F5344CB8AC3E}">
        <p14:creationId xmlns:p14="http://schemas.microsoft.com/office/powerpoint/2010/main" val="12490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957650"/>
              </p:ext>
            </p:extLst>
          </p:nvPr>
        </p:nvGraphicFramePr>
        <p:xfrm>
          <a:off x="-36511" y="539457"/>
          <a:ext cx="8999396" cy="629663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17161"/>
                <a:gridCol w="1213649"/>
                <a:gridCol w="2080542"/>
                <a:gridCol w="5288044"/>
              </a:tblGrid>
              <a:tr h="3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№ з\п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Дата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Цільова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аудиторія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</a:rPr>
                        <a:t>Проведені</a:t>
                      </a: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заходи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</a:tr>
              <a:tr h="490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 вересня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4 клас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Профілактична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інформаційна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хвилинка</a:t>
                      </a:r>
                      <a:r>
                        <a:rPr lang="ru-RU" sz="1400" dirty="0">
                          <a:effectLst/>
                        </a:rPr>
                        <a:t> на тему "</a:t>
                      </a:r>
                      <a:r>
                        <a:rPr lang="ru-RU" sz="1400" dirty="0" err="1">
                          <a:effectLst/>
                        </a:rPr>
                        <a:t>Негативний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вплив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лихослів"я</a:t>
                      </a:r>
                      <a:r>
                        <a:rPr lang="ru-RU" sz="1400" dirty="0">
                          <a:effectLst/>
                        </a:rPr>
                        <a:t> на </a:t>
                      </a:r>
                      <a:r>
                        <a:rPr lang="ru-RU" sz="1400" dirty="0" err="1">
                          <a:effectLst/>
                        </a:rPr>
                        <a:t>дитячу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психіку</a:t>
                      </a:r>
                      <a:r>
                        <a:rPr lang="ru-RU" sz="1400" dirty="0">
                          <a:effectLst/>
                        </a:rPr>
                        <a:t>"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</a:tr>
              <a:tr h="3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 жовтня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5-ті </a:t>
                      </a:r>
                      <a:r>
                        <a:rPr lang="ru-RU" sz="1400" dirty="0" err="1">
                          <a:effectLst/>
                        </a:rPr>
                        <a:t>класи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Лекція</a:t>
                      </a:r>
                      <a:r>
                        <a:rPr lang="ru-RU" sz="1400" dirty="0">
                          <a:effectLst/>
                        </a:rPr>
                        <a:t> до Дня </a:t>
                      </a:r>
                      <a:r>
                        <a:rPr lang="ru-RU" sz="1400" dirty="0" err="1">
                          <a:effectLst/>
                        </a:rPr>
                        <a:t>психічного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здоров"я</a:t>
                      </a:r>
                      <a:r>
                        <a:rPr lang="ru-RU" sz="1400" dirty="0">
                          <a:effectLst/>
                        </a:rPr>
                        <a:t> "почни </a:t>
                      </a:r>
                      <a:r>
                        <a:rPr lang="ru-RU" sz="1400" dirty="0" err="1">
                          <a:effectLst/>
                        </a:rPr>
                        <a:t>любити</a:t>
                      </a:r>
                      <a:r>
                        <a:rPr lang="ru-RU" sz="1400" dirty="0">
                          <a:effectLst/>
                        </a:rPr>
                        <a:t> себе"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</a:tr>
              <a:tr h="490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 листопада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6-і класи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Профілактичний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тренінг</a:t>
                      </a:r>
                      <a:r>
                        <a:rPr lang="ru-RU" sz="1400" dirty="0">
                          <a:effectLst/>
                        </a:rPr>
                        <a:t> "Ми </a:t>
                      </a:r>
                      <a:r>
                        <a:rPr lang="ru-RU" sz="1400" dirty="0" err="1">
                          <a:effectLst/>
                        </a:rPr>
                        <a:t>проти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насилля</a:t>
                      </a:r>
                      <a:r>
                        <a:rPr lang="ru-RU" sz="1400" dirty="0">
                          <a:effectLst/>
                        </a:rPr>
                        <a:t> і </a:t>
                      </a:r>
                      <a:r>
                        <a:rPr lang="ru-RU" sz="1400" dirty="0" err="1">
                          <a:effectLst/>
                        </a:rPr>
                        <a:t>жорстокості</a:t>
                      </a:r>
                      <a:r>
                        <a:rPr lang="ru-RU" sz="1400" dirty="0">
                          <a:effectLst/>
                        </a:rPr>
                        <a:t>", у рамках </a:t>
                      </a:r>
                      <a:r>
                        <a:rPr lang="ru-RU" sz="1400" dirty="0" err="1">
                          <a:effectLst/>
                        </a:rPr>
                        <a:t>акції</a:t>
                      </a:r>
                      <a:r>
                        <a:rPr lang="ru-RU" sz="1400" dirty="0">
                          <a:effectLst/>
                        </a:rPr>
                        <a:t> 16 </a:t>
                      </a:r>
                      <a:r>
                        <a:rPr lang="ru-RU" sz="1400" dirty="0" err="1">
                          <a:effectLst/>
                        </a:rPr>
                        <a:t>днів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проти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насильства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</a:tr>
              <a:tr h="653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грудня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учні школи з особливими освітніми потребами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відвідування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їх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удома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</a:tr>
              <a:tr h="490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грудня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 клас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Інформаційний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виступ</a:t>
                      </a:r>
                      <a:r>
                        <a:rPr lang="ru-RU" sz="1400" dirty="0">
                          <a:effectLst/>
                        </a:rPr>
                        <a:t> на тему "Все про ВІЛ\СНІД" до </a:t>
                      </a:r>
                      <a:r>
                        <a:rPr lang="ru-RU" sz="1400" dirty="0" err="1">
                          <a:effectLst/>
                        </a:rPr>
                        <a:t>Всесвітнього</a:t>
                      </a:r>
                      <a:r>
                        <a:rPr lang="ru-RU" sz="1400" dirty="0">
                          <a:effectLst/>
                        </a:rPr>
                        <a:t> дня </a:t>
                      </a:r>
                      <a:r>
                        <a:rPr lang="ru-RU" sz="1400" dirty="0" err="1">
                          <a:effectLst/>
                        </a:rPr>
                        <a:t>порозуміння</a:t>
                      </a:r>
                      <a:r>
                        <a:rPr lang="ru-RU" sz="1400" dirty="0">
                          <a:effectLst/>
                        </a:rPr>
                        <a:t> з ВІЛ-</a:t>
                      </a:r>
                      <a:r>
                        <a:rPr lang="ru-RU" sz="1400" dirty="0" err="1">
                          <a:effectLst/>
                        </a:rPr>
                        <a:t>інфікованими</a:t>
                      </a:r>
                      <a:r>
                        <a:rPr lang="ru-RU" sz="1400" dirty="0">
                          <a:effectLst/>
                        </a:rPr>
                        <a:t> людьми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</a:tr>
              <a:tr h="490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 грудня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 клас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Просвітницький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тренінг</a:t>
                      </a:r>
                      <a:r>
                        <a:rPr lang="ru-RU" sz="1400" dirty="0">
                          <a:effectLst/>
                        </a:rPr>
                        <a:t> "Ми </a:t>
                      </a:r>
                      <a:r>
                        <a:rPr lang="ru-RU" sz="1400" dirty="0" err="1">
                          <a:effectLst/>
                        </a:rPr>
                        <a:t>проти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вживання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психоактивних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речовин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тютюнопаління</a:t>
                      </a:r>
                      <a:r>
                        <a:rPr lang="ru-RU" sz="1400" dirty="0">
                          <a:effectLst/>
                        </a:rPr>
                        <a:t> та </a:t>
                      </a:r>
                      <a:r>
                        <a:rPr lang="ru-RU" sz="1400" dirty="0" err="1">
                          <a:effectLst/>
                        </a:rPr>
                        <a:t>алкоголізму</a:t>
                      </a:r>
                      <a:r>
                        <a:rPr lang="ru-RU" sz="1400" dirty="0">
                          <a:effectLst/>
                        </a:rPr>
                        <a:t>"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</a:tr>
              <a:tr h="3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 лютого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8-9 класи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Всеукраїнське</a:t>
                      </a:r>
                      <a:r>
                        <a:rPr lang="ru-RU" sz="1400" dirty="0">
                          <a:effectLst/>
                        </a:rPr>
                        <a:t> онлайн- </a:t>
                      </a:r>
                      <a:r>
                        <a:rPr lang="ru-RU" sz="1400" dirty="0" err="1">
                          <a:effectLst/>
                        </a:rPr>
                        <a:t>анкетування</a:t>
                      </a:r>
                      <a:r>
                        <a:rPr lang="ru-RU" sz="1400" dirty="0">
                          <a:effectLst/>
                        </a:rPr>
                        <a:t> "</a:t>
                      </a:r>
                      <a:r>
                        <a:rPr lang="ru-RU" sz="1400" dirty="0" err="1">
                          <a:effectLst/>
                        </a:rPr>
                        <a:t>Зшивання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країни</a:t>
                      </a:r>
                      <a:r>
                        <a:rPr lang="ru-RU" sz="1400" dirty="0">
                          <a:effectLst/>
                        </a:rPr>
                        <a:t>"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</a:tr>
              <a:tr h="490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 лютого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6-і класи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Урок з </a:t>
                      </a:r>
                      <a:r>
                        <a:rPr lang="ru-RU" sz="1400" dirty="0" err="1">
                          <a:effectLst/>
                        </a:rPr>
                        <a:t>інтернет-безпеки</a:t>
                      </a:r>
                      <a:r>
                        <a:rPr lang="ru-RU" sz="1400" dirty="0">
                          <a:effectLst/>
                        </a:rPr>
                        <a:t> до Дня </a:t>
                      </a:r>
                      <a:r>
                        <a:rPr lang="ru-RU" sz="1400" dirty="0" err="1">
                          <a:effectLst/>
                        </a:rPr>
                        <a:t>безпечного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інтернету</a:t>
                      </a:r>
                      <a:r>
                        <a:rPr lang="ru-RU" sz="1400" dirty="0">
                          <a:effectLst/>
                        </a:rPr>
                        <a:t> "</a:t>
                      </a:r>
                      <a:r>
                        <a:rPr lang="ru-RU" sz="1400" dirty="0" err="1">
                          <a:effectLst/>
                        </a:rPr>
                        <a:t>Інтернет</a:t>
                      </a:r>
                      <a:r>
                        <a:rPr lang="ru-RU" sz="1400" dirty="0">
                          <a:effectLst/>
                        </a:rPr>
                        <a:t> - </a:t>
                      </a:r>
                      <a:r>
                        <a:rPr lang="ru-RU" sz="1400" dirty="0" err="1">
                          <a:effectLst/>
                        </a:rPr>
                        <a:t>його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переваги</a:t>
                      </a:r>
                      <a:r>
                        <a:rPr lang="ru-RU" sz="1400" dirty="0">
                          <a:effectLst/>
                        </a:rPr>
                        <a:t> та </a:t>
                      </a:r>
                      <a:r>
                        <a:rPr lang="ru-RU" sz="1400" dirty="0" err="1">
                          <a:effectLst/>
                        </a:rPr>
                        <a:t>недоліки</a:t>
                      </a:r>
                      <a:r>
                        <a:rPr lang="ru-RU" sz="1400" dirty="0">
                          <a:effectLst/>
                        </a:rPr>
                        <a:t>"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</a:tr>
              <a:tr h="3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березня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8-і класи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Просвітницька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бесіда</a:t>
                      </a:r>
                      <a:r>
                        <a:rPr lang="ru-RU" sz="1400" dirty="0">
                          <a:effectLst/>
                        </a:rPr>
                        <a:t> на тему " </a:t>
                      </a:r>
                      <a:r>
                        <a:rPr lang="ru-RU" sz="1400" dirty="0" err="1">
                          <a:effectLst/>
                        </a:rPr>
                        <a:t>Протидія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булінгу</a:t>
                      </a:r>
                      <a:r>
                        <a:rPr lang="ru-RU" sz="1400" dirty="0">
                          <a:effectLst/>
                        </a:rPr>
                        <a:t>"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</a:tr>
              <a:tr h="3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 квітня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вчителі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Формування в онлайн-</a:t>
                      </a:r>
                      <a:r>
                        <a:rPr lang="ru-RU" sz="1400" dirty="0" err="1">
                          <a:effectLst/>
                        </a:rPr>
                        <a:t>просторі</a:t>
                      </a:r>
                      <a:r>
                        <a:rPr lang="ru-RU" sz="1400" dirty="0">
                          <a:effectLst/>
                        </a:rPr>
                        <a:t> позитивного </a:t>
                      </a:r>
                      <a:r>
                        <a:rPr lang="ru-RU" sz="1400" dirty="0" err="1">
                          <a:effectLst/>
                        </a:rPr>
                        <a:t>клімату</a:t>
                      </a:r>
                      <a:r>
                        <a:rPr lang="ru-RU" sz="1400" dirty="0">
                          <a:effectLst/>
                        </a:rPr>
                        <a:t> для </a:t>
                      </a:r>
                      <a:r>
                        <a:rPr lang="ru-RU" sz="1400" dirty="0" err="1">
                          <a:effectLst/>
                        </a:rPr>
                        <a:t>педагогічного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колективу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</a:tr>
              <a:tr h="653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 травня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батьки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Відео-лекція</a:t>
                      </a:r>
                      <a:r>
                        <a:rPr lang="ru-RU" sz="1400" dirty="0">
                          <a:effectLst/>
                        </a:rPr>
                        <a:t> для </a:t>
                      </a:r>
                      <a:r>
                        <a:rPr lang="ru-RU" sz="1400" dirty="0" err="1">
                          <a:effectLst/>
                        </a:rPr>
                        <a:t>батьків</a:t>
                      </a:r>
                      <a:r>
                        <a:rPr lang="ru-RU" sz="1400" dirty="0">
                          <a:effectLst/>
                        </a:rPr>
                        <a:t> до </a:t>
                      </a:r>
                      <a:r>
                        <a:rPr lang="ru-RU" sz="1400" dirty="0" err="1">
                          <a:effectLst/>
                        </a:rPr>
                        <a:t>Міжнародного</a:t>
                      </a:r>
                      <a:r>
                        <a:rPr lang="ru-RU" sz="1400" dirty="0">
                          <a:effectLst/>
                        </a:rPr>
                        <a:t> дня </a:t>
                      </a:r>
                      <a:r>
                        <a:rPr lang="ru-RU" sz="1400" dirty="0" err="1">
                          <a:effectLst/>
                        </a:rPr>
                        <a:t>сім"ї</a:t>
                      </a:r>
                      <a:r>
                        <a:rPr lang="ru-RU" sz="1400" dirty="0">
                          <a:effectLst/>
                        </a:rPr>
                        <a:t> на тему "</a:t>
                      </a:r>
                      <a:r>
                        <a:rPr lang="ru-RU" sz="1400" dirty="0" err="1">
                          <a:effectLst/>
                        </a:rPr>
                        <a:t>Сім"я</a:t>
                      </a:r>
                      <a:r>
                        <a:rPr lang="ru-RU" sz="1400" dirty="0">
                          <a:effectLst/>
                        </a:rPr>
                        <a:t> - </a:t>
                      </a:r>
                      <a:r>
                        <a:rPr lang="ru-RU" sz="1400" dirty="0" err="1">
                          <a:effectLst/>
                        </a:rPr>
                        <a:t>це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простір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доброзичливості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любові</a:t>
                      </a:r>
                      <a:r>
                        <a:rPr lang="ru-RU" sz="1400" dirty="0">
                          <a:effectLst/>
                        </a:rPr>
                        <a:t> і </a:t>
                      </a:r>
                      <a:r>
                        <a:rPr lang="ru-RU" sz="1400" dirty="0" err="1">
                          <a:effectLst/>
                        </a:rPr>
                        <a:t>підтримки</a:t>
                      </a:r>
                      <a:r>
                        <a:rPr lang="ru-RU" sz="1400" dirty="0">
                          <a:effectLst/>
                        </a:rPr>
                        <a:t>, особливо в </a:t>
                      </a:r>
                      <a:r>
                        <a:rPr lang="ru-RU" sz="1400" dirty="0" err="1">
                          <a:effectLst/>
                        </a:rPr>
                        <a:t>умовах</a:t>
                      </a:r>
                      <a:r>
                        <a:rPr lang="ru-RU" sz="1400" dirty="0">
                          <a:effectLst/>
                        </a:rPr>
                        <a:t> карантину"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</a:tr>
              <a:tr h="3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 </a:t>
                      </a:r>
                      <a:r>
                        <a:rPr lang="ru-RU" sz="1400" dirty="0" err="1">
                          <a:effectLst/>
                        </a:rPr>
                        <a:t>травня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2-3 </a:t>
                      </a:r>
                      <a:r>
                        <a:rPr lang="ru-RU" sz="1400" dirty="0" err="1">
                          <a:effectLst/>
                        </a:rPr>
                        <a:t>класи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Творчий</a:t>
                      </a:r>
                      <a:r>
                        <a:rPr lang="ru-RU" sz="1400" dirty="0">
                          <a:effectLst/>
                        </a:rPr>
                        <a:t> проект "</a:t>
                      </a:r>
                      <a:r>
                        <a:rPr lang="ru-RU" sz="1400" dirty="0" err="1">
                          <a:effectLst/>
                        </a:rPr>
                        <a:t>Моє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родинне</a:t>
                      </a:r>
                      <a:r>
                        <a:rPr lang="ru-RU" sz="1400" dirty="0">
                          <a:effectLst/>
                        </a:rPr>
                        <a:t> дерево" в </a:t>
                      </a:r>
                      <a:r>
                        <a:rPr lang="ru-RU" sz="1400" dirty="0" err="1">
                          <a:effectLst/>
                        </a:rPr>
                        <a:t>умовах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дистанційного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навчання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971" marR="30971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11760" y="0"/>
            <a:ext cx="4141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Психологічна служба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943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754" y="1052736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 школі </a:t>
            </a:r>
            <a:r>
              <a:rPr lang="ru-RU" sz="2400" dirty="0" err="1"/>
              <a:t>працює</a:t>
            </a:r>
            <a:r>
              <a:rPr lang="ru-RU" sz="2400" dirty="0"/>
              <a:t> Рада профілактики наказ № 68 </a:t>
            </a:r>
            <a:r>
              <a:rPr lang="ru-RU" sz="2400" dirty="0" err="1"/>
              <a:t>від</a:t>
            </a:r>
            <a:r>
              <a:rPr lang="ru-RU" sz="2400" dirty="0"/>
              <a:t> 06 </a:t>
            </a:r>
            <a:r>
              <a:rPr lang="ru-RU" sz="2400" dirty="0" err="1"/>
              <a:t>вересня</a:t>
            </a:r>
            <a:r>
              <a:rPr lang="ru-RU" sz="2400" dirty="0"/>
              <a:t> 2020р. До складу </a:t>
            </a:r>
            <a:r>
              <a:rPr lang="ru-RU" sz="2400" dirty="0" smtClean="0"/>
              <a:t>ради: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Луцак </a:t>
            </a:r>
            <a:r>
              <a:rPr lang="ru-RU" sz="2400" dirty="0"/>
              <a:t>Л.Й. – голова ради; </a:t>
            </a: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Тучкова </a:t>
            </a:r>
            <a:r>
              <a:rPr lang="ru-RU" sz="2400" dirty="0"/>
              <a:t>О.М.; Ковач Н.М. – секретар ради, </a:t>
            </a: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 smtClean="0"/>
              <a:t>Петльоха</a:t>
            </a:r>
            <a:r>
              <a:rPr lang="ru-RU" sz="2400" dirty="0" smtClean="0"/>
              <a:t> </a:t>
            </a:r>
            <a:r>
              <a:rPr lang="ru-RU" sz="2400" dirty="0"/>
              <a:t>О.В., </a:t>
            </a:r>
            <a:r>
              <a:rPr lang="ru-RU" sz="2400" dirty="0" err="1"/>
              <a:t>Кікало</a:t>
            </a:r>
            <a:r>
              <a:rPr lang="ru-RU" sz="2400" dirty="0"/>
              <a:t> О.І., Дурнас О.І., </a:t>
            </a:r>
            <a:r>
              <a:rPr lang="ru-RU" sz="2400" dirty="0" err="1"/>
              <a:t>Семенюк</a:t>
            </a:r>
            <a:r>
              <a:rPr lang="ru-RU" sz="2400" dirty="0"/>
              <a:t> Х.З. – члени ради. </a:t>
            </a:r>
            <a:endParaRPr lang="ru-RU" sz="2400" dirty="0" smtClean="0"/>
          </a:p>
          <a:p>
            <a:r>
              <a:rPr lang="ru-RU" sz="2400" dirty="0" err="1" smtClean="0"/>
              <a:t>Відбулося</a:t>
            </a:r>
            <a:r>
              <a:rPr lang="ru-RU" sz="2400" dirty="0" smtClean="0"/>
              <a:t> </a:t>
            </a:r>
            <a:r>
              <a:rPr lang="ru-RU" sz="2400" dirty="0" err="1"/>
              <a:t>чотири</a:t>
            </a:r>
            <a:r>
              <a:rPr lang="ru-RU" sz="2400" dirty="0"/>
              <a:t> </a:t>
            </a:r>
            <a:r>
              <a:rPr lang="ru-RU" sz="2400" dirty="0" err="1"/>
              <a:t>засідання</a:t>
            </a:r>
            <a:r>
              <a:rPr lang="ru-RU" sz="2400" dirty="0"/>
              <a:t> Ради профілактики, на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заслуховувались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питання</a:t>
            </a:r>
            <a:r>
              <a:rPr lang="ru-RU" sz="2400" dirty="0"/>
              <a:t>, як </a:t>
            </a:r>
            <a:r>
              <a:rPr lang="ru-RU" sz="2400" dirty="0" err="1"/>
              <a:t>інформація</a:t>
            </a:r>
            <a:r>
              <a:rPr lang="ru-RU" sz="2400" dirty="0"/>
              <a:t> </a:t>
            </a:r>
            <a:r>
              <a:rPr lang="ru-RU" sz="2400" dirty="0" err="1"/>
              <a:t>соціального</a:t>
            </a:r>
            <a:r>
              <a:rPr lang="ru-RU" sz="2400" dirty="0"/>
              <a:t> педагога про стан </a:t>
            </a:r>
            <a:r>
              <a:rPr lang="ru-RU" sz="2400" dirty="0" err="1"/>
              <a:t>відвідування</a:t>
            </a:r>
            <a:r>
              <a:rPr lang="ru-RU" sz="2400" dirty="0"/>
              <a:t> учнями уроків, про </a:t>
            </a:r>
            <a:r>
              <a:rPr lang="ru-RU" sz="2400" dirty="0" err="1"/>
              <a:t>спізнення</a:t>
            </a:r>
            <a:r>
              <a:rPr lang="ru-RU" sz="2400" dirty="0"/>
              <a:t> на уроки.     </a:t>
            </a:r>
          </a:p>
          <a:p>
            <a:r>
              <a:rPr lang="ru-RU" sz="2400" dirty="0"/>
              <a:t>     </a:t>
            </a:r>
            <a:r>
              <a:rPr lang="ru-RU" sz="2400" dirty="0" err="1"/>
              <a:t>Слід</a:t>
            </a:r>
            <a:r>
              <a:rPr lang="ru-RU" sz="2400" dirty="0"/>
              <a:t> </a:t>
            </a:r>
            <a:r>
              <a:rPr lang="ru-RU" sz="2400" dirty="0" err="1"/>
              <a:t>зазначити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в школі </a:t>
            </a:r>
            <a:r>
              <a:rPr lang="ru-RU" sz="2400" dirty="0" err="1"/>
              <a:t>злісних</a:t>
            </a:r>
            <a:r>
              <a:rPr lang="ru-RU" sz="2400" dirty="0"/>
              <a:t> </a:t>
            </a:r>
            <a:r>
              <a:rPr lang="ru-RU" sz="2400" dirty="0" err="1"/>
              <a:t>порушників</a:t>
            </a:r>
            <a:r>
              <a:rPr lang="ru-RU" sz="2400" dirty="0"/>
              <a:t> та учнів на </a:t>
            </a:r>
            <a:r>
              <a:rPr lang="ru-RU" sz="2400" dirty="0" err="1"/>
              <a:t>внутрішкільному</a:t>
            </a:r>
            <a:r>
              <a:rPr lang="ru-RU" sz="2400" dirty="0"/>
              <a:t> </a:t>
            </a:r>
            <a:r>
              <a:rPr lang="ru-RU" sz="2400" dirty="0" err="1"/>
              <a:t>обліку</a:t>
            </a:r>
            <a:r>
              <a:rPr lang="ru-RU" sz="2400" dirty="0"/>
              <a:t> </a:t>
            </a:r>
            <a:r>
              <a:rPr lang="ru-RU" sz="2400" dirty="0" err="1"/>
              <a:t>немає</a:t>
            </a:r>
            <a:r>
              <a:rPr lang="ru-RU" sz="2400" dirty="0"/>
              <a:t>.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225514"/>
            <a:ext cx="4349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/>
              <a:t>Рада профілактики </a:t>
            </a:r>
          </a:p>
        </p:txBody>
      </p:sp>
    </p:spTree>
    <p:extLst>
      <p:ext uri="{BB962C8B-B14F-4D97-AF65-F5344CB8AC3E}">
        <p14:creationId xmlns:p14="http://schemas.microsoft.com/office/powerpoint/2010/main" val="14741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823" y="1444907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</a:t>
            </a:r>
            <a:r>
              <a:rPr lang="ru-RU" sz="2800" dirty="0" err="1" smtClean="0"/>
              <a:t>Хоровий</a:t>
            </a:r>
            <a:r>
              <a:rPr lang="ru-RU" sz="2800" dirty="0" smtClean="0"/>
              <a:t> </a:t>
            </a:r>
            <a:r>
              <a:rPr lang="ru-RU" sz="2800" dirty="0" err="1"/>
              <a:t>гурток</a:t>
            </a:r>
            <a:r>
              <a:rPr lang="ru-RU" sz="2800" dirty="0"/>
              <a:t>» – керівник </a:t>
            </a:r>
            <a:r>
              <a:rPr lang="ru-RU" sz="2800" dirty="0" err="1"/>
              <a:t>Андрусевич</a:t>
            </a:r>
            <a:r>
              <a:rPr lang="ru-RU" sz="2800" dirty="0"/>
              <a:t> Г.В.; </a:t>
            </a:r>
            <a:endParaRPr lang="ru-RU" sz="2800" dirty="0" smtClean="0"/>
          </a:p>
          <a:p>
            <a:r>
              <a:rPr lang="ru-RU" sz="2800" dirty="0" smtClean="0"/>
              <a:t>«</a:t>
            </a:r>
            <a:r>
              <a:rPr lang="ru-RU" sz="2800" dirty="0" err="1"/>
              <a:t>Шкільне</a:t>
            </a:r>
            <a:r>
              <a:rPr lang="ru-RU" sz="2800" dirty="0"/>
              <a:t> </a:t>
            </a:r>
            <a:r>
              <a:rPr lang="ru-RU" sz="2800" dirty="0" err="1"/>
              <a:t>лісництво</a:t>
            </a:r>
            <a:r>
              <a:rPr lang="ru-RU" sz="2800" dirty="0"/>
              <a:t>» - керівник Халудило Ж.П.; </a:t>
            </a:r>
            <a:endParaRPr lang="ru-RU" sz="2800" dirty="0" smtClean="0"/>
          </a:p>
          <a:p>
            <a:r>
              <a:rPr lang="ru-RU" sz="2800" dirty="0" smtClean="0"/>
              <a:t>«</a:t>
            </a:r>
            <a:r>
              <a:rPr lang="ru-RU" sz="2800" dirty="0" err="1"/>
              <a:t>Спортивний</a:t>
            </a:r>
            <a:r>
              <a:rPr lang="ru-RU" sz="2800" dirty="0"/>
              <a:t> </a:t>
            </a:r>
            <a:r>
              <a:rPr lang="ru-RU" sz="2800" dirty="0" err="1"/>
              <a:t>гурток</a:t>
            </a:r>
            <a:r>
              <a:rPr lang="ru-RU" sz="2800" dirty="0"/>
              <a:t>» – </a:t>
            </a:r>
            <a:r>
              <a:rPr lang="ru-RU" sz="2800" dirty="0" err="1"/>
              <a:t>Маркітан</a:t>
            </a:r>
            <a:r>
              <a:rPr lang="ru-RU" sz="2800" dirty="0"/>
              <a:t> В.М.; </a:t>
            </a:r>
            <a:endParaRPr lang="ru-RU" sz="2800" dirty="0" smtClean="0"/>
          </a:p>
          <a:p>
            <a:r>
              <a:rPr lang="ru-RU" sz="2800" dirty="0" smtClean="0"/>
              <a:t>«</a:t>
            </a:r>
            <a:r>
              <a:rPr lang="ru-RU" sz="2800" dirty="0" err="1"/>
              <a:t>Громадянська</a:t>
            </a:r>
            <a:r>
              <a:rPr lang="ru-RU" sz="2800" dirty="0"/>
              <a:t> </a:t>
            </a:r>
            <a:r>
              <a:rPr lang="ru-RU" sz="2800" dirty="0" err="1"/>
              <a:t>позиція</a:t>
            </a:r>
            <a:r>
              <a:rPr lang="ru-RU" sz="2800" dirty="0"/>
              <a:t>» - Ковач Н.М.</a:t>
            </a:r>
            <a:r>
              <a:rPr lang="uk-UA" sz="2800" dirty="0"/>
              <a:t>; </a:t>
            </a:r>
            <a:endParaRPr lang="uk-UA" sz="2800" dirty="0" smtClean="0"/>
          </a:p>
          <a:p>
            <a:r>
              <a:rPr lang="uk-UA" sz="2800" dirty="0" smtClean="0"/>
              <a:t>"</a:t>
            </a:r>
            <a:r>
              <a:rPr lang="uk-UA" sz="2800" dirty="0"/>
              <a:t>Літературне мистецтво" - Волощук Т.З.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404664"/>
            <a:ext cx="1871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/>
              <a:t>Гуртки</a:t>
            </a:r>
            <a:r>
              <a:rPr lang="ru-RU" sz="3600" b="1" i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726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412776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   </a:t>
            </a:r>
            <a:r>
              <a:rPr lang="uk-UA" sz="2400" dirty="0" smtClean="0"/>
              <a:t>Основна </a:t>
            </a:r>
            <a:r>
              <a:rPr lang="uk-UA" sz="2400" dirty="0"/>
              <a:t>діяльність школи спрямована на створення умов для реалізації державної політики в сфері освіти згідно зі  ст.53 Конституції України, </a:t>
            </a: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Законів </a:t>
            </a:r>
            <a:r>
              <a:rPr lang="uk-UA" sz="2400" dirty="0"/>
              <a:t>України «Про освіту»,  </a:t>
            </a: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«</a:t>
            </a:r>
            <a:r>
              <a:rPr lang="uk-UA" sz="2400" dirty="0"/>
              <a:t>Про загальну середню освіту», </a:t>
            </a: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«</a:t>
            </a:r>
            <a:r>
              <a:rPr lang="uk-UA" sz="2400" dirty="0"/>
              <a:t>Державного стандарту базової та повної загальної середньої освіти», </a:t>
            </a: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«</a:t>
            </a:r>
            <a:r>
              <a:rPr lang="uk-UA" sz="2400" dirty="0"/>
              <a:t>Державного стандарту початкової освіти», </a:t>
            </a: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власного </a:t>
            </a:r>
            <a:r>
              <a:rPr lang="uk-UA" sz="2400" dirty="0"/>
              <a:t>Статуту, </a:t>
            </a: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інших </a:t>
            </a:r>
            <a:r>
              <a:rPr lang="uk-UA" sz="2400" dirty="0"/>
              <a:t>нормативних документів, що не суперечать законодавству України в галузі освіти.</a:t>
            </a:r>
            <a:endParaRPr lang="ru-RU" sz="2400" dirty="0"/>
          </a:p>
          <a:p>
            <a:r>
              <a:rPr lang="ru-RU" sz="2400" dirty="0"/>
              <a:t>У </a:t>
            </a:r>
            <a:r>
              <a:rPr lang="ru-RU" sz="2400" dirty="0" err="1"/>
              <a:t>вересні</a:t>
            </a:r>
            <a:r>
              <a:rPr lang="ru-RU" sz="2400" dirty="0"/>
              <a:t> 20</a:t>
            </a:r>
            <a:r>
              <a:rPr lang="uk-UA" sz="2400" dirty="0"/>
              <a:t>20</a:t>
            </a:r>
            <a:r>
              <a:rPr lang="ru-RU" sz="2400" dirty="0"/>
              <a:t> року школа </a:t>
            </a:r>
            <a:r>
              <a:rPr lang="uk-UA" sz="2400" dirty="0"/>
              <a:t>розпочне </a:t>
            </a:r>
            <a:r>
              <a:rPr lang="ru-RU" sz="2400" dirty="0" err="1"/>
              <a:t>свій</a:t>
            </a:r>
            <a:r>
              <a:rPr lang="uk-UA" sz="2400" dirty="0"/>
              <a:t> ювілейний 50-ти</a:t>
            </a:r>
            <a:r>
              <a:rPr lang="ru-RU" sz="2400" dirty="0"/>
              <a:t> </a:t>
            </a:r>
            <a:r>
              <a:rPr lang="ru-RU" sz="2400" dirty="0" err="1"/>
              <a:t>навчальний</a:t>
            </a:r>
            <a:r>
              <a:rPr lang="ru-RU" sz="2400" dirty="0"/>
              <a:t> </a:t>
            </a:r>
            <a:r>
              <a:rPr lang="ru-RU" sz="2400" dirty="0" err="1"/>
              <a:t>рік</a:t>
            </a:r>
            <a:r>
              <a:rPr lang="ru-RU" sz="24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1694" y="548679"/>
            <a:ext cx="2744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Вступ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990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/>
              <a:t>Матеріально-технічна база навчального закладу</a:t>
            </a:r>
            <a:endParaRPr lang="ru-RU" sz="3600" b="1" dirty="0"/>
          </a:p>
          <a:p>
            <a:r>
              <a:rPr lang="uk-UA" dirty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622" y="1268760"/>
            <a:ext cx="892899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Однією з умов підвищення рівня навчання і виховання учнів є наявність необхідної навчально-матеріальної бази школи</a:t>
            </a:r>
            <a:r>
              <a:rPr lang="uk-UA" altLang="uk-UA" sz="2800" b="1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uk-UA" sz="28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проведення навчальних занять у загальноосвітніх навчально-виховних закладах обладнуються навчальні кабінети для учнів, робочі кабінети для початкових класів.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Кабінет директора, секретарська, учительська, бібліотека,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інформатики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учнів)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обладнані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відповідними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меблями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наочними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посібниками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технічними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навчальним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обладнанням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необхідними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учнів.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 медичної сестри</a:t>
            </a:r>
            <a:endParaRPr lang="ru-RU" alt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Вішалки для верхнього одягу учнів розміщені у класних кімнатах. Кабінет медичної сестри забезпечено як відповідними меблями так і медикаментами.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9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711"/>
            <a:ext cx="90364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uk-UA" alt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загальному з 2013 по </a:t>
            </a:r>
            <a:r>
              <a:rPr lang="uk-UA" alt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 , мені як директору школи, вдалося укріпити навчально-матеріально базу на </a:t>
            </a:r>
            <a:r>
              <a:rPr lang="uk-UA" alt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89%.  А </a:t>
            </a: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 :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</a:pP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Заміна вікон - 10 шт</a:t>
            </a:r>
            <a:r>
              <a:rPr lang="uk-UA" alt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sz="2400" dirty="0"/>
              <a:t>Проведено локальну мережу </a:t>
            </a:r>
            <a:r>
              <a:rPr lang="uk-UA" sz="2400" dirty="0" smtClean="0"/>
              <a:t>Інтернет</a:t>
            </a:r>
            <a:endParaRPr lang="uk-UA" alt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</a:pP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Заміна вхідних дверей – </a:t>
            </a:r>
            <a:r>
              <a:rPr lang="uk-UA" alt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шт.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</a:pPr>
            <a:r>
              <a:rPr lang="uk-UA" alt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Зроблено актову </a:t>
            </a: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 та </a:t>
            </a:r>
            <a:r>
              <a:rPr lang="uk-UA" alt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комп’ютерний </a:t>
            </a: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клас, віновлено центральних вхід.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</a:pP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Здійснено </a:t>
            </a:r>
            <a:r>
              <a:rPr lang="uk-UA" alt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заміну покрівлі.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</a:pP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Облаштовано тенісний зал.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</a:pP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Пролито доріжку до входу школи.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</a:pP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Відведено та облаштовано місце для велосипедів.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</a:pP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Прокладено 75 м² плитки </a:t>
            </a:r>
            <a:r>
              <a:rPr lang="uk-UA" alt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коридорі головного корпусу.</a:t>
            </a:r>
            <a:endParaRPr lang="uk-UA" alt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</a:pPr>
            <a:r>
              <a:rPr lang="uk-UA" alt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Господарським методом здійснено поточний </a:t>
            </a: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uk-UA" alt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класів, актової зали </a:t>
            </a: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alt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спортивної кімнати  .</a:t>
            </a:r>
            <a:endParaRPr lang="uk-UA" alt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У коридорі встановлений умивальники, а класних приміщеннях аптечки для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надання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першої допомоги 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(доступ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має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тільки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вчитель та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медична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сестра)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урни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сміття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інвентар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прибирання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приміщень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872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5618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  Медичний </a:t>
            </a:r>
            <a:r>
              <a:rPr lang="uk-UA" sz="2400" dirty="0"/>
              <a:t>супровід у школі здійснювався медичним працівником  </a:t>
            </a:r>
            <a:r>
              <a:rPr lang="uk-UA" sz="2400" dirty="0" err="1" smtClean="0"/>
              <a:t>Пешковою</a:t>
            </a:r>
            <a:r>
              <a:rPr lang="uk-UA" sz="2400" dirty="0" smtClean="0"/>
              <a:t> </a:t>
            </a:r>
            <a:r>
              <a:rPr lang="uk-UA" sz="2400" dirty="0"/>
              <a:t>Л. М</a:t>
            </a:r>
            <a:r>
              <a:rPr lang="uk-UA" sz="2400" dirty="0" smtClean="0"/>
              <a:t>., як найчастіше вона перевіряє </a:t>
            </a:r>
            <a:r>
              <a:rPr lang="uk-UA" sz="2400" dirty="0"/>
              <a:t>дітей на </a:t>
            </a:r>
            <a:r>
              <a:rPr lang="uk-UA" sz="2400" dirty="0" err="1"/>
              <a:t>педикульоз</a:t>
            </a:r>
            <a:r>
              <a:rPr lang="uk-UA" sz="2400" dirty="0"/>
              <a:t> та шкірні захворювання.   </a:t>
            </a:r>
            <a:endParaRPr lang="ru-RU" sz="2400" dirty="0"/>
          </a:p>
          <a:p>
            <a:r>
              <a:rPr lang="uk-UA" sz="2400" dirty="0"/>
              <a:t>               Раз в рік учні проходять поглиблений медичний огляд в </a:t>
            </a:r>
            <a:r>
              <a:rPr lang="uk-UA" sz="2400" dirty="0" err="1"/>
              <a:t>Великобичківські</a:t>
            </a:r>
            <a:r>
              <a:rPr lang="uk-UA" sz="2400" dirty="0"/>
              <a:t> , такий огляд здійснювався під час літніх канікул.</a:t>
            </a:r>
            <a:endParaRPr lang="ru-RU" sz="2400" dirty="0"/>
          </a:p>
          <a:p>
            <a:r>
              <a:rPr lang="uk-UA" sz="2400" dirty="0"/>
              <a:t>           З метою пропаганди здорового способу життя серед учнів медичною сестрою проводились тематичні лекції по запобіганню вживання наркотиків та наркотичних речовин, дотримання розпорядку дня, профілактики ОРВІ, грипу.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10433" y="308610"/>
            <a:ext cx="6451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/>
              <a:t>Медичне</a:t>
            </a:r>
            <a:r>
              <a:rPr lang="ru-RU" sz="3600" b="1" i="1" dirty="0"/>
              <a:t> </a:t>
            </a:r>
            <a:r>
              <a:rPr lang="ru-RU" sz="3600" b="1" i="1" dirty="0" err="1"/>
              <a:t>обслуговування</a:t>
            </a:r>
            <a:r>
              <a:rPr lang="ru-RU" sz="3600" b="1" i="1" dirty="0"/>
              <a:t> учнів 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941168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Проводяться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Тиждень </a:t>
            </a:r>
            <a:r>
              <a:rPr lang="uk-UA" sz="2400" dirty="0"/>
              <a:t>знань з безпеки життєдіяльності учнів, </a:t>
            </a: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День </a:t>
            </a:r>
            <a:r>
              <a:rPr lang="uk-UA" sz="2400" dirty="0"/>
              <a:t>цивільного захисту, </a:t>
            </a: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Тиждень </a:t>
            </a:r>
            <a:r>
              <a:rPr lang="uk-UA" sz="2400" dirty="0"/>
              <a:t>дорожнього руху.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367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37" y="856357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</a:t>
            </a:r>
            <a:r>
              <a:rPr lang="uk-UA" sz="2400" dirty="0" smtClean="0"/>
              <a:t>Харчування </a:t>
            </a:r>
            <a:r>
              <a:rPr lang="uk-UA" sz="2400" dirty="0"/>
              <a:t>учні пільгових категорій в школі здійснювалось за рахунок районного бюджету. Школа немає окреме приміщення їдальні та харчоблоку, тому цим питанням займається приватний підприємець. </a:t>
            </a:r>
            <a:endParaRPr lang="ru-RU" sz="2400" dirty="0"/>
          </a:p>
          <a:p>
            <a:r>
              <a:rPr lang="uk-UA" sz="2400" dirty="0"/>
              <a:t>Вони чітко дотримуються санітарні норми щодо прибирання. Забезпечується </a:t>
            </a:r>
            <a:r>
              <a:rPr lang="uk-UA" sz="2400" dirty="0" err="1"/>
              <a:t>провітрювальний</a:t>
            </a:r>
            <a:r>
              <a:rPr lang="uk-UA" sz="2400" dirty="0"/>
              <a:t> режим. Харчоблок забезпечений необхідними миючими засобами, які зберігаються і використовуються згідно вимог СЕС. Кухонне обладнання все промарковане, посуд для здійснення харчування дітей в належному стані. У наявності вся відповідна документація, меню-розкладки, перспективне посезонне меню. </a:t>
            </a:r>
            <a:endParaRPr lang="ru-RU" sz="2400" dirty="0"/>
          </a:p>
          <a:p>
            <a:r>
              <a:rPr lang="uk-UA" sz="2400" dirty="0"/>
              <a:t>          Вартість харчування </a:t>
            </a:r>
            <a:r>
              <a:rPr lang="uk-UA" sz="2400"/>
              <a:t>становила </a:t>
            </a:r>
            <a:r>
              <a:rPr lang="uk-UA" sz="2400" smtClean="0"/>
              <a:t>14 </a:t>
            </a:r>
            <a:r>
              <a:rPr lang="uk-UA" sz="2400" dirty="0"/>
              <a:t>грн. на дитину. Було дотримано встановлених норм харчування відповідно виділених коштів.</a:t>
            </a:r>
            <a:endParaRPr lang="ru-RU" sz="2400" dirty="0"/>
          </a:p>
          <a:p>
            <a:r>
              <a:rPr lang="uk-UA" sz="2400" dirty="0"/>
              <a:t>          Протягом 2018 - 2019 навчального року приписів </a:t>
            </a:r>
            <a:r>
              <a:rPr lang="uk-UA" sz="2400" dirty="0" smtClean="0"/>
              <a:t>санітарно-епідеміологічної </a:t>
            </a:r>
            <a:r>
              <a:rPr lang="uk-UA" sz="2400" dirty="0"/>
              <a:t>служби не було.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10026"/>
            <a:ext cx="6263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/>
              <a:t>Організація харчування учнів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9900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50174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/>
              <a:t>Робота з батьками</a:t>
            </a:r>
            <a:endParaRPr lang="ru-RU" sz="3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4649" y="1124744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</a:t>
            </a:r>
            <a:r>
              <a:rPr lang="uk-UA" sz="2400" dirty="0" smtClean="0"/>
              <a:t>Велика </a:t>
            </a:r>
            <a:r>
              <a:rPr lang="uk-UA" sz="2400" dirty="0"/>
              <a:t>увага педколективу приділяється і роботі з батьками, яку намагаємось спрямувати на здійснення допомоги у вихованні всесторонньо розвиненої особистості. З цією метою проводяться загальношкільні батьківські збори, спільні заходи, акції. Батьки разом із колективом закладу створюють належні умови для навчання дітей. Допомагають у вирішенні  питань зміцнення матеріально-технічної бази </a:t>
            </a:r>
            <a:r>
              <a:rPr lang="uk-UA" sz="2400" dirty="0" smtClean="0"/>
              <a:t>школи.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59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796" y="1196752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  В </a:t>
            </a:r>
            <a:r>
              <a:rPr lang="uk-UA" sz="3200" dirty="0"/>
              <a:t>новому навчальному році педагогічний колектив працюватиме над вирішенням тих питань, проблем, завдань, які не вдалось виконати у минулому році. </a:t>
            </a:r>
            <a:endParaRPr lang="uk-UA" sz="3200" dirty="0" smtClean="0"/>
          </a:p>
          <a:p>
            <a:r>
              <a:rPr lang="uk-UA" sz="3200" dirty="0" smtClean="0"/>
              <a:t>Спрямуємо </a:t>
            </a:r>
            <a:r>
              <a:rPr lang="uk-UA" sz="3200" dirty="0"/>
              <a:t>всі зусилля на те, щоб добре жилося дітям у школі, щоб школа завжди залишалась </a:t>
            </a:r>
            <a:r>
              <a:rPr lang="uk-UA" sz="3200" dirty="0" smtClean="0"/>
              <a:t>другою домівкою, </a:t>
            </a:r>
            <a:r>
              <a:rPr lang="uk-UA" sz="3200" dirty="0"/>
              <a:t>в якому є віра в дитину, надія на добро, щирість, любов до людини, життя.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611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⋆ Український кліпарт ⋆ Картинки, листівки, привітанн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3717032"/>
            <a:ext cx="414786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ДЯКУЮ ЗА </a:t>
            </a:r>
            <a:endParaRPr lang="uk-UA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УВАГУ</a:t>
            </a:r>
            <a:r>
              <a:rPr lang="uk-U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8640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Усім присутнім зичу миру, міцного здоров’я, достатку і затишку. </a:t>
            </a:r>
            <a:endParaRPr lang="uk-UA" sz="3200" dirty="0" smtClean="0"/>
          </a:p>
          <a:p>
            <a:r>
              <a:rPr lang="uk-UA" sz="3200" dirty="0" smtClean="0"/>
              <a:t>Дякую </a:t>
            </a:r>
            <a:r>
              <a:rPr lang="uk-UA" sz="3200" dirty="0"/>
              <a:t>всім за підтримку, допомогу та розуміння.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763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786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Загальні </a:t>
            </a:r>
            <a:r>
              <a:rPr lang="uk-UA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відомості про навчальний заклад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40768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Назва </a:t>
            </a:r>
            <a:r>
              <a:rPr lang="uk-UA" sz="3600" dirty="0"/>
              <a:t>- Великобичківська загальноосвітня школа І-ІІ ступенів № 3.</a:t>
            </a:r>
            <a:endParaRPr lang="ru-RU" sz="3600" b="1" dirty="0"/>
          </a:p>
          <a:p>
            <a:r>
              <a:rPr lang="uk-UA" sz="3600" b="1" dirty="0"/>
              <a:t>Форма власності </a:t>
            </a:r>
            <a:r>
              <a:rPr lang="uk-UA" sz="3600" dirty="0"/>
              <a:t>– </a:t>
            </a:r>
            <a:r>
              <a:rPr lang="uk-UA" sz="3600" i="1" dirty="0"/>
              <a:t>комунальна.</a:t>
            </a:r>
            <a:endParaRPr lang="ru-RU" sz="3600" b="1" dirty="0"/>
          </a:p>
          <a:p>
            <a:r>
              <a:rPr lang="uk-UA" sz="3600" b="1" dirty="0"/>
              <a:t>Адреса закладу: </a:t>
            </a:r>
            <a:r>
              <a:rPr lang="uk-UA" sz="3600" i="1" dirty="0"/>
              <a:t>90615  Закарпатська область, Рахівський район, </a:t>
            </a:r>
            <a:r>
              <a:rPr lang="uk-UA" sz="3600" i="1" dirty="0" smtClean="0"/>
              <a:t>смт </a:t>
            </a:r>
            <a:r>
              <a:rPr lang="uk-UA" sz="3600" i="1" dirty="0"/>
              <a:t>Великий Бичків, вул. Пушкіна, 2</a:t>
            </a:r>
            <a:endParaRPr lang="ru-RU" sz="3600" b="1" dirty="0"/>
          </a:p>
          <a:p>
            <a:r>
              <a:rPr lang="uk-UA" sz="3600" dirty="0"/>
              <a:t>Мова </a:t>
            </a:r>
            <a:r>
              <a:rPr lang="uk-UA" sz="3600" dirty="0" smtClean="0"/>
              <a:t>навчання </a:t>
            </a:r>
            <a:r>
              <a:rPr lang="uk-UA" sz="3600" dirty="0"/>
              <a:t>– </a:t>
            </a:r>
            <a:r>
              <a:rPr lang="uk-UA" sz="3600" i="1" dirty="0"/>
              <a:t>українська.</a:t>
            </a:r>
            <a:endParaRPr lang="ru-RU" sz="3600" b="1" dirty="0"/>
          </a:p>
          <a:p>
            <a:r>
              <a:rPr lang="en-US" sz="3600" dirty="0" smtClean="0"/>
              <a:t>Web</a:t>
            </a:r>
            <a:r>
              <a:rPr lang="uk-UA" sz="3600" dirty="0"/>
              <a:t>-сайт : </a:t>
            </a:r>
            <a:r>
              <a:rPr lang="uk-UA" sz="3600" u="sng" dirty="0">
                <a:solidFill>
                  <a:srgbClr val="0070C0"/>
                </a:solidFill>
                <a:hlinkClick r:id="rId2"/>
              </a:rPr>
              <a:t>https://vbshkola3.e-schools.info</a:t>
            </a:r>
            <a:r>
              <a:rPr lang="uk-UA" sz="3600" u="sng" dirty="0" smtClean="0">
                <a:hlinkClick r:id="rId2"/>
              </a:rPr>
              <a:t>/</a:t>
            </a:r>
            <a:r>
              <a:rPr lang="uk-UA" sz="3600" dirty="0" smtClean="0"/>
              <a:t>,          </a:t>
            </a:r>
            <a:r>
              <a:rPr lang="en-US" sz="3600" dirty="0" smtClean="0"/>
              <a:t>e</a:t>
            </a:r>
            <a:r>
              <a:rPr lang="uk-UA" sz="3600" dirty="0"/>
              <a:t>-</a:t>
            </a:r>
            <a:r>
              <a:rPr lang="en-US" sz="3600" dirty="0"/>
              <a:t>mail</a:t>
            </a:r>
            <a:r>
              <a:rPr lang="uk-UA" sz="3600" dirty="0"/>
              <a:t>: </a:t>
            </a:r>
            <a:r>
              <a:rPr lang="en-US" sz="3600" dirty="0" err="1">
                <a:solidFill>
                  <a:srgbClr val="0070C0"/>
                </a:solidFill>
                <a:hlinkClick r:id="rId3"/>
              </a:rPr>
              <a:t>s</a:t>
            </a:r>
            <a:r>
              <a:rPr lang="en-US" sz="3600" u="sng" dirty="0" err="1">
                <a:solidFill>
                  <a:srgbClr val="0070C0"/>
                </a:solidFill>
                <a:hlinkClick r:id="rId3"/>
              </a:rPr>
              <a:t>kola</a:t>
            </a:r>
            <a:r>
              <a:rPr lang="uk-UA" sz="3600" u="sng" dirty="0">
                <a:solidFill>
                  <a:srgbClr val="0070C0"/>
                </a:solidFill>
                <a:hlinkClick r:id="rId3"/>
              </a:rPr>
              <a:t>3</a:t>
            </a:r>
            <a:r>
              <a:rPr lang="en-US" sz="3600" u="sng" dirty="0" err="1">
                <a:solidFill>
                  <a:srgbClr val="0070C0"/>
                </a:solidFill>
                <a:hlinkClick r:id="rId3"/>
              </a:rPr>
              <a:t>bychkiv</a:t>
            </a:r>
            <a:r>
              <a:rPr lang="uk-UA" sz="3600" u="sng" dirty="0">
                <a:solidFill>
                  <a:srgbClr val="0070C0"/>
                </a:solidFill>
                <a:hlinkClick r:id="rId3"/>
              </a:rPr>
              <a:t>@</a:t>
            </a:r>
            <a:r>
              <a:rPr lang="en-US" sz="3600" u="sng" dirty="0" err="1">
                <a:solidFill>
                  <a:srgbClr val="0070C0"/>
                </a:solidFill>
                <a:hlinkClick r:id="rId3"/>
              </a:rPr>
              <a:t>ukr</a:t>
            </a:r>
            <a:r>
              <a:rPr lang="uk-UA" sz="3600" u="sng" dirty="0">
                <a:solidFill>
                  <a:srgbClr val="0070C0"/>
                </a:solidFill>
                <a:hlinkClick r:id="rId3"/>
              </a:rPr>
              <a:t>.</a:t>
            </a:r>
            <a:r>
              <a:rPr lang="en-US" sz="3600" u="sng" dirty="0" smtClean="0">
                <a:solidFill>
                  <a:srgbClr val="0070C0"/>
                </a:solidFill>
                <a:hlinkClick r:id="rId3"/>
              </a:rPr>
              <a:t>net</a:t>
            </a:r>
            <a:r>
              <a:rPr lang="uk-UA" sz="3600" u="sng" dirty="0" smtClean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88640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     Управління </a:t>
            </a:r>
            <a:r>
              <a:rPr lang="uk-UA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закладом 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94121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/>
              <a:t>здійснення державної політики в галузі освіти, </a:t>
            </a:r>
            <a:endParaRPr lang="uk-U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 smtClean="0"/>
              <a:t>збереження </a:t>
            </a:r>
            <a:r>
              <a:rPr lang="uk-UA" sz="2400" dirty="0"/>
              <a:t>кількісних і якісних параметрів мережі, </a:t>
            </a:r>
            <a:endParaRPr lang="uk-U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 smtClean="0"/>
              <a:t>створення </a:t>
            </a:r>
            <a:r>
              <a:rPr lang="uk-UA" sz="2400" dirty="0"/>
              <a:t>належних умов для навчання і виховання здобувачів освіти, удосконалення змісту  освітнього процесу, </a:t>
            </a:r>
            <a:endParaRPr lang="uk-U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 smtClean="0"/>
              <a:t>упровадження </a:t>
            </a:r>
            <a:r>
              <a:rPr lang="uk-UA" sz="2400" dirty="0"/>
              <a:t>нових освітніх технологій, </a:t>
            </a:r>
            <a:endParaRPr lang="uk-U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 smtClean="0"/>
              <a:t>розвиток </a:t>
            </a:r>
            <a:r>
              <a:rPr lang="uk-UA" sz="2400" dirty="0"/>
              <a:t>здібностей дітей і підлітків.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221088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dirty="0"/>
              <a:t>перспективним, </a:t>
            </a:r>
            <a:endParaRPr lang="uk-UA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dirty="0" smtClean="0"/>
              <a:t>річним</a:t>
            </a:r>
            <a:r>
              <a:rPr lang="uk-UA" sz="2800" dirty="0"/>
              <a:t>, </a:t>
            </a:r>
            <a:endParaRPr lang="uk-UA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dirty="0" smtClean="0"/>
              <a:t>робочим </a:t>
            </a:r>
            <a:r>
              <a:rPr lang="uk-UA" sz="2800" dirty="0"/>
              <a:t>навчальним, </a:t>
            </a:r>
            <a:endParaRPr lang="uk-UA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dirty="0" smtClean="0"/>
              <a:t>місячним </a:t>
            </a:r>
            <a:r>
              <a:rPr lang="uk-UA" sz="2800" dirty="0"/>
              <a:t>та </a:t>
            </a:r>
            <a:r>
              <a:rPr lang="uk-UA" sz="2800" dirty="0" smtClean="0"/>
              <a:t>тижневим</a:t>
            </a:r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15653" y="3702048"/>
            <a:ext cx="1720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Плани: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9706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60648"/>
            <a:ext cx="6643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Структурні підрозділи </a:t>
            </a:r>
            <a:r>
              <a:rPr lang="uk-UA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закладу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44824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4000" dirty="0" smtClean="0"/>
              <a:t> педагогічна </a:t>
            </a:r>
            <a:r>
              <a:rPr lang="uk-UA" sz="4000" dirty="0"/>
              <a:t>рада, </a:t>
            </a:r>
            <a:endParaRPr lang="uk-UA" sz="4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4000" dirty="0" smtClean="0"/>
              <a:t> рада </a:t>
            </a:r>
            <a:r>
              <a:rPr lang="uk-UA" sz="4000" dirty="0"/>
              <a:t>закладу освіти,  </a:t>
            </a:r>
            <a:endParaRPr lang="uk-UA" sz="4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4000" dirty="0" smtClean="0"/>
              <a:t> профспілковий </a:t>
            </a:r>
            <a:r>
              <a:rPr lang="uk-UA" sz="4000" dirty="0"/>
              <a:t>комітет.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189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0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Шкільна  мережа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079204"/>
              </p:ext>
            </p:extLst>
          </p:nvPr>
        </p:nvGraphicFramePr>
        <p:xfrm>
          <a:off x="253364" y="683062"/>
          <a:ext cx="8890636" cy="6023028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606043"/>
                <a:gridCol w="1762125"/>
                <a:gridCol w="1923933"/>
                <a:gridCol w="1598535"/>
              </a:tblGrid>
              <a:tr h="1541495"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Класи</a:t>
                      </a:r>
                      <a:endParaRPr lang="ru-RU" sz="1050" b="1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1-4 класи</a:t>
                      </a:r>
                      <a:endParaRPr lang="ru-RU" sz="1050" b="1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5-9 класи</a:t>
                      </a:r>
                      <a:endParaRPr lang="ru-RU" sz="1050" b="1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Разом</a:t>
                      </a:r>
                      <a:endParaRPr lang="ru-RU" sz="1050" b="1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vert="vert270" anchor="ctr"/>
                </a:tc>
              </a:tr>
              <a:tr h="71048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Кількість учнів на початок </a:t>
                      </a:r>
                      <a:endParaRPr lang="uk-UA" sz="1800" dirty="0" smtClean="0"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нового </a:t>
                      </a:r>
                      <a:r>
                        <a:rPr lang="uk-UA" sz="1800" dirty="0">
                          <a:effectLst/>
                        </a:rPr>
                        <a:t>навчального року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/>
                </a:tc>
              </a:tr>
              <a:tr h="587521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Прибуло учнів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/>
                </a:tc>
              </a:tr>
              <a:tr h="587521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Вибуло учнів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/>
                </a:tc>
              </a:tr>
              <a:tr h="71048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Кількість учнів на кінець </a:t>
                      </a:r>
                      <a:endParaRPr lang="uk-UA" sz="1800" dirty="0" smtClean="0"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навчального </a:t>
                      </a:r>
                      <a:r>
                        <a:rPr lang="uk-UA" sz="1800" dirty="0">
                          <a:effectLst/>
                        </a:rPr>
                        <a:t>року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261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/>
                </a:tc>
              </a:tr>
              <a:tr h="71048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Зараховано першокласників </a:t>
                      </a:r>
                      <a:endParaRPr lang="uk-UA" sz="1800" dirty="0" smtClean="0"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червень </a:t>
                      </a:r>
                      <a:r>
                        <a:rPr lang="uk-UA" sz="1800" dirty="0">
                          <a:effectLst/>
                        </a:rPr>
                        <a:t>2020 року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/>
                </a:tc>
              </a:tr>
              <a:tr h="587521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Випущено зі школи 9-й клас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/>
                </a:tc>
              </a:tr>
              <a:tr h="587521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Станом на 15 червня 2020 року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Times New Roman"/>
                        <a:cs typeface="Times (T1) Roman"/>
                      </a:endParaRPr>
                    </a:p>
                  </a:txBody>
                  <a:tcPr marL="36195" marR="36195" marT="36195" marB="3619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0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648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Режим роботи навчального закладу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8049" y="1325959"/>
            <a:ext cx="5782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/>
              <a:t>за 5- денним тижневим режимом занять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4337" y="2132856"/>
            <a:ext cx="8270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Тривалість уроків у школі становить: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8049" y="33569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1-х </a:t>
            </a:r>
            <a:r>
              <a:rPr lang="uk-UA" sz="2400" dirty="0"/>
              <a:t>класах – 35 хвилин, </a:t>
            </a: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2-4-х </a:t>
            </a:r>
            <a:r>
              <a:rPr lang="uk-UA" sz="2400" dirty="0"/>
              <a:t>класах - 40 хвилин,  </a:t>
            </a: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/>
              <a:t> </a:t>
            </a:r>
            <a:r>
              <a:rPr lang="uk-UA" sz="2400" dirty="0"/>
              <a:t>5-9 - 45 хвилин.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129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83813"/>
            <a:ext cx="6516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Науково-методична проблема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2474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«Створення оптимальних умов для підвищення рівня навчальних досягнень, формування життєвої активності та загальної культури учнів»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5492" y="2381770"/>
            <a:ext cx="74530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 err="1"/>
              <a:t>Внутрішкільна</a:t>
            </a:r>
            <a:r>
              <a:rPr lang="ru-RU" sz="2400" dirty="0"/>
              <a:t> методична робота </a:t>
            </a:r>
            <a:r>
              <a:rPr lang="ru-RU" sz="2400" dirty="0" err="1"/>
              <a:t>протягом</a:t>
            </a:r>
            <a:r>
              <a:rPr lang="ru-RU" sz="2400" dirty="0"/>
              <a:t> року проводилась </a:t>
            </a:r>
            <a:r>
              <a:rPr lang="ru-RU" sz="2400" dirty="0" err="1"/>
              <a:t>відповідно</a:t>
            </a:r>
            <a:r>
              <a:rPr lang="ru-RU" sz="2400" dirty="0"/>
              <a:t> до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наказу </a:t>
            </a:r>
            <a:r>
              <a:rPr lang="ru-RU" sz="2400" dirty="0" err="1"/>
              <a:t>відділу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</a:t>
            </a:r>
            <a:r>
              <a:rPr lang="ru-RU" sz="2400" dirty="0" err="1"/>
              <a:t>Рахівської</a:t>
            </a:r>
            <a:r>
              <a:rPr lang="ru-RU" sz="2400" dirty="0"/>
              <a:t> РДА „Про </a:t>
            </a:r>
            <a:r>
              <a:rPr lang="ru-RU" sz="2400" dirty="0" err="1"/>
              <a:t>організацію</a:t>
            </a:r>
            <a:r>
              <a:rPr lang="ru-RU" sz="2400" dirty="0"/>
              <a:t>  </a:t>
            </a:r>
            <a:r>
              <a:rPr lang="ru-RU" sz="2400" dirty="0" err="1"/>
              <a:t>навчально</a:t>
            </a:r>
            <a:r>
              <a:rPr lang="ru-RU" sz="2400" dirty="0"/>
              <a:t>-методичної роботи з </a:t>
            </a:r>
            <a:r>
              <a:rPr lang="ru-RU" sz="2400" dirty="0" err="1"/>
              <a:t>педагогічними</a:t>
            </a:r>
            <a:r>
              <a:rPr lang="ru-RU" sz="2400" dirty="0"/>
              <a:t> </a:t>
            </a:r>
            <a:r>
              <a:rPr lang="ru-RU" sz="2400" dirty="0" err="1"/>
              <a:t>працівниками</a:t>
            </a:r>
            <a:r>
              <a:rPr lang="ru-RU" sz="2400" dirty="0"/>
              <a:t> району в 2019-2020 </a:t>
            </a:r>
            <a:r>
              <a:rPr lang="ru-RU" sz="2400" dirty="0" err="1"/>
              <a:t>навчальному</a:t>
            </a:r>
            <a:r>
              <a:rPr lang="ru-RU" sz="2400" dirty="0"/>
              <a:t> </a:t>
            </a:r>
            <a:r>
              <a:rPr lang="ru-RU" sz="2400" dirty="0" err="1"/>
              <a:t>році</a:t>
            </a:r>
            <a:r>
              <a:rPr lang="ru-RU" sz="2400" dirty="0"/>
              <a:t>”  </a:t>
            </a:r>
            <a:r>
              <a:rPr lang="ru-RU" sz="2400" dirty="0" err="1"/>
              <a:t>від</a:t>
            </a:r>
            <a:r>
              <a:rPr lang="ru-RU" sz="2400" dirty="0"/>
              <a:t> 03.09.2019 року №74,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наказу по школі "Про </a:t>
            </a:r>
            <a:r>
              <a:rPr lang="ru-RU" sz="2400" dirty="0" err="1"/>
              <a:t>організацію</a:t>
            </a:r>
            <a:r>
              <a:rPr lang="ru-RU" sz="2400" dirty="0"/>
              <a:t>  </a:t>
            </a:r>
            <a:r>
              <a:rPr lang="ru-RU" sz="2400" dirty="0" err="1"/>
              <a:t>навчально</a:t>
            </a:r>
            <a:r>
              <a:rPr lang="ru-RU" sz="2400" dirty="0"/>
              <a:t>-методичної роботи з </a:t>
            </a:r>
            <a:r>
              <a:rPr lang="ru-RU" sz="2400" dirty="0" err="1"/>
              <a:t>педагогічними</a:t>
            </a:r>
            <a:r>
              <a:rPr lang="ru-RU" sz="2400" dirty="0"/>
              <a:t> </a:t>
            </a:r>
            <a:r>
              <a:rPr lang="ru-RU" sz="2400" dirty="0" err="1"/>
              <a:t>працівниками</a:t>
            </a:r>
            <a:r>
              <a:rPr lang="ru-RU" sz="2400" dirty="0"/>
              <a:t> школи в 2019-2020 </a:t>
            </a:r>
            <a:r>
              <a:rPr lang="ru-RU" sz="2400" dirty="0" err="1"/>
              <a:t>навчальному</a:t>
            </a:r>
            <a:r>
              <a:rPr lang="ru-RU" sz="2400" dirty="0"/>
              <a:t> </a:t>
            </a:r>
            <a:r>
              <a:rPr lang="ru-RU" sz="2400" dirty="0" err="1"/>
              <a:t>році</a:t>
            </a:r>
            <a:r>
              <a:rPr lang="ru-RU" sz="2400" dirty="0"/>
              <a:t>"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err="1"/>
              <a:t>поточних</a:t>
            </a:r>
            <a:r>
              <a:rPr lang="ru-RU" sz="2400" dirty="0"/>
              <a:t> </a:t>
            </a:r>
            <a:r>
              <a:rPr lang="ru-RU" sz="2400" dirty="0" err="1"/>
              <a:t>наказів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надходили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відділу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</a:t>
            </a:r>
            <a:r>
              <a:rPr lang="ru-RU" sz="2400" dirty="0" err="1"/>
              <a:t>Рахівської</a:t>
            </a:r>
            <a:r>
              <a:rPr lang="ru-RU" sz="2400" dirty="0"/>
              <a:t> </a:t>
            </a:r>
            <a:r>
              <a:rPr lang="ru-RU" sz="2400" dirty="0" err="1"/>
              <a:t>райдержадміністрації</a:t>
            </a:r>
            <a:r>
              <a:rPr lang="ru-RU" sz="24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2819" y="81110"/>
            <a:ext cx="4318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Методична  </a:t>
            </a:r>
            <a:r>
              <a:rPr lang="uk-UA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робота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77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9739" y="485780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000" dirty="0" err="1"/>
              <a:t>П</a:t>
            </a:r>
            <a:r>
              <a:rPr lang="ru-RU" sz="2000" dirty="0" err="1" smtClean="0"/>
              <a:t>рацювали</a:t>
            </a:r>
            <a:r>
              <a:rPr lang="ru-RU" sz="2000" dirty="0" smtClean="0"/>
              <a:t> </a:t>
            </a:r>
            <a:r>
              <a:rPr lang="ru-RU" sz="2000" dirty="0"/>
              <a:t>над </a:t>
            </a:r>
            <a:r>
              <a:rPr lang="ru-RU" sz="2000" dirty="0" smtClean="0"/>
              <a:t>проблемою </a:t>
            </a:r>
            <a:r>
              <a:rPr lang="ru-RU" sz="2000" b="1" i="1" dirty="0"/>
              <a:t>«</a:t>
            </a:r>
            <a:r>
              <a:rPr lang="ru-RU" sz="2000" b="1" i="1" dirty="0" err="1"/>
              <a:t>Інноваційні</a:t>
            </a:r>
            <a:r>
              <a:rPr lang="ru-RU" sz="2000" b="1" i="1" dirty="0"/>
              <a:t> </a:t>
            </a:r>
            <a:r>
              <a:rPr lang="ru-RU" sz="2000" b="1" i="1" dirty="0" err="1"/>
              <a:t>методи</a:t>
            </a:r>
            <a:r>
              <a:rPr lang="ru-RU" sz="2000" b="1" i="1" dirty="0"/>
              <a:t> </a:t>
            </a:r>
            <a:r>
              <a:rPr lang="ru-RU" sz="2000" b="1" i="1" dirty="0" err="1"/>
              <a:t>навчання</a:t>
            </a:r>
            <a:r>
              <a:rPr lang="ru-RU" sz="2000" b="1" i="1" dirty="0"/>
              <a:t> як </a:t>
            </a:r>
            <a:r>
              <a:rPr lang="ru-RU" sz="2000" b="1" i="1" dirty="0" err="1"/>
              <a:t>необхідний</a:t>
            </a:r>
            <a:r>
              <a:rPr lang="ru-RU" sz="2000" b="1" i="1" dirty="0"/>
              <a:t> </a:t>
            </a:r>
            <a:r>
              <a:rPr lang="ru-RU" sz="2000" b="1" i="1" dirty="0" err="1"/>
              <a:t>елемент</a:t>
            </a:r>
            <a:r>
              <a:rPr lang="ru-RU" sz="2000" b="1" i="1" dirty="0"/>
              <a:t> у </a:t>
            </a:r>
            <a:r>
              <a:rPr lang="ru-RU" sz="2000" b="1" i="1" dirty="0" err="1"/>
              <a:t>підвищенні</a:t>
            </a:r>
            <a:r>
              <a:rPr lang="ru-RU" sz="2000" b="1" i="1" dirty="0"/>
              <a:t> </a:t>
            </a:r>
            <a:r>
              <a:rPr lang="ru-RU" sz="2000" b="1" i="1" dirty="0" err="1"/>
              <a:t>якості</a:t>
            </a:r>
            <a:r>
              <a:rPr lang="ru-RU" sz="2000" b="1" i="1" dirty="0"/>
              <a:t> </a:t>
            </a:r>
            <a:r>
              <a:rPr lang="ru-RU" sz="2000" b="1" i="1" dirty="0" err="1"/>
              <a:t>знань</a:t>
            </a:r>
            <a:r>
              <a:rPr lang="ru-RU" sz="2000" b="1" i="1" dirty="0"/>
              <a:t> учнів»</a:t>
            </a:r>
            <a:r>
              <a:rPr lang="ru-RU" sz="2000" b="1" dirty="0"/>
              <a:t>, </a:t>
            </a:r>
            <a:r>
              <a:rPr lang="ru-RU" sz="2000" dirty="0"/>
              <a:t>голова методичного </a:t>
            </a:r>
            <a:r>
              <a:rPr lang="ru-RU" sz="2000" dirty="0" err="1"/>
              <a:t>об»єднання</a:t>
            </a:r>
            <a:r>
              <a:rPr lang="ru-RU" sz="2000" dirty="0"/>
              <a:t> </a:t>
            </a:r>
            <a:r>
              <a:rPr lang="ru-RU" sz="2000" dirty="0" err="1"/>
              <a:t>Петльоха</a:t>
            </a:r>
            <a:r>
              <a:rPr lang="ru-RU" sz="2000" dirty="0"/>
              <a:t> О.В.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9336" y="0"/>
            <a:ext cx="4502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Суспільно-гуманітарний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цикл 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455" y="2013378"/>
            <a:ext cx="89301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Працювали</a:t>
            </a:r>
            <a:r>
              <a:rPr lang="ru-RU" sz="2000" dirty="0" smtClean="0"/>
              <a:t> над </a:t>
            </a:r>
            <a:r>
              <a:rPr lang="ru-RU" sz="2000" dirty="0" err="1"/>
              <a:t>науково</a:t>
            </a:r>
            <a:r>
              <a:rPr lang="ru-RU" sz="2000" dirty="0"/>
              <a:t>-методичною проблемою </a:t>
            </a:r>
            <a:r>
              <a:rPr lang="ru-RU" sz="2000" b="1" i="1" dirty="0"/>
              <a:t>« </a:t>
            </a:r>
            <a:r>
              <a:rPr lang="ru-RU" sz="2000" b="1" i="1" dirty="0" err="1"/>
              <a:t>Творче</a:t>
            </a:r>
            <a:r>
              <a:rPr lang="ru-RU" sz="2000" b="1" i="1" dirty="0"/>
              <a:t> </a:t>
            </a:r>
            <a:r>
              <a:rPr lang="ru-RU" sz="2000" b="1" i="1" dirty="0" err="1"/>
              <a:t>використання</a:t>
            </a:r>
            <a:r>
              <a:rPr lang="ru-RU" sz="2000" b="1" i="1" dirty="0"/>
              <a:t> </a:t>
            </a:r>
            <a:r>
              <a:rPr lang="ru-RU" sz="2000" b="1" i="1" dirty="0" err="1"/>
              <a:t>різновидів</a:t>
            </a:r>
            <a:r>
              <a:rPr lang="ru-RU" sz="2000" b="1" i="1" dirty="0"/>
              <a:t> інноваційних </a:t>
            </a:r>
            <a:r>
              <a:rPr lang="ru-RU" sz="2000" b="1" i="1" dirty="0" err="1"/>
              <a:t>методів</a:t>
            </a:r>
            <a:r>
              <a:rPr lang="ru-RU" sz="2000" b="1" i="1" dirty="0"/>
              <a:t> </a:t>
            </a:r>
            <a:r>
              <a:rPr lang="ru-RU" sz="2000" b="1" i="1" dirty="0" err="1"/>
              <a:t>навчання</a:t>
            </a:r>
            <a:r>
              <a:rPr lang="ru-RU" sz="2000" b="1" i="1" dirty="0"/>
              <a:t> на уроках </a:t>
            </a:r>
            <a:r>
              <a:rPr lang="ru-RU" sz="2000" b="1" i="1" dirty="0" err="1"/>
              <a:t>природничо-математичного</a:t>
            </a:r>
            <a:r>
              <a:rPr lang="ru-RU" sz="2000" b="1" i="1" dirty="0"/>
              <a:t> циклу, </a:t>
            </a:r>
            <a:r>
              <a:rPr lang="ru-RU" sz="2000" b="1" i="1" dirty="0" err="1"/>
              <a:t>умінь</a:t>
            </a:r>
            <a:r>
              <a:rPr lang="ru-RU" sz="2000" b="1" i="1" dirty="0"/>
              <a:t> </a:t>
            </a:r>
            <a:r>
              <a:rPr lang="ru-RU" sz="2000" b="1" i="1" dirty="0" err="1"/>
              <a:t>їх</a:t>
            </a:r>
            <a:r>
              <a:rPr lang="ru-RU" sz="2000" b="1" i="1" dirty="0"/>
              <a:t> оптимально </a:t>
            </a:r>
            <a:r>
              <a:rPr lang="ru-RU" sz="2000" b="1" i="1" dirty="0" err="1"/>
              <a:t>реалізувати</a:t>
            </a:r>
            <a:r>
              <a:rPr lang="ru-RU" sz="2000" b="1" i="1" dirty="0"/>
              <a:t> на </a:t>
            </a:r>
            <a:r>
              <a:rPr lang="ru-RU" sz="2000" b="1" i="1" dirty="0" err="1"/>
              <a:t>основі</a:t>
            </a:r>
            <a:r>
              <a:rPr lang="ru-RU" sz="2000" b="1" i="1" dirty="0"/>
              <a:t> </a:t>
            </a:r>
            <a:r>
              <a:rPr lang="ru-RU" sz="2000" b="1" i="1" dirty="0" err="1"/>
              <a:t>сучасних</a:t>
            </a:r>
            <a:r>
              <a:rPr lang="ru-RU" sz="2000" b="1" i="1" dirty="0"/>
              <a:t> </a:t>
            </a:r>
            <a:r>
              <a:rPr lang="ru-RU" sz="2000" b="1" i="1" dirty="0" err="1"/>
              <a:t>інформаційно-комунікаційно</a:t>
            </a:r>
            <a:r>
              <a:rPr lang="ru-RU" sz="2000" b="1" i="1" dirty="0"/>
              <a:t> </a:t>
            </a:r>
            <a:r>
              <a:rPr lang="ru-RU" sz="2000" b="1" i="1" dirty="0" err="1"/>
              <a:t>технологій</a:t>
            </a:r>
            <a:r>
              <a:rPr lang="ru-RU" sz="2000" b="1" dirty="0"/>
              <a:t>»</a:t>
            </a:r>
            <a:r>
              <a:rPr lang="ru-RU" sz="2000" dirty="0"/>
              <a:t>. </a:t>
            </a:r>
            <a:r>
              <a:rPr lang="ru-RU" sz="2000" dirty="0" err="1"/>
              <a:t>Методичним</a:t>
            </a:r>
            <a:r>
              <a:rPr lang="ru-RU" sz="2000" dirty="0"/>
              <a:t> </a:t>
            </a:r>
            <a:r>
              <a:rPr lang="ru-RU" sz="2000" dirty="0" err="1"/>
              <a:t>об’єднанням</a:t>
            </a:r>
            <a:r>
              <a:rPr lang="ru-RU" sz="2000" dirty="0"/>
              <a:t> </a:t>
            </a:r>
            <a:r>
              <a:rPr lang="ru-RU" sz="2000" dirty="0" err="1"/>
              <a:t>керувала</a:t>
            </a:r>
            <a:r>
              <a:rPr lang="ru-RU" sz="2000" dirty="0"/>
              <a:t> Чакава Н.П.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544" y="1562998"/>
            <a:ext cx="4921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Природничо-математичний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цикл 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11411" y="3312446"/>
            <a:ext cx="2728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Класні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керівники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450" y="3664123"/>
            <a:ext cx="8452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П</a:t>
            </a:r>
            <a:r>
              <a:rPr lang="ru-RU" sz="2000" dirty="0" err="1" smtClean="0"/>
              <a:t>рацювали</a:t>
            </a:r>
            <a:r>
              <a:rPr lang="ru-RU" sz="2000" dirty="0" smtClean="0"/>
              <a:t> </a:t>
            </a:r>
            <a:r>
              <a:rPr lang="ru-RU" sz="2000" dirty="0"/>
              <a:t>над </a:t>
            </a:r>
            <a:r>
              <a:rPr lang="ru-RU" sz="2000" dirty="0" err="1"/>
              <a:t>науково</a:t>
            </a:r>
            <a:r>
              <a:rPr lang="ru-RU" sz="2000" dirty="0"/>
              <a:t>-методичною проблемою </a:t>
            </a:r>
            <a:r>
              <a:rPr lang="ru-RU" sz="2000" i="1" dirty="0"/>
              <a:t>«</a:t>
            </a:r>
            <a:r>
              <a:rPr lang="ru-RU" sz="2000" b="1" i="1" dirty="0" err="1"/>
              <a:t>Виховання</a:t>
            </a:r>
            <a:r>
              <a:rPr lang="ru-RU" sz="2000" b="1" i="1" dirty="0"/>
              <a:t> </a:t>
            </a:r>
            <a:r>
              <a:rPr lang="ru-RU" sz="2000" b="1" i="1" dirty="0" err="1"/>
              <a:t>національної</a:t>
            </a:r>
            <a:r>
              <a:rPr lang="ru-RU" sz="2000" b="1" i="1" dirty="0"/>
              <a:t> </a:t>
            </a:r>
            <a:r>
              <a:rPr lang="ru-RU" sz="2000" b="1" i="1" dirty="0" err="1"/>
              <a:t>гідності</a:t>
            </a:r>
            <a:r>
              <a:rPr lang="ru-RU" sz="2000" b="1" i="1" dirty="0"/>
              <a:t>, </a:t>
            </a:r>
            <a:r>
              <a:rPr lang="ru-RU" sz="2000" b="1" i="1" dirty="0" err="1"/>
              <a:t>високих</a:t>
            </a:r>
            <a:r>
              <a:rPr lang="ru-RU" sz="2000" b="1" i="1" dirty="0"/>
              <a:t> </a:t>
            </a:r>
            <a:r>
              <a:rPr lang="ru-RU" sz="2000" b="1" i="1" dirty="0" err="1"/>
              <a:t>моральних</a:t>
            </a:r>
            <a:r>
              <a:rPr lang="ru-RU" sz="2000" b="1" i="1" dirty="0"/>
              <a:t> </a:t>
            </a:r>
            <a:r>
              <a:rPr lang="ru-RU" sz="2000" b="1" i="1" dirty="0" err="1"/>
              <a:t>принципів</a:t>
            </a:r>
            <a:r>
              <a:rPr lang="ru-RU" sz="2000" b="1" i="1" dirty="0"/>
              <a:t> та </a:t>
            </a:r>
            <a:r>
              <a:rPr lang="ru-RU" sz="2000" b="1" i="1" dirty="0" err="1"/>
              <a:t>патріотизму</a:t>
            </a:r>
            <a:r>
              <a:rPr lang="ru-RU" sz="2000" b="1" i="1" dirty="0"/>
              <a:t> з </a:t>
            </a:r>
            <a:r>
              <a:rPr lang="ru-RU" sz="2000" b="1" i="1" dirty="0" err="1"/>
              <a:t>використанням</a:t>
            </a:r>
            <a:r>
              <a:rPr lang="ru-RU" sz="2000" b="1" i="1" dirty="0"/>
              <a:t> </a:t>
            </a:r>
            <a:r>
              <a:rPr lang="ru-RU" sz="2000" b="1" i="1" dirty="0" err="1"/>
              <a:t>новітніх</a:t>
            </a:r>
            <a:r>
              <a:rPr lang="ru-RU" sz="2000" b="1" i="1" dirty="0"/>
              <a:t> </a:t>
            </a:r>
            <a:r>
              <a:rPr lang="ru-RU" sz="2000" b="1" i="1" dirty="0" err="1"/>
              <a:t>технологій</a:t>
            </a:r>
            <a:r>
              <a:rPr lang="ru-RU" sz="2000" b="1" i="1" dirty="0"/>
              <a:t>»</a:t>
            </a:r>
            <a:r>
              <a:rPr lang="ru-RU" sz="2000" dirty="0"/>
              <a:t>, </a:t>
            </a:r>
            <a:r>
              <a:rPr lang="ru-RU" sz="2000" dirty="0" err="1"/>
              <a:t>керувала</a:t>
            </a:r>
            <a:r>
              <a:rPr lang="ru-RU" sz="2000" dirty="0"/>
              <a:t> </a:t>
            </a:r>
            <a:r>
              <a:rPr lang="ru-RU" sz="2000" dirty="0" err="1"/>
              <a:t>методичним</a:t>
            </a:r>
            <a:r>
              <a:rPr lang="ru-RU" sz="2000" dirty="0"/>
              <a:t> </a:t>
            </a:r>
            <a:r>
              <a:rPr lang="ru-RU" sz="2000" dirty="0" err="1"/>
              <a:t>об"єднанням</a:t>
            </a:r>
            <a:r>
              <a:rPr lang="ru-RU" sz="2000" dirty="0"/>
              <a:t> Волощук Т.З.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38137" y="4756729"/>
            <a:ext cx="418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В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чителів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початкових класів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8310" y="5103674"/>
            <a:ext cx="88126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Методичне об’єднання </a:t>
            </a:r>
            <a:r>
              <a:rPr lang="uk-UA" b="1" dirty="0"/>
              <a:t>вчителів початкових класів</a:t>
            </a:r>
            <a:r>
              <a:rPr lang="uk-UA" dirty="0"/>
              <a:t> працювало згідно плану та над науково-методичною проблемою </a:t>
            </a:r>
            <a:r>
              <a:rPr lang="uk-UA" b="1" i="1" dirty="0"/>
              <a:t>«Професійна компетентність педагога як важлива складова розвитку нової школи»</a:t>
            </a:r>
            <a:r>
              <a:rPr lang="uk-UA" dirty="0"/>
              <a:t>, яким керувала Климпотюк М.Б.</a:t>
            </a:r>
            <a:r>
              <a:rPr lang="ru-RU" dirty="0" smtClean="0"/>
              <a:t>Робота </a:t>
            </a:r>
            <a:r>
              <a:rPr lang="ru-RU" dirty="0"/>
              <a:t>МО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на підвищення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майстерності</a:t>
            </a:r>
            <a:r>
              <a:rPr lang="ru-RU" dirty="0"/>
              <a:t> і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творчої</a:t>
            </a:r>
            <a:r>
              <a:rPr lang="ru-RU" dirty="0"/>
              <a:t> </a:t>
            </a:r>
            <a:r>
              <a:rPr lang="ru-RU" dirty="0" err="1"/>
              <a:t>ініціативи</a:t>
            </a:r>
            <a:r>
              <a:rPr lang="ru-RU" dirty="0"/>
              <a:t> вчителів, </a:t>
            </a:r>
            <a:r>
              <a:rPr lang="ru-RU" dirty="0" err="1"/>
              <a:t>модернізація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процесу шляхом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інтерактивних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(НУШ). </a:t>
            </a:r>
          </a:p>
        </p:txBody>
      </p:sp>
    </p:spTree>
    <p:extLst>
      <p:ext uri="{BB962C8B-B14F-4D97-AF65-F5344CB8AC3E}">
        <p14:creationId xmlns:p14="http://schemas.microsoft.com/office/powerpoint/2010/main" val="62917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1002</TotalTime>
  <Words>2107</Words>
  <Application>Microsoft Office PowerPoint</Application>
  <PresentationFormat>Экран (4:3)</PresentationFormat>
  <Paragraphs>385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Твердый переплет</vt:lpstr>
      <vt:lpstr> Звіт директора Великобичківської                                              ЗОШ І-ІІ ступенів № 3  за 2019-2020  н. р. Луцак Людмили  Йосипівни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директора Великобичківської  ЗОШ   І-ІІ ступенів № 3  за 2019-2020  н.р.</dc:title>
  <dc:creator>Людмила Луцак</dc:creator>
  <cp:lastModifiedBy>Людмила Луцак</cp:lastModifiedBy>
  <cp:revision>47</cp:revision>
  <cp:lastPrinted>2020-06-15T19:02:10Z</cp:lastPrinted>
  <dcterms:created xsi:type="dcterms:W3CDTF">2020-06-13T14:55:55Z</dcterms:created>
  <dcterms:modified xsi:type="dcterms:W3CDTF">2020-06-19T17:16:08Z</dcterms:modified>
</cp:coreProperties>
</file>