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307" r:id="rId3"/>
    <p:sldId id="283" r:id="rId4"/>
    <p:sldId id="275" r:id="rId5"/>
    <p:sldId id="302" r:id="rId6"/>
    <p:sldId id="281" r:id="rId7"/>
    <p:sldId id="299" r:id="rId8"/>
    <p:sldId id="269" r:id="rId9"/>
    <p:sldId id="304" r:id="rId10"/>
    <p:sldId id="308" r:id="rId11"/>
    <p:sldId id="309" r:id="rId12"/>
    <p:sldId id="310" r:id="rId13"/>
    <p:sldId id="311" r:id="rId14"/>
    <p:sldId id="312" r:id="rId15"/>
    <p:sldId id="285" r:id="rId16"/>
    <p:sldId id="313" r:id="rId17"/>
    <p:sldId id="306" r:id="rId18"/>
    <p:sldId id="276" r:id="rId19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6" d="100"/>
          <a:sy n="76" d="100"/>
        </p:scale>
        <p:origin x="-117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8B1A4-C26A-4B28-9361-E227D9AC2071}" type="doc">
      <dgm:prSet loTypeId="urn:microsoft.com/office/officeart/2005/8/layout/venn1" loCatId="relationship" qsTypeId="urn:microsoft.com/office/officeart/2005/8/quickstyle/simple1#1" qsCatId="simple" csTypeId="urn:microsoft.com/office/officeart/2005/8/colors/accent1_2#1" csCatId="accent1" phldr="1"/>
      <dgm:spPr/>
    </dgm:pt>
    <dgm:pt modelId="{5161EDDA-AD2D-467F-958C-CC175F235565}">
      <dgm:prSet/>
      <dgm:spPr>
        <a:solidFill>
          <a:schemeClr val="accent4">
            <a:lumMod val="40000"/>
            <a:lumOff val="60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6A14FCEA-AE2A-425A-AD0D-C6998AC47F56}" type="parTrans" cxnId="{28E8E1CA-4453-4CAE-A7A9-80DE1678D7E7}">
      <dgm:prSet/>
      <dgm:spPr/>
      <dgm:t>
        <a:bodyPr/>
        <a:lstStyle/>
        <a:p>
          <a:endParaRPr lang="uk-UA"/>
        </a:p>
      </dgm:t>
    </dgm:pt>
    <dgm:pt modelId="{19CC74F7-C10F-465D-9112-8BCC196273D0}" type="sibTrans" cxnId="{28E8E1CA-4453-4CAE-A7A9-80DE1678D7E7}">
      <dgm:prSet/>
      <dgm:spPr/>
      <dgm:t>
        <a:bodyPr/>
        <a:lstStyle/>
        <a:p>
          <a:endParaRPr lang="uk-UA"/>
        </a:p>
      </dgm:t>
    </dgm:pt>
    <dgm:pt modelId="{17E366AA-A3EB-4C2C-9878-1BC56109634D}">
      <dgm:prSet/>
      <dgm:spPr>
        <a:solidFill>
          <a:schemeClr val="accent4">
            <a:lumMod val="40000"/>
            <a:lumOff val="60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5BFDCDD1-EED5-4DAC-8B57-CDA1F8C520BE}" type="parTrans" cxnId="{2953227F-6F9B-4DED-A2BE-54E117B2B8FE}">
      <dgm:prSet/>
      <dgm:spPr/>
      <dgm:t>
        <a:bodyPr/>
        <a:lstStyle/>
        <a:p>
          <a:endParaRPr lang="uk-UA"/>
        </a:p>
      </dgm:t>
    </dgm:pt>
    <dgm:pt modelId="{2D9A2D93-1221-4E4C-9D4B-578C60BC5B41}" type="sibTrans" cxnId="{2953227F-6F9B-4DED-A2BE-54E117B2B8FE}">
      <dgm:prSet/>
      <dgm:spPr/>
      <dgm:t>
        <a:bodyPr/>
        <a:lstStyle/>
        <a:p>
          <a:endParaRPr lang="uk-UA"/>
        </a:p>
      </dgm:t>
    </dgm:pt>
    <dgm:pt modelId="{EC94019E-61FA-4245-BEE0-E891BCC2E791}">
      <dgm:prSet/>
      <dgm:spPr>
        <a:solidFill>
          <a:schemeClr val="accent4">
            <a:lumMod val="40000"/>
            <a:lumOff val="60000"/>
            <a:alpha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80812C66-B945-4D6B-A26B-48F10C6336E6}" type="parTrans" cxnId="{47FC242E-3404-4E2D-8D4A-84840DDFDDB4}">
      <dgm:prSet/>
      <dgm:spPr/>
      <dgm:t>
        <a:bodyPr/>
        <a:lstStyle/>
        <a:p>
          <a:endParaRPr lang="uk-UA"/>
        </a:p>
      </dgm:t>
    </dgm:pt>
    <dgm:pt modelId="{A3309A3F-3664-44A0-B5D4-C337849732A7}" type="sibTrans" cxnId="{47FC242E-3404-4E2D-8D4A-84840DDFDDB4}">
      <dgm:prSet/>
      <dgm:spPr/>
      <dgm:t>
        <a:bodyPr/>
        <a:lstStyle/>
        <a:p>
          <a:endParaRPr lang="uk-UA"/>
        </a:p>
      </dgm:t>
    </dgm:pt>
    <dgm:pt modelId="{F64EB6B9-3B2C-4A21-9381-9038CF7F53FE}" type="pres">
      <dgm:prSet presAssocID="{E8B8B1A4-C26A-4B28-9361-E227D9AC2071}" presName="compositeShape" presStyleCnt="0">
        <dgm:presLayoutVars>
          <dgm:chMax val="7"/>
          <dgm:dir/>
          <dgm:resizeHandles val="exact"/>
        </dgm:presLayoutVars>
      </dgm:prSet>
      <dgm:spPr/>
    </dgm:pt>
    <dgm:pt modelId="{241BB5BB-E885-4E41-8FED-2561E572C49B}" type="pres">
      <dgm:prSet presAssocID="{5161EDDA-AD2D-467F-958C-CC175F235565}" presName="circ1" presStyleLbl="vennNode1" presStyleIdx="0" presStyleCnt="3"/>
      <dgm:spPr/>
      <dgm:t>
        <a:bodyPr/>
        <a:lstStyle/>
        <a:p>
          <a:endParaRPr lang="ru-RU"/>
        </a:p>
      </dgm:t>
    </dgm:pt>
    <dgm:pt modelId="{85D66E9B-D453-4241-B6AC-7F14311515BD}" type="pres">
      <dgm:prSet presAssocID="{5161EDDA-AD2D-467F-958C-CC175F23556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8D441-2F66-4DFB-BB14-AA7DA92FC74E}" type="pres">
      <dgm:prSet presAssocID="{17E366AA-A3EB-4C2C-9878-1BC56109634D}" presName="circ2" presStyleLbl="vennNode1" presStyleIdx="1" presStyleCnt="3" custLinFactNeighborX="19130" custLinFactNeighborY="964"/>
      <dgm:spPr/>
      <dgm:t>
        <a:bodyPr/>
        <a:lstStyle/>
        <a:p>
          <a:endParaRPr lang="ru-RU"/>
        </a:p>
      </dgm:t>
    </dgm:pt>
    <dgm:pt modelId="{5F50358A-2F5E-4DC2-B766-03FB25898C90}" type="pres">
      <dgm:prSet presAssocID="{17E366AA-A3EB-4C2C-9878-1BC5610963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FC302-279D-4919-8EE5-2A39798919A6}" type="pres">
      <dgm:prSet presAssocID="{EC94019E-61FA-4245-BEE0-E891BCC2E791}" presName="circ3" presStyleLbl="vennNode1" presStyleIdx="2" presStyleCnt="3"/>
      <dgm:spPr/>
      <dgm:t>
        <a:bodyPr/>
        <a:lstStyle/>
        <a:p>
          <a:endParaRPr lang="ru-RU"/>
        </a:p>
      </dgm:t>
    </dgm:pt>
    <dgm:pt modelId="{2F3ABF06-1F7C-4DC2-85C0-75F60F2A6A84}" type="pres">
      <dgm:prSet presAssocID="{EC94019E-61FA-4245-BEE0-E891BCC2E7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0A3F2F-6BA5-4FC7-ACC8-492362AFF741}" type="presOf" srcId="{E8B8B1A4-C26A-4B28-9361-E227D9AC2071}" destId="{F64EB6B9-3B2C-4A21-9381-9038CF7F53FE}" srcOrd="0" destOrd="0" presId="urn:microsoft.com/office/officeart/2005/8/layout/venn1"/>
    <dgm:cxn modelId="{B472A5F1-E0C1-4141-A250-7B209BC1461B}" type="presOf" srcId="{17E366AA-A3EB-4C2C-9878-1BC56109634D}" destId="{5F50358A-2F5E-4DC2-B766-03FB25898C90}" srcOrd="1" destOrd="0" presId="urn:microsoft.com/office/officeart/2005/8/layout/venn1"/>
    <dgm:cxn modelId="{8BDA11F4-AF36-449C-AD2F-101D843A8812}" type="presOf" srcId="{EC94019E-61FA-4245-BEE0-E891BCC2E791}" destId="{EBAFC302-279D-4919-8EE5-2A39798919A6}" srcOrd="0" destOrd="0" presId="urn:microsoft.com/office/officeart/2005/8/layout/venn1"/>
    <dgm:cxn modelId="{2953227F-6F9B-4DED-A2BE-54E117B2B8FE}" srcId="{E8B8B1A4-C26A-4B28-9361-E227D9AC2071}" destId="{17E366AA-A3EB-4C2C-9878-1BC56109634D}" srcOrd="1" destOrd="0" parTransId="{5BFDCDD1-EED5-4DAC-8B57-CDA1F8C520BE}" sibTransId="{2D9A2D93-1221-4E4C-9D4B-578C60BC5B41}"/>
    <dgm:cxn modelId="{5562519E-2320-4A9B-AD3E-50CF13129614}" type="presOf" srcId="{EC94019E-61FA-4245-BEE0-E891BCC2E791}" destId="{2F3ABF06-1F7C-4DC2-85C0-75F60F2A6A84}" srcOrd="1" destOrd="0" presId="urn:microsoft.com/office/officeart/2005/8/layout/venn1"/>
    <dgm:cxn modelId="{47FC242E-3404-4E2D-8D4A-84840DDFDDB4}" srcId="{E8B8B1A4-C26A-4B28-9361-E227D9AC2071}" destId="{EC94019E-61FA-4245-BEE0-E891BCC2E791}" srcOrd="2" destOrd="0" parTransId="{80812C66-B945-4D6B-A26B-48F10C6336E6}" sibTransId="{A3309A3F-3664-44A0-B5D4-C337849732A7}"/>
    <dgm:cxn modelId="{C658A1CC-C32A-472B-A93D-B0CD15450696}" type="presOf" srcId="{5161EDDA-AD2D-467F-958C-CC175F235565}" destId="{241BB5BB-E885-4E41-8FED-2561E572C49B}" srcOrd="0" destOrd="0" presId="urn:microsoft.com/office/officeart/2005/8/layout/venn1"/>
    <dgm:cxn modelId="{28E8E1CA-4453-4CAE-A7A9-80DE1678D7E7}" srcId="{E8B8B1A4-C26A-4B28-9361-E227D9AC2071}" destId="{5161EDDA-AD2D-467F-958C-CC175F235565}" srcOrd="0" destOrd="0" parTransId="{6A14FCEA-AE2A-425A-AD0D-C6998AC47F56}" sibTransId="{19CC74F7-C10F-465D-9112-8BCC196273D0}"/>
    <dgm:cxn modelId="{32C0BE2C-6D37-4ABB-AAA7-C705D31A80E6}" type="presOf" srcId="{17E366AA-A3EB-4C2C-9878-1BC56109634D}" destId="{EE98D441-2F66-4DFB-BB14-AA7DA92FC74E}" srcOrd="0" destOrd="0" presId="urn:microsoft.com/office/officeart/2005/8/layout/venn1"/>
    <dgm:cxn modelId="{804B03DA-C245-4CD2-8CA1-56B252A235C6}" type="presOf" srcId="{5161EDDA-AD2D-467F-958C-CC175F235565}" destId="{85D66E9B-D453-4241-B6AC-7F14311515BD}" srcOrd="1" destOrd="0" presId="urn:microsoft.com/office/officeart/2005/8/layout/venn1"/>
    <dgm:cxn modelId="{4424AAE8-5F78-4FA4-806C-CAC4ABE27511}" type="presParOf" srcId="{F64EB6B9-3B2C-4A21-9381-9038CF7F53FE}" destId="{241BB5BB-E885-4E41-8FED-2561E572C49B}" srcOrd="0" destOrd="0" presId="urn:microsoft.com/office/officeart/2005/8/layout/venn1"/>
    <dgm:cxn modelId="{485446B5-3DA7-42D9-9128-EA9ECE4A6457}" type="presParOf" srcId="{F64EB6B9-3B2C-4A21-9381-9038CF7F53FE}" destId="{85D66E9B-D453-4241-B6AC-7F14311515BD}" srcOrd="1" destOrd="0" presId="urn:microsoft.com/office/officeart/2005/8/layout/venn1"/>
    <dgm:cxn modelId="{C25AD2EF-E48A-4901-8A0C-DEDDAEC0245D}" type="presParOf" srcId="{F64EB6B9-3B2C-4A21-9381-9038CF7F53FE}" destId="{EE98D441-2F66-4DFB-BB14-AA7DA92FC74E}" srcOrd="2" destOrd="0" presId="urn:microsoft.com/office/officeart/2005/8/layout/venn1"/>
    <dgm:cxn modelId="{D8E0AF2C-EBB4-48C2-8BB2-7549A7889A98}" type="presParOf" srcId="{F64EB6B9-3B2C-4A21-9381-9038CF7F53FE}" destId="{5F50358A-2F5E-4DC2-B766-03FB25898C90}" srcOrd="3" destOrd="0" presId="urn:microsoft.com/office/officeart/2005/8/layout/venn1"/>
    <dgm:cxn modelId="{DEC9598C-93DD-49C6-9FB6-5CE2BD937077}" type="presParOf" srcId="{F64EB6B9-3B2C-4A21-9381-9038CF7F53FE}" destId="{EBAFC302-279D-4919-8EE5-2A39798919A6}" srcOrd="4" destOrd="0" presId="urn:microsoft.com/office/officeart/2005/8/layout/venn1"/>
    <dgm:cxn modelId="{0A5324AE-40E5-41E3-9644-DE7AD8396E2F}" type="presParOf" srcId="{F64EB6B9-3B2C-4A21-9381-9038CF7F53FE}" destId="{2F3ABF06-1F7C-4DC2-85C0-75F60F2A6A84}" srcOrd="5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EB3A16-0335-44FE-BF53-E01D4B997A07}" type="doc">
      <dgm:prSet loTypeId="urn:microsoft.com/office/officeart/2005/8/layout/orgChart1" loCatId="hierarchy" qsTypeId="urn:microsoft.com/office/officeart/2005/8/quickstyle/simple1#3" qsCatId="simple" csTypeId="urn:microsoft.com/office/officeart/2005/8/colors/accent1_2#3" csCatId="accent1"/>
      <dgm:spPr/>
    </dgm:pt>
    <dgm:pt modelId="{1A382890-4A87-44E8-A0AC-A2FE06D3936C}" type="pres">
      <dgm:prSet presAssocID="{9AEB3A16-0335-44FE-BF53-E01D4B997A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CC2AE157-3D2B-44EC-A15B-A3639D681453}" type="presOf" srcId="{9AEB3A16-0335-44FE-BF53-E01D4B997A07}" destId="{1A382890-4A87-44E8-A0AC-A2FE06D3936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BB5BB-E885-4E41-8FED-2561E572C49B}">
      <dsp:nvSpPr>
        <dsp:cNvPr id="0" name=""/>
        <dsp:cNvSpPr/>
      </dsp:nvSpPr>
      <dsp:spPr>
        <a:xfrm>
          <a:off x="999820" y="43140"/>
          <a:ext cx="2070738" cy="2070738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275919" y="405519"/>
        <a:ext cx="1518541" cy="931832"/>
      </dsp:txXfrm>
    </dsp:sp>
    <dsp:sp modelId="{EE98D441-2F66-4DFB-BB14-AA7DA92FC74E}">
      <dsp:nvSpPr>
        <dsp:cNvPr id="0" name=""/>
        <dsp:cNvSpPr/>
      </dsp:nvSpPr>
      <dsp:spPr>
        <a:xfrm>
          <a:off x="1999641" y="1357313"/>
          <a:ext cx="2070738" cy="2070738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632942" y="1892254"/>
        <a:ext cx="1242442" cy="1138905"/>
      </dsp:txXfrm>
    </dsp:sp>
    <dsp:sp modelId="{EBAFC302-279D-4919-8EE5-2A39798919A6}">
      <dsp:nvSpPr>
        <dsp:cNvPr id="0" name=""/>
        <dsp:cNvSpPr/>
      </dsp:nvSpPr>
      <dsp:spPr>
        <a:xfrm>
          <a:off x="252629" y="1337351"/>
          <a:ext cx="2070738" cy="2070738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47624" y="1872292"/>
        <a:ext cx="1242442" cy="1138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fld id="{92D595CD-AEB8-4FAB-8B83-8AA08523DDDB}" type="datetimeFigureOut">
              <a:rPr lang="uk-UA"/>
              <a:t>19.06.2020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noProof="0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fld id="{BC24302B-E0E6-40CD-82BB-05B36409B401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1183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0E438B7-9366-422A-8565-A4012F37B49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B53BBF6-5920-4E91-9799-A53D98D4A9E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8B34A00-802D-435D-80B9-579484F8FF9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E704E6E-3C09-4418-B36A-6379E1E36781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04CB6F0-725A-4C53-A389-8A016A1BC65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BD7394C-AB38-4084-A768-DE530145F74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232FD9A-A9F5-49D4-A49E-8815E99D143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5269074-CC3B-4E32-B5AB-0E65A7EEBF6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F1CE062-C672-454C-993A-1142603EC2E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25BBC33-84BA-4BA2-9422-72F934DEEFE3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6495422-FA16-4F13-93A1-3E154647722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779D0382-518F-4008-A7E7-A5AECAD3AA5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EditPoints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/>
          </a:p>
        </p:txBody>
      </p:sp>
      <p:sp>
        <p:nvSpPr>
          <p:cNvPr id="33794" name="Заметки 2"/>
          <p:cNvSpPr>
            <a:spLocks noGrp="1" noEditPoints="1"/>
          </p:cNvSpPr>
          <p:nvPr>
            <p:ph type="body" idx="1"/>
          </p:nvPr>
        </p:nvSpPr>
        <p:spPr bwMode="auto">
          <a:noFill/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 noEditPoints="1"/>
          </p:cNvSpPr>
          <p:nvPr>
            <p:ph type="sldNum" sz="quarter" idx="5"/>
          </p:nvPr>
        </p:nvSpPr>
        <p:spPr bwMode="auto">
          <a:noFill/>
        </p:spPr>
        <p:txBody>
          <a:bodyPr wrap="squar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ED1737-D61D-44EB-9767-FB753F927338}" type="slidenum">
              <a:rPr lang="uk-UA">
                <a:cs typeface="Arial" pitchFamily="34" charset="0"/>
              </a:rPr>
              <a:t>5</a:t>
            </a:fld>
            <a:endParaRPr lang="uk-UA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0DB23C7-ADAE-48E9-A3DB-ACB82D0AB71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08A1DDAC-B35C-4598-8483-BD02EBCDE6D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5D00FCF9-0B6B-4190-9BDB-B18988680D81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EFA6C08A-7756-4C3B-B236-8A03B733D84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range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4" name="Rectangle 2"/>
          <p:cNvSpPr>
            <a:spLocks noGrp="1" noEditPoints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EditPoints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</a:lvl1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516688" y="274638"/>
            <a:ext cx="1943100" cy="61785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684213" y="274638"/>
            <a:ext cx="5680075" cy="6178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 noEditPoint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D9CB9A8D-4422-4F17-9C52-4EB150A7BCE6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anchor="t"/>
          <a:lstStyle/>
          <a:p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 noEditPoints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 noEditPoints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 noEditPoints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/>
            <a:lvl2pPr algn="l"/>
            <a:lvl3pPr algn="l"/>
            <a:lvl4pPr algn="l"/>
            <a:lvl5pPr algn="l"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</a:lvl1pPr>
            <a:lvl2pPr>
              <a:buClr>
                <a:schemeClr val="accent1"/>
              </a:buClr>
            </a:lvl2pPr>
            <a:lvl3pPr>
              <a:buClr>
                <a:schemeClr val="accent1"/>
              </a:buClr>
            </a:lvl3pPr>
            <a:lvl4pPr>
              <a:buClr>
                <a:schemeClr val="accent1"/>
              </a:buClr>
            </a:lvl4pPr>
            <a:lvl5pPr>
              <a:buClr>
                <a:schemeClr val="accent1"/>
              </a:buCl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5"/>
          <p:cNvSpPr>
            <a:spLocks noGrp="1" noEditPoint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 noEditPoint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 noEditPoint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D9CB9A8D-4422-4F17-9C52-4EB150A7BCE6}" type="slidenum">
              <a:rPr lang="ru-RU"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684213" y="1600200"/>
            <a:ext cx="3811587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3811588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Orange-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7" name="Rectangle 2"/>
          <p:cNvSpPr>
            <a:spLocks noGrp="1" noEditPoints="1" noChangeArrowheads="1"/>
          </p:cNvSpPr>
          <p:nvPr>
            <p:ph type="title"/>
          </p:nvPr>
        </p:nvSpPr>
        <p:spPr bwMode="auto">
          <a:xfrm>
            <a:off x="684213" y="274638"/>
            <a:ext cx="7775575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/>
          <a:lstStyle/>
          <a:p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EditPoints="1" noChangeArrowheads="1"/>
          </p:cNvSpPr>
          <p:nvPr>
            <p:ph type="body" idx="1"/>
          </p:nvPr>
        </p:nvSpPr>
        <p:spPr bwMode="auto">
          <a:xfrm>
            <a:off x="684213" y="1600200"/>
            <a:ext cx="7775575" cy="4852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 i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 i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75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75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75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75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notesSlide" Target="../notesSlides/notesSlide5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4.emf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4388" y="286067"/>
            <a:ext cx="8443436" cy="7724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marL="342900" indent="-342900" algn="ctr"/>
            <a:r>
              <a:rPr lang="uk-UA" sz="4800" b="1"/>
              <a:t>Звіт про методичну роботу</a:t>
            </a:r>
            <a:endParaRPr lang="ru-RU" sz="48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54216" y="1929090"/>
            <a:ext cx="6783184" cy="30490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marL="342900" indent="-342900" algn="ctr" eaLnBrk="0" hangingPunct="0"/>
            <a:r>
              <a:rPr lang="uk-UA" sz="2800" dirty="0"/>
              <a:t>Підготувала:</a:t>
            </a:r>
          </a:p>
          <a:p>
            <a:pPr marL="342900" indent="-342900" algn="ctr" eaLnBrk="0" hangingPunct="0"/>
            <a:r>
              <a:rPr lang="uk-UA" sz="2800" dirty="0"/>
              <a:t>О. М. Тучкова</a:t>
            </a:r>
          </a:p>
          <a:p>
            <a:pPr marL="342900" indent="-342900" algn="ctr" eaLnBrk="0" hangingPunct="0"/>
            <a:r>
              <a:rPr lang="uk-UA" sz="2800" dirty="0"/>
              <a:t>заступник директора</a:t>
            </a:r>
          </a:p>
          <a:p>
            <a:pPr marL="342900" indent="-342900" algn="ctr" eaLnBrk="0" hangingPunct="0"/>
            <a:r>
              <a:rPr lang="uk-UA" sz="2800" dirty="0"/>
              <a:t>з навчально-виховної роботи</a:t>
            </a:r>
          </a:p>
          <a:p>
            <a:pPr marL="342900" indent="-342900" algn="ctr" eaLnBrk="0" hangingPunct="0"/>
            <a:r>
              <a:rPr lang="uk-UA" sz="2800" dirty="0" err="1"/>
              <a:t>Великобичківської</a:t>
            </a:r>
            <a:r>
              <a:rPr lang="uk-UA" sz="2800" dirty="0"/>
              <a:t> ЗОШ І-ІІ </a:t>
            </a:r>
            <a:r>
              <a:rPr lang="uk-UA" sz="2800" dirty="0" smtClean="0"/>
              <a:t>ступенів №3</a:t>
            </a:r>
            <a:endParaRPr lang="uk-UA" sz="2800" dirty="0"/>
          </a:p>
          <a:p>
            <a:pPr marL="342900" indent="-342900" algn="ctr" eaLnBrk="0" hangingPunct="0"/>
            <a:r>
              <a:rPr lang="uk-UA" sz="2800" dirty="0"/>
              <a:t>Рахівського району </a:t>
            </a:r>
          </a:p>
          <a:p>
            <a:pPr marL="342900" indent="-342900" algn="ctr" eaLnBrk="0" hangingPunct="0"/>
            <a:r>
              <a:rPr lang="uk-UA" sz="2800" dirty="0"/>
              <a:t>Закарпатської області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Тиждень правознавства</a:t>
            </a:r>
            <a:br>
              <a:rPr lang="uk-UA" sz="3200" dirty="0" smtClean="0"/>
            </a:br>
            <a:r>
              <a:rPr lang="uk-UA" sz="3200" dirty="0" smtClean="0"/>
              <a:t> (Тучкова О. М.)</a:t>
            </a:r>
            <a:endParaRPr lang="ru-RU" sz="3200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67544" y="1772816"/>
            <a:ext cx="4040188" cy="776694"/>
          </a:xfrm>
        </p:spPr>
        <p:txBody>
          <a:bodyPr/>
          <a:lstStyle/>
          <a:p>
            <a:r>
              <a:rPr lang="ru-RU" sz="1800" dirty="0"/>
              <a:t>Показовий урок 9 клас "Конституційні права та обов"язки людини та громадянина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716016" y="2101007"/>
            <a:ext cx="4041775" cy="639762"/>
          </a:xfrm>
        </p:spPr>
        <p:txBody>
          <a:bodyPr>
            <a:normAutofit fontScale="85000" lnSpcReduction="10000"/>
          </a:bodyPr>
          <a:lstStyle/>
          <a:p>
            <a:r>
              <a:rPr lang="uk-UA" sz="2000" dirty="0" smtClean="0"/>
              <a:t>Правове заняття </a:t>
            </a:r>
          </a:p>
          <a:p>
            <a:r>
              <a:rPr lang="uk-UA" sz="2000" dirty="0" smtClean="0"/>
              <a:t>«</a:t>
            </a:r>
            <a:r>
              <a:rPr lang="ru-RU" sz="2000" dirty="0" smtClean="0"/>
              <a:t>Чарівна квітка прав дитини</a:t>
            </a:r>
            <a:r>
              <a:rPr lang="uk-UA" sz="2000" dirty="0" smtClean="0"/>
              <a:t>» (2-і класи</a:t>
            </a:r>
            <a:r>
              <a:rPr lang="ru-RU" sz="2000" dirty="0" smtClean="0"/>
              <a:t> НУШ</a:t>
            </a:r>
            <a:r>
              <a:rPr lang="uk-UA" sz="2000" dirty="0" smtClean="0"/>
              <a:t>)</a:t>
            </a:r>
            <a:endParaRPr lang="ru-RU" sz="2000" dirty="0"/>
          </a:p>
        </p:txBody>
      </p:sp>
      <p:pic>
        <p:nvPicPr>
          <p:cNvPr id="23556" name="Рисунок 2355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6917" y="2875924"/>
            <a:ext cx="3456814" cy="3456814"/>
          </a:xfrm>
          <a:prstGeom prst="rect">
            <a:avLst/>
          </a:prstGeom>
        </p:spPr>
      </p:pic>
      <p:pic>
        <p:nvPicPr>
          <p:cNvPr id="23557" name="Рисунок 23556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91556" y="2853102"/>
            <a:ext cx="3240005" cy="324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Тиждень трудового навчання</a:t>
            </a:r>
            <a:endParaRPr lang="ru-RU" dirty="0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31157" y="2261692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Загальношкільний захід – посадка кущів біля школи «Зелений десант»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39210" y="2132856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uk-UA" sz="2000" dirty="0" smtClean="0"/>
              <a:t>Майстер-клас «Виготовлення писанки у техніках: розпис воском, зернівка, </a:t>
            </a:r>
            <a:r>
              <a:rPr lang="uk-UA" sz="2000" dirty="0" err="1" smtClean="0"/>
              <a:t>дряпанка</a:t>
            </a:r>
            <a:r>
              <a:rPr lang="uk-UA" sz="2000" dirty="0" smtClean="0"/>
              <a:t> і т.д.</a:t>
            </a:r>
            <a:endParaRPr lang="ru-RU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2924944"/>
            <a:ext cx="369092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7" name="Рисунок 26626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217077" y="2955800"/>
            <a:ext cx="3000375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EditPoints="1"/>
          </p:cNvSpPr>
          <p:nvPr>
            <p:ph idx="1"/>
          </p:nvPr>
        </p:nvSpPr>
        <p:spPr>
          <a:xfrm>
            <a:off x="792190" y="1842465"/>
            <a:ext cx="3631298" cy="883225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Виставка "Україна суверенна: від витоків до сьогодення"</a:t>
            </a:r>
          </a:p>
        </p:txBody>
      </p:sp>
      <p:sp>
        <p:nvSpPr>
          <p:cNvPr id="3" name="Title 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Тиждень бібліотеки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92315" y="3138376"/>
            <a:ext cx="3000375" cy="30003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897569" y="3161198"/>
            <a:ext cx="3000375" cy="3000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1826" y="1864555"/>
            <a:ext cx="3236982" cy="463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1F497D"/>
                </a:solidFill>
                <a:latin typeface="Candara"/>
              </a:rPr>
              <a:t>Дитячі мрії у малюнках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Учитель року 2020; номінація "Історія" ІІ (районний) етап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0108" y="2008689"/>
            <a:ext cx="3650801" cy="365080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908980" y="2031511"/>
            <a:ext cx="3593746" cy="35937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 noEditPoints="1"/>
          </p:cNvSpPr>
          <p:nvPr>
            <p:ph idx="1"/>
          </p:nvPr>
        </p:nvSpPr>
        <p:spPr>
          <a:xfrm>
            <a:off x="457200" y="1600200"/>
            <a:ext cx="7900988" cy="4525963"/>
          </a:xfrm>
        </p:spPr>
        <p:txBody>
          <a:bodyPr/>
          <a:lstStyle/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0">
              <a:buFont typeface="Wingdings" charset="0"/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Закарпатському інституті післядипломної педагогічної освіти:</a:t>
            </a:r>
          </a:p>
          <a:p>
            <a:pPr>
              <a:buFont typeface="Wingdings" charset="0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Бойчук М. А., вчитель початкових класів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charset="0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Сидоряк М. Д.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вчитель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початкових класів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charset="0"/>
              <a:buChar char="v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Гайналь Н. Л., вчитель математики;</a:t>
            </a:r>
          </a:p>
          <a:p>
            <a:pPr>
              <a:buFont typeface="Wingdings" charset="0"/>
              <a:buChar char="v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Чакава Н. П.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вчитель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хімії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charset="0"/>
              <a:buChar char="v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Хорова Л. В., вчитель трудового навчання;</a:t>
            </a:r>
          </a:p>
          <a:p>
            <a:pPr>
              <a:buFont typeface="Wingdings" charset="0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Халудило Ж. П., вчитель зарубіжної літератури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charset="0"/>
              <a:buChar char="v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Тучкова О. М, ЗДНВР;</a:t>
            </a:r>
          </a:p>
          <a:p>
            <a:pPr>
              <a:buFont typeface="Wingdings" charset="0"/>
              <a:buChar char="v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Луцак Л. Й., директор школи.</a:t>
            </a:r>
          </a:p>
          <a:p>
            <a:pPr>
              <a:buFont typeface="Arial" pitchFamily="34" charset="0"/>
              <a:buChar char="•"/>
            </a:pPr>
            <a:endParaRPr lang="ru-RU" sz="20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85800" y="152400"/>
            <a:ext cx="7029450" cy="1600200"/>
          </a:xfrm>
        </p:spPr>
        <p:txBody>
          <a:bodyPr>
            <a:normAutofit/>
          </a:bodyPr>
          <a:lstStyle/>
          <a:p>
            <a:r>
              <a:rPr lang="uk-UA" smtClean="0"/>
              <a:t>Проходження курсів підвищення кваліфікації 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Підтверджено 11-тарифний розряд -- 2;</a:t>
            </a:r>
          </a:p>
          <a:p>
            <a:r>
              <a:rPr lang="ru-RU"/>
              <a:t>Підтверджено кваліфікаційну категорію "спеціаліст І категорії" -- 1;</a:t>
            </a:r>
          </a:p>
          <a:p>
            <a:r>
              <a:rPr lang="ru-RU"/>
              <a:t>Присвоєно кваліфікаційну категорію "спеціаліст І категорію" -- 1;</a:t>
            </a:r>
          </a:p>
          <a:p>
            <a:r>
              <a:rPr lang="ru-RU"/>
              <a:t>Підтверджено кваліфікаційну категорію "спеціаліст вищої категорії" -- 2;</a:t>
            </a:r>
          </a:p>
          <a:p>
            <a:r>
              <a:rPr lang="ru-RU"/>
              <a:t>Присвоєно кваліфікаційну категорію "спеціаліст вищої категорії" -- 1.</a:t>
            </a:r>
          </a:p>
        </p:txBody>
      </p:sp>
      <p:sp>
        <p:nvSpPr>
          <p:cNvPr id="3" name="Title 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Атестація педагогічних працівників 2019-2020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755576" y="1412776"/>
          <a:ext cx="8064896" cy="4496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39"/>
                <a:gridCol w="2214880"/>
                <a:gridCol w="1191127"/>
                <a:gridCol w="1337380"/>
                <a:gridCol w="1337380"/>
                <a:gridCol w="1357690"/>
              </a:tblGrid>
              <a:tr h="373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з/п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Назва</a:t>
                      </a:r>
                      <a:r>
                        <a:rPr lang="ru-RU" sz="1100" dirty="0">
                          <a:effectLst/>
                        </a:rPr>
                        <a:t> конкурсу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К-сть </a:t>
                      </a:r>
                      <a:endParaRPr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учасників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Calibri"/>
                        </a:rPr>
                        <a:t>І місце</a:t>
                      </a: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Calibri"/>
                        </a:rPr>
                        <a:t>ІІ місце</a:t>
                      </a: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ІІІ місце</a:t>
                      </a:r>
                    </a:p>
                  </a:txBody>
                  <a:tcPr marL="33084" marR="33084" marT="0" marB="0"/>
                </a:tc>
              </a:tr>
              <a:tr h="645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ІІ етап Всеукраїнських учнівських олімпіад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186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-</a:t>
                      </a: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Times New Roman" pitchFamily="18" charset="0"/>
                          <a:ea typeface="Calibri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</a:rPr>
                        <a:t>Варцаба Дмитро, 7 клас, хімія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-</a:t>
                      </a:r>
                    </a:p>
                  </a:txBody>
                  <a:tcPr marL="33084" marR="33084" marT="0" marB="0"/>
                </a:tc>
              </a:tr>
              <a:tr h="75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﻿Обласний конкурс "Захисники України: історія та сьогодення"; номінація "Фоторобота"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-</a:t>
                      </a: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Сийнаші Іванна, 8-А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-</a:t>
                      </a:r>
                    </a:p>
                  </a:txBody>
                  <a:tcPr marL="33084" marR="33084" marT="0" marB="0"/>
                </a:tc>
              </a:tr>
              <a:tr h="12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"Геліантус"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7</a:t>
                      </a: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     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   </a:t>
                      </a: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     </a:t>
                      </a:r>
                      <a:r>
                        <a:rPr lang="ru-RU" sz="1100" dirty="0" smtClean="0">
                          <a:effectLst/>
                        </a:rPr>
                        <a:t>Йосипчук Микола, 7 клас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</a:tr>
              <a:tr h="242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"Грінвіч"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</a:t>
                      </a:r>
                      <a:r>
                        <a:rPr lang="uk-UA" sz="11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aseline="0" dirty="0" smtClean="0">
                          <a:effectLst/>
                          <a:latin typeface="Times New Roman" pitchFamily="18" charset="0"/>
                          <a:ea typeface="Calibri"/>
                        </a:rPr>
                        <a:t>     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      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r>
                        <a:rPr lang="uk-UA" sz="1100" dirty="0" smtClean="0">
                          <a:effectLst/>
                        </a:rPr>
                        <a:t> -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"</a:t>
                      </a:r>
                      <a:r>
                        <a:rPr lang="en-US" sz="1100">
                          <a:effectLst/>
                        </a:rPr>
                        <a:t>Sunflower</a:t>
                      </a:r>
                      <a:r>
                        <a:rPr lang="ru-RU" sz="1100">
                          <a:effectLst/>
                        </a:rPr>
                        <a:t>"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aseline="0" dirty="0" smtClean="0">
                          <a:effectLst/>
                          <a:latin typeface="Times New Roman" pitchFamily="18" charset="0"/>
                          <a:ea typeface="Calibri"/>
                        </a:rPr>
                        <a:t>     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      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-</a:t>
                      </a:r>
                    </a:p>
                  </a:txBody>
                  <a:tcPr marL="33084" marR="33084" marT="0" marB="0"/>
                </a:tc>
              </a:tr>
              <a:tr h="687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"Соняшник"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29</a:t>
                      </a: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Times New Roman" pitchFamily="18" charset="0"/>
                          <a:ea typeface="Calibri"/>
                        </a:rPr>
                        <a:t>    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      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Туцканюк Ромена, 7 клас, Сийнаші Іванна 8-А клас</a:t>
                      </a:r>
                    </a:p>
                  </a:txBody>
                  <a:tcPr marL="33084" marR="33084" marT="0" marB="0"/>
                </a:tc>
              </a:tr>
              <a:tr h="12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"Кенгуру"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23</a:t>
                      </a: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    -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   </a:t>
                      </a: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Times New Roman" pitchFamily="18" charset="0"/>
                          <a:ea typeface="Calibri"/>
                        </a:rPr>
                        <a:t>     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</a:tr>
              <a:tr h="371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r>
                        <a:rPr lang="ru-RU" sz="1100" dirty="0" smtClean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ea typeface="Calibri"/>
                        </a:rPr>
                        <a:t>Районні змагання з настільного тенісу</a:t>
                      </a: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ea typeface="Calibri"/>
                        </a:rPr>
                        <a:t>-</a:t>
                      </a: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Times New Roman" pitchFamily="18" charset="0"/>
                          <a:ea typeface="Calibri"/>
                        </a:rPr>
                        <a:t>      -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Times New Roman" pitchFamily="18" charset="0"/>
                          <a:ea typeface="Calibri"/>
                        </a:rPr>
                        <a:t>     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ea typeface="Calibri"/>
                        </a:rPr>
                        <a:t>Ковач Сергій, Пороховський Володимир, Мускур Валентин, 9 клас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</a:endParaRPr>
                    </a:p>
                  </a:txBody>
                  <a:tcPr marL="33084" marR="33084" marT="0" marB="0"/>
                </a:tc>
              </a:tr>
            </a:tbl>
          </a:graphicData>
        </a:graphic>
      </p:graphicFrame>
      <p:sp>
        <p:nvSpPr>
          <p:cNvPr id="56321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83568" y="400050"/>
            <a:ext cx="7775575" cy="1143000"/>
          </a:xfrm>
        </p:spPr>
        <p:txBody>
          <a:bodyPr>
            <a:normAutofit fontScale="90000"/>
          </a:bodyPr>
          <a:lstStyle/>
          <a:p>
            <a:r>
              <a:rPr lang="ru-RU" sz="3200" b="0" i="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Робота з </a:t>
            </a:r>
            <a:r>
              <a:rPr lang="ru-RU" sz="3200" b="0" i="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обдарованими</a:t>
            </a:r>
            <a:r>
              <a:rPr lang="ru-RU" sz="3200" b="0" i="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учнями</a:t>
            </a:r>
            <a:r>
              <a:rPr lang="ru-RU" sz="3200" b="0" i="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участь та </a:t>
            </a:r>
            <a:r>
              <a:rPr lang="ru-RU" sz="3200" b="0" i="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результативність</a:t>
            </a:r>
            <a:r>
              <a:rPr lang="ru-RU" sz="3200" b="0" i="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олімпіад</a:t>
            </a:r>
            <a:r>
              <a:rPr lang="ru-RU" sz="3200" b="0" i="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0" i="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конкурсів</a:t>
            </a:r>
            <a:r>
              <a:rPr lang="ru-RU" sz="3200" b="0" i="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b="0" i="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спортивних</a:t>
            </a:r>
            <a:r>
              <a:rPr lang="ru-RU" sz="3200" b="0" i="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0" i="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змагань</a:t>
            </a:r>
            <a:r>
              <a:rPr lang="ru-RU" sz="3200" b="0" i="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4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55576" y="548680"/>
            <a:ext cx="6870700" cy="16002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Пріоритетні питання, над якими буде працювати педагогічний колектив у 20</a:t>
            </a:r>
            <a:r>
              <a:rPr lang="ru-RU" sz="4000" dirty="0" smtClean="0"/>
              <a:t>20</a:t>
            </a:r>
            <a:r>
              <a:rPr lang="uk-UA" sz="4000" dirty="0" smtClean="0"/>
              <a:t>-202</a:t>
            </a:r>
            <a:r>
              <a:rPr lang="ru-RU" sz="4000" dirty="0" smtClean="0"/>
              <a:t>1</a:t>
            </a:r>
            <a:r>
              <a:rPr lang="uk-UA" sz="4000" dirty="0" smtClean="0"/>
              <a:t> н. р.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76475"/>
            <a:ext cx="8353425" cy="4030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Clr>
                <a:schemeClr val="bg1"/>
              </a:buClr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Створення умов розвитку педагогічної майстерності , творчої ініціативи вчителів, удосконалення форм і методів підвищення їх кваліфікації.</a:t>
            </a:r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Впровадження сучасних освітніх технологій, інтерактивних методів організації навчання та виховання.</a:t>
            </a:r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Активізувати роботу щодо участі педагогічного колективу в різноманітних конкурсах та роботу з обдарованими учнями.</a:t>
            </a:r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Продовжити роботу над забезпеченням належних умов для фахового вдосконалення молодих спеціалістів (наставництво, консультації,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взаємовідвідування</a:t>
            </a: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уроків, аналіз відвіданих уроків.</a:t>
            </a:r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Моніторинг навчальних досягнень учнів 5 та 9 класів.</a:t>
            </a:r>
            <a:endParaRPr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14350" indent="-514350">
              <a:buClr>
                <a:schemeClr val="bg1"/>
              </a:buClr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Продовження роботи над впровадженням</a:t>
            </a:r>
            <a:r>
              <a:rPr lang="uk-UA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НУШ.</a:t>
            </a:r>
            <a:endParaRPr lang="ru-RU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 noEditPoints="1"/>
          </p:cNvSpPr>
          <p:nvPr>
            <p:ph idx="1"/>
          </p:nvPr>
        </p:nvSpPr>
        <p:spPr>
          <a:xfrm>
            <a:off x="539750" y="2332038"/>
            <a:ext cx="6818313" cy="3811587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uk-UA" b="1" i="1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i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2800" b="1" i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Створення оптимальних умов для підвищення рівня навчальних досягнень, формування життєвої активності та загальної культури</a:t>
            </a:r>
            <a:endParaRPr lang="uk-UA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</a:rPr>
              <a:t>Науково-методичне питання, над яким працює педагогічний колектив школи</a:t>
            </a:r>
            <a:endParaRPr lang="uk-UA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68582" y="4149080"/>
            <a:ext cx="1785938" cy="15494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E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ECFF"/>
            </a:solidFill>
            <a:round/>
          </a:ln>
        </p:spPr>
        <p:txBody>
          <a:bodyPr lIns="0" tIns="0" rIns="0" bIns="0" anchor="ctr"/>
          <a:lstStyle/>
          <a:p>
            <a:pPr algn="ctr" defTabSz="912813">
              <a:spcBef>
                <a:spcPts val="300"/>
              </a:spcBef>
            </a:pPr>
            <a:r>
              <a:rPr lang="uk-UA" sz="1600" b="1">
                <a:solidFill>
                  <a:srgbClr val="660066"/>
                </a:solidFill>
              </a:rPr>
              <a:t>Круглий стіл</a:t>
            </a:r>
            <a:endParaRPr lang="ru-RU" sz="1600" b="1">
              <a:solidFill>
                <a:srgbClr val="660066"/>
              </a:solidFill>
            </a:endParaRPr>
          </a:p>
          <a:p>
            <a:pPr algn="ctr" defTabSz="912813">
              <a:spcBef>
                <a:spcPts val="300"/>
              </a:spcBef>
            </a:pPr>
            <a:r>
              <a:rPr lang="ru-RU" sz="1600" b="1">
                <a:solidFill>
                  <a:srgbClr val="660066"/>
                </a:solidFill>
              </a:rPr>
              <a:t>онлайн</a:t>
            </a:r>
            <a:endParaRPr lang="ru-RU" b="1">
              <a:solidFill>
                <a:srgbClr val="660066"/>
              </a:solidFill>
            </a:endParaRPr>
          </a:p>
          <a:p>
            <a:pPr algn="ctr" defTabSz="912813">
              <a:spcBef>
                <a:spcPts val="300"/>
              </a:spcBef>
            </a:pPr>
            <a:endParaRPr lang="ru-RU" b="1">
              <a:solidFill>
                <a:srgbClr val="660066"/>
              </a:solidFill>
            </a:endParaRPr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468582" y="1673225"/>
            <a:ext cx="1871170" cy="16002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66FF99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66FF99"/>
            </a:solidFill>
            <a:round/>
          </a:ln>
        </p:spPr>
        <p:txBody>
          <a:bodyPr lIns="0" tIns="0" rIns="0" bIns="0" anchor="ctr"/>
          <a:lstStyle/>
          <a:p>
            <a:pPr algn="ctr" defTabSz="912813" eaLnBrk="0" hangingPunct="0">
              <a:spcBef>
                <a:spcPts val="300"/>
              </a:spcBef>
            </a:pPr>
            <a:r>
              <a:rPr lang="uk-UA" sz="1600" b="1" dirty="0" smtClean="0">
                <a:solidFill>
                  <a:srgbClr val="7030A0"/>
                </a:solidFill>
                <a:latin typeface="Tahoma" pitchFamily="34" charset="0"/>
              </a:rPr>
              <a:t>Методичний діалог </a:t>
            </a:r>
            <a:endParaRPr lang="ru-RU" sz="1600" b="1" dirty="0">
              <a:solidFill>
                <a:srgbClr val="7030A0"/>
              </a:solidFill>
              <a:latin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71563" y="285750"/>
            <a:ext cx="6643687" cy="631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2813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32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Робота педагогічної ради</a:t>
            </a:r>
            <a:endParaRPr lang="ru-RU" sz="3200" b="1" i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itchFamily="34" charset="0"/>
              <a:cs typeface="+mn-cs"/>
            </a:endParaRPr>
          </a:p>
        </p:txBody>
      </p:sp>
      <p:sp>
        <p:nvSpPr>
          <p:cNvPr id="2" name="TextBox 1"/>
          <p:cNvSpPr/>
          <p:nvPr/>
        </p:nvSpPr>
        <p:spPr>
          <a:xfrm>
            <a:off x="2620099" y="3573016"/>
            <a:ext cx="5112568" cy="263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  <a:p>
            <a:r>
              <a:rPr lang="ru-RU" sz="2400" dirty="0"/>
              <a:t>Діяльність класного керівника щодо випробування творчого потенціалу кожного учня у позанавчальній діяльності, ефективність та результативність таких дій</a:t>
            </a:r>
            <a:endParaRPr lang="ru-RU" sz="2800" dirty="0"/>
          </a:p>
        </p:txBody>
      </p:sp>
      <p:sp>
        <p:nvSpPr>
          <p:cNvPr id="4" name="TextBox 3"/>
          <p:cNvSpPr/>
          <p:nvPr/>
        </p:nvSpPr>
        <p:spPr>
          <a:xfrm>
            <a:off x="2771800" y="1673225"/>
            <a:ext cx="5112568" cy="1905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 стан впровадження інноваційних технологій у початковій та середній ланці як засіб розвитку інтересу в учнів до вивчення навчальних дисциплін</a:t>
            </a:r>
            <a:r>
              <a:rPr lang="uk-UA" sz="24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68313" y="260350"/>
            <a:ext cx="8229600" cy="868363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/>
              <a:t>Форми методичної роботи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0824" y="661197"/>
            <a:ext cx="7849567" cy="11147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342900" indent="-342900" eaLnBrk="0" hangingPunct="0"/>
            <a:r>
              <a:rPr lang="uk-UA" dirty="0"/>
              <a:t>Масові: - педагогічна рада</a:t>
            </a:r>
          </a:p>
          <a:p>
            <a:pPr marL="342900" indent="-342900" eaLnBrk="0" hangingPunct="0"/>
            <a:r>
              <a:rPr lang="uk-UA" dirty="0"/>
              <a:t> </a:t>
            </a:r>
            <a:r>
              <a:rPr lang="uk-UA" sz="1400" dirty="0"/>
              <a:t>            - круглий </a:t>
            </a:r>
            <a:r>
              <a:rPr lang="uk-UA" sz="1400" dirty="0" smtClean="0"/>
              <a:t>стіл </a:t>
            </a:r>
            <a:r>
              <a:rPr lang="uk-UA" sz="1400" dirty="0"/>
              <a:t>(«</a:t>
            </a:r>
            <a:r>
              <a:rPr lang="ru-RU" sz="1400" dirty="0"/>
              <a:t>Діяльність класного керівника щодо випробування творчого потенціалу кожного учня у позанавчальній діяльності, ефективність та результативність таких дій"</a:t>
            </a:r>
            <a:r>
              <a:rPr lang="uk-UA" sz="1400" dirty="0" smtClean="0"/>
              <a:t>)</a:t>
            </a:r>
            <a:endParaRPr lang="uk-UA" sz="1400" dirty="0"/>
          </a:p>
          <a:p>
            <a:pPr marL="342900" indent="-342900" eaLnBrk="0" hangingPunct="0"/>
            <a:r>
              <a:rPr lang="uk-UA" sz="1400" dirty="0"/>
              <a:t>             - робота над єдиною науково-методичною проблемою</a:t>
            </a:r>
            <a:endParaRPr lang="ru-RU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50825" y="2417406"/>
            <a:ext cx="7718619" cy="8103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342900" indent="-342900" eaLnBrk="0" hangingPunct="0"/>
            <a:r>
              <a:rPr lang="uk-UA" dirty="0"/>
              <a:t>Групові: - методичні об</a:t>
            </a:r>
            <a:r>
              <a:rPr lang="en-US" dirty="0"/>
              <a:t>’</a:t>
            </a:r>
            <a:r>
              <a:rPr lang="uk-UA" dirty="0"/>
              <a:t>єднання</a:t>
            </a:r>
          </a:p>
          <a:p>
            <a:pPr marL="342900" indent="-342900" eaLnBrk="0" hangingPunct="0"/>
            <a:r>
              <a:rPr lang="uk-UA" dirty="0"/>
              <a:t>              - </a:t>
            </a:r>
            <a:r>
              <a:rPr lang="uk-UA" dirty="0" smtClean="0"/>
              <a:t>методичний діалог </a:t>
            </a:r>
            <a:r>
              <a:rPr lang="uk-UA" dirty="0"/>
              <a:t>(«Сучасний урок: спільна творча діяльність учителя та </a:t>
            </a:r>
            <a:r>
              <a:rPr lang="uk-UA" dirty="0" smtClean="0"/>
              <a:t>учня»)</a:t>
            </a:r>
            <a:endParaRPr lang="uk-UA" dirty="0"/>
          </a:p>
          <a:p>
            <a:pPr marL="342900" indent="-342900" eaLnBrk="0" hangingPunct="0"/>
            <a:r>
              <a:rPr lang="uk-UA" dirty="0"/>
              <a:t>              - методичні </a:t>
            </a:r>
            <a:r>
              <a:rPr lang="uk-UA" dirty="0" smtClean="0"/>
              <a:t>оперативки («Впровадження нових ідей НУШ в освітній процес»)</a:t>
            </a:r>
            <a:endParaRPr lang="uk-UA" dirty="0"/>
          </a:p>
          <a:p>
            <a:pPr marL="342900" indent="-342900" eaLnBrk="0" hangingPunct="0"/>
            <a:r>
              <a:rPr lang="uk-UA" dirty="0"/>
              <a:t>              - школа молодого вчителя</a:t>
            </a:r>
            <a:endParaRPr lang="ru-RU" dirty="0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55340" y="4074261"/>
            <a:ext cx="3164875" cy="9932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marL="342900" indent="-342900" eaLnBrk="0" hangingPunct="0"/>
            <a:r>
              <a:rPr lang="uk-UA" dirty="0"/>
              <a:t>Індивідуальні: - творчий звіт учителя</a:t>
            </a:r>
          </a:p>
          <a:p>
            <a:pPr marL="342900" indent="-342900" eaLnBrk="0" hangingPunct="0"/>
            <a:r>
              <a:rPr lang="uk-UA" dirty="0"/>
              <a:t>                        - самоосвіта</a:t>
            </a:r>
          </a:p>
          <a:p>
            <a:pPr marL="342900" indent="-342900" eaLnBrk="0" hangingPunct="0"/>
            <a:r>
              <a:rPr lang="uk-UA" dirty="0"/>
              <a:t>                        - </a:t>
            </a:r>
            <a:r>
              <a:rPr lang="uk-UA" dirty="0" err="1"/>
              <a:t>взаємовідвідування</a:t>
            </a:r>
            <a:r>
              <a:rPr lang="uk-UA" dirty="0"/>
              <a:t> уроків</a:t>
            </a:r>
          </a:p>
          <a:p>
            <a:pPr marL="342900" indent="-342900" eaLnBrk="0" hangingPunct="0"/>
            <a:r>
              <a:rPr lang="uk-UA" dirty="0"/>
              <a:t>                        - співбесіди з учителями</a:t>
            </a:r>
          </a:p>
          <a:p>
            <a:pPr marL="342900" indent="-342900" eaLnBrk="0" hangingPunct="0"/>
            <a:r>
              <a:rPr lang="uk-UA" dirty="0"/>
              <a:t>                        - атестація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EditPoints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r>
              <a:rPr lang="uk-UA" sz="3600" b="1" i="1" smtClean="0"/>
              <a:t>Педагогічні кадри</a:t>
            </a:r>
            <a:endParaRPr lang="ru-RU" sz="3600" b="1" i="1" smtClean="0"/>
          </a:p>
        </p:txBody>
      </p:sp>
      <p:graphicFrame>
        <p:nvGraphicFramePr>
          <p:cNvPr id="2253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995229" y="1905000"/>
          <a:ext cx="2962542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іаграма" r:id="rId4" imgW="6096075" imgH="4076807" progId="MSGraph.Chart.8">
                  <p:embed/>
                </p:oleObj>
              </mc:Choice>
              <mc:Fallback>
                <p:oleObj name="Діаграма" r:id="rId4" imgW="6096075" imgH="4076807" progId="MSGraph.Chart.8">
                  <p:embed/>
                  <p:pic>
                    <p:nvPicPr>
                      <p:cNvPr id="22530" name="Object 2"/>
                      <p:cNvPicPr>
                        <a:picLocks noGrp="1" noChangeAspect="1"/>
                      </p:cNvPicPr>
                      <p:nvPr>
                        <p:ph sz="quarter" idx="1"/>
                      </p:nvPr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995229" y="1905000"/>
                        <a:ext cx="2962542" cy="198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16" name="Rectangle 28"/>
          <p:cNvSpPr>
            <a:spLocks noGrp="1" noEditPoints="1" noChangeArrowheads="1"/>
          </p:cNvSpPr>
          <p:nvPr>
            <p:ph type="body" sz="half" idx="3"/>
          </p:nvPr>
        </p:nvSpPr>
        <p:spPr>
          <a:xfrm>
            <a:off x="611188" y="1341438"/>
            <a:ext cx="8075612" cy="7921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 школі працює 2</a:t>
            </a:r>
            <a:r>
              <a:rPr lang="ru-RU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r>
              <a:rPr lang="uk-UA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вчителів</a:t>
            </a:r>
            <a:endParaRPr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Старший учитель – 3</a:t>
            </a:r>
            <a:endParaRPr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Вчитель-методист – 1</a:t>
            </a:r>
            <a:endParaRPr lang="ru-RU" sz="1600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414558" y="2427283"/>
          <a:ext cx="4070380" cy="3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534" name="WordArt 60"/>
          <p:cNvSpPr>
            <a:spLocks noChangeArrowheads="1" noChangeShapeType="1" noTextEdit="1"/>
          </p:cNvSpPr>
          <p:nvPr/>
        </p:nvSpPr>
        <p:spPr bwMode="auto">
          <a:xfrm>
            <a:off x="3635375" y="2205038"/>
            <a:ext cx="1500188" cy="968375"/>
          </a:xfrm>
          <a:prstGeom prst="rect">
            <a:avLst/>
          </a:prstGeom>
        </p:spPr>
        <p:txBody>
          <a:bodyPr wrap="none"/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Освіта</a:t>
            </a:r>
          </a:p>
        </p:txBody>
      </p:sp>
      <p:sp>
        <p:nvSpPr>
          <p:cNvPr id="22535" name="Text Box 61"/>
          <p:cNvSpPr>
            <a:spLocks noChangeArrowheads="1"/>
          </p:cNvSpPr>
          <p:nvPr/>
        </p:nvSpPr>
        <p:spPr bwMode="auto">
          <a:xfrm>
            <a:off x="3730625" y="2925763"/>
            <a:ext cx="1357313" cy="44524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uk-UA" b="1" i="1" dirty="0">
                <a:solidFill>
                  <a:srgbClr val="000000"/>
                </a:solidFill>
                <a:latin typeface="Times New Roman" pitchFamily="18" charset="0"/>
              </a:rPr>
              <a:t>Вища</a:t>
            </a:r>
          </a:p>
          <a:p>
            <a:pPr algn="ctr"/>
            <a:r>
              <a:rPr lang="uk-UA" b="1" i="1" dirty="0" smtClean="0">
                <a:solidFill>
                  <a:srgbClr val="000000"/>
                </a:solidFill>
                <a:latin typeface="Times New Roman" pitchFamily="18" charset="0"/>
              </a:rPr>
              <a:t>25</a:t>
            </a:r>
            <a:endParaRPr lang="ru-RU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6" name="Text Box 62"/>
          <p:cNvSpPr>
            <a:spLocks noChangeArrowheads="1"/>
          </p:cNvSpPr>
          <p:nvPr/>
        </p:nvSpPr>
        <p:spPr bwMode="auto">
          <a:xfrm>
            <a:off x="2944813" y="4283075"/>
            <a:ext cx="1357312" cy="8041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uk-UA" sz="1600" b="1" i="1" dirty="0">
                <a:solidFill>
                  <a:srgbClr val="000000"/>
                </a:solidFill>
                <a:latin typeface="Times New Roman" pitchFamily="18" charset="0"/>
              </a:rPr>
              <a:t>Середня </a:t>
            </a:r>
          </a:p>
          <a:p>
            <a:pPr algn="ctr"/>
            <a:r>
              <a:rPr lang="uk-UA" sz="1600" b="1" i="1" dirty="0">
                <a:solidFill>
                  <a:srgbClr val="000000"/>
                </a:solidFill>
                <a:latin typeface="Times New Roman" pitchFamily="18" charset="0"/>
              </a:rPr>
              <a:t>спеціальна</a:t>
            </a:r>
          </a:p>
          <a:p>
            <a:pPr algn="ctr"/>
            <a:r>
              <a:rPr lang="uk-UA" sz="1600" b="1" i="1" dirty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ru-RU" sz="1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7" name="Text Box 63"/>
          <p:cNvSpPr>
            <a:spLocks noChangeArrowheads="1"/>
          </p:cNvSpPr>
          <p:nvPr/>
        </p:nvSpPr>
        <p:spPr bwMode="auto">
          <a:xfrm>
            <a:off x="4500563" y="4005263"/>
            <a:ext cx="1871662" cy="1355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</a:rPr>
              <a:t>Вища категорія – </a:t>
            </a:r>
            <a:r>
              <a:rPr lang="uk-UA" sz="1400" b="1" i="1" dirty="0" smtClean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ru-RU" sz="1400" b="1" i="1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uk-UA" sz="1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</a:rPr>
              <a:t>І категорія –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endParaRPr lang="uk-UA" sz="1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</a:rPr>
              <a:t>ІІ категорія – </a:t>
            </a:r>
            <a:r>
              <a:rPr lang="ru-RU" sz="1400" b="1" i="1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uk-UA" sz="1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</a:rPr>
              <a:t>Спеціаліст – </a:t>
            </a:r>
            <a:r>
              <a:rPr lang="uk-UA" sz="1400" b="1" i="1" dirty="0" smtClean="0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uk-UA" sz="14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uk-UA" sz="1400" b="1" i="1" dirty="0" smtClean="0">
                <a:solidFill>
                  <a:srgbClr val="000000"/>
                </a:solidFill>
                <a:latin typeface="Times New Roman" pitchFamily="18" charset="0"/>
              </a:rPr>
              <a:t>11-тарифний </a:t>
            </a:r>
            <a:r>
              <a:rPr lang="uk-UA" sz="1400" b="1" i="1" dirty="0">
                <a:solidFill>
                  <a:srgbClr val="000000"/>
                </a:solidFill>
                <a:latin typeface="Times New Roman" pitchFamily="18" charset="0"/>
              </a:rPr>
              <a:t>розряд -- </a:t>
            </a:r>
            <a:r>
              <a:rPr lang="uk-UA" sz="1400" b="1" i="1" dirty="0" smtClean="0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ru-RU" sz="14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588125" y="2205038"/>
          <a:ext cx="1223963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7"/>
          <p:cNvSpPr>
            <a:spLocks noGrp="1" noEditPoint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2800" b="1" dirty="0" smtClean="0">
                <a:latin typeface="Times New Roman" pitchFamily="18" charset="0"/>
              </a:rPr>
              <a:t>Круглий стіл «Створення належного психологічного клімату в учнівському колективі» ; відповідальні ЗДНВР Тучкова О. М. та вчител</a:t>
            </a:r>
            <a:r>
              <a:rPr lang="ru-RU" sz="2800" b="1" dirty="0" smtClean="0">
                <a:latin typeface="Times New Roman" pitchFamily="18" charset="0"/>
              </a:rPr>
              <a:t>і</a:t>
            </a:r>
            <a:r>
              <a:rPr lang="uk-UA" sz="2800" b="1" dirty="0" smtClean="0">
                <a:latin typeface="Times New Roman" pitchFamily="18" charset="0"/>
              </a:rPr>
              <a:t>-наставник</a:t>
            </a:r>
            <a:r>
              <a:rPr lang="ru-RU" sz="2800" b="1" dirty="0" smtClean="0">
                <a:latin typeface="Times New Roman" pitchFamily="18" charset="0"/>
              </a:rPr>
              <a:t>и</a:t>
            </a:r>
            <a:r>
              <a:rPr lang="uk-UA" sz="2800" b="1" dirty="0" smtClean="0">
                <a:latin typeface="Times New Roman" pitchFamily="18" charset="0"/>
              </a:rPr>
              <a:t> </a:t>
            </a:r>
            <a:r>
              <a:rPr lang="uk-UA" sz="2800" b="1" dirty="0" err="1" smtClean="0">
                <a:latin typeface="Times New Roman" pitchFamily="18" charset="0"/>
              </a:rPr>
              <a:t>Гайналь</a:t>
            </a:r>
            <a:r>
              <a:rPr lang="uk-UA" sz="2800" b="1" dirty="0" smtClean="0">
                <a:latin typeface="Times New Roman" pitchFamily="18" charset="0"/>
              </a:rPr>
              <a:t> Н. Л. </a:t>
            </a:r>
            <a:r>
              <a:rPr lang="ru-RU" sz="2800" b="1" dirty="0" smtClean="0">
                <a:latin typeface="Times New Roman" pitchFamily="18" charset="0"/>
              </a:rPr>
              <a:t>та Волощук Т.З.</a:t>
            </a:r>
          </a:p>
          <a:p>
            <a:r>
              <a:rPr lang="uk-UA" sz="2800" b="1" dirty="0" smtClean="0">
                <a:latin typeface="Times New Roman" pitchFamily="18" charset="0"/>
              </a:rPr>
              <a:t>Методичний діалог «Методика стимулювання навчально-пізнавальної діяльності учнів»; відповідальні ЗДНВР Тучкова О. М. та члени ШМО природничо-математичного циклу</a:t>
            </a:r>
          </a:p>
          <a:p>
            <a:endParaRPr lang="ru-RU" dirty="0" smtClean="0"/>
          </a:p>
        </p:txBody>
      </p:sp>
      <p:sp>
        <p:nvSpPr>
          <p:cNvPr id="34817" name="Rectangle 4"/>
          <p:cNvSpPr>
            <a:spLocks noGrp="1" noEditPoints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uk-UA" sz="3200" i="1" dirty="0" smtClean="0">
                <a:solidFill>
                  <a:srgbClr val="FF0066"/>
                </a:solidFill>
              </a:rPr>
              <a:t/>
            </a:r>
            <a:br>
              <a:rPr lang="uk-UA" sz="3200" i="1" dirty="0" smtClean="0">
                <a:solidFill>
                  <a:srgbClr val="FF0066"/>
                </a:solidFill>
              </a:rPr>
            </a:br>
            <a:r>
              <a:rPr lang="uk-UA" sz="3200" i="1" dirty="0" smtClean="0">
                <a:solidFill>
                  <a:srgbClr val="FF0066"/>
                </a:solidFill>
              </a:rPr>
              <a:t>Робота з молодими вчителями (</a:t>
            </a:r>
            <a:r>
              <a:rPr lang="uk-UA" sz="3200" i="1" dirty="0" err="1" smtClean="0">
                <a:solidFill>
                  <a:srgbClr val="FF0066"/>
                </a:solidFill>
              </a:rPr>
              <a:t>Лопатюк</a:t>
            </a:r>
            <a:r>
              <a:rPr lang="uk-UA" sz="3200" i="1" dirty="0" smtClean="0">
                <a:solidFill>
                  <a:srgbClr val="FF0066"/>
                </a:solidFill>
              </a:rPr>
              <a:t> В. Ю. вчитель математики та фізики</a:t>
            </a:r>
            <a:r>
              <a:rPr lang="ru-RU" sz="3200" i="1" dirty="0" smtClean="0">
                <a:solidFill>
                  <a:srgbClr val="FF0066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3200" i="1" dirty="0" smtClean="0">
                <a:solidFill>
                  <a:srgbClr val="FF0066"/>
                </a:solidFill>
              </a:rPr>
              <a:t>Ференц Н.Ю. вчитель української літератури</a:t>
            </a:r>
            <a:r>
              <a:rPr lang="uk-UA" sz="3200" i="1" dirty="0" smtClean="0">
                <a:solidFill>
                  <a:srgbClr val="FF0066"/>
                </a:solidFill>
              </a:rPr>
              <a:t>)</a:t>
            </a:r>
            <a:r>
              <a:rPr lang="ru-RU" sz="3200" b="1" dirty="0" smtClean="0">
                <a:solidFill>
                  <a:srgbClr val="F0FDB1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0FDB1"/>
                </a:solidFill>
                <a:latin typeface="Times New Roman" pitchFamily="18" charset="0"/>
              </a:rPr>
            </a:br>
            <a:endParaRPr lang="ru-RU" sz="32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Текст 10"/>
          <p:cNvSpPr>
            <a:spLocks noGrp="1" noEditPoints="1"/>
          </p:cNvSpPr>
          <p:nvPr>
            <p:ph idx="1"/>
          </p:nvPr>
        </p:nvSpPr>
        <p:spPr>
          <a:xfrm>
            <a:off x="285750" y="1828800"/>
            <a:ext cx="8534400" cy="3657600"/>
          </a:xfrm>
        </p:spPr>
        <p:txBody>
          <a:bodyPr/>
          <a:lstStyle/>
          <a:p>
            <a:endParaRPr lang="uk-UA" sz="2400" dirty="0" smtClean="0"/>
          </a:p>
          <a:p>
            <a:r>
              <a:rPr lang="uk-UA" sz="2400" dirty="0" smtClean="0"/>
              <a:t>Учителів початкових класів </a:t>
            </a:r>
            <a:r>
              <a:rPr lang="uk-UA" sz="2400" i="1" dirty="0" smtClean="0"/>
              <a:t>(</a:t>
            </a:r>
            <a:r>
              <a:rPr lang="uk-UA" sz="2400" i="1" dirty="0" err="1" smtClean="0"/>
              <a:t>Климпотюк</a:t>
            </a:r>
            <a:r>
              <a:rPr lang="uk-UA" sz="2400" i="1" dirty="0" smtClean="0"/>
              <a:t> М. Б.)</a:t>
            </a:r>
          </a:p>
          <a:p>
            <a:r>
              <a:rPr lang="uk-UA" sz="2400" dirty="0" smtClean="0"/>
              <a:t>Класних керівників </a:t>
            </a:r>
            <a:r>
              <a:rPr lang="uk-UA" sz="2400" i="1" dirty="0" smtClean="0"/>
              <a:t>(Волощук Т. З.)</a:t>
            </a:r>
          </a:p>
          <a:p>
            <a:r>
              <a:rPr lang="uk-UA" sz="2400" dirty="0" smtClean="0"/>
              <a:t>Учителів природничо-математичного циклу ( </a:t>
            </a:r>
            <a:r>
              <a:rPr lang="uk-UA" sz="2400" dirty="0" err="1" smtClean="0"/>
              <a:t>Чакава</a:t>
            </a:r>
            <a:r>
              <a:rPr lang="uk-UA" sz="2400" dirty="0" smtClean="0"/>
              <a:t> Н. П.)</a:t>
            </a:r>
          </a:p>
          <a:p>
            <a:r>
              <a:rPr lang="uk-UA" sz="2400" dirty="0" smtClean="0"/>
              <a:t>Учителів суспільно-гуманітарного циклу (</a:t>
            </a:r>
            <a:r>
              <a:rPr lang="uk-UA" sz="2400" dirty="0" err="1" smtClean="0"/>
              <a:t>Петльоха</a:t>
            </a:r>
            <a:r>
              <a:rPr lang="uk-UA" sz="2400" dirty="0" smtClean="0"/>
              <a:t> О. </a:t>
            </a:r>
            <a:r>
              <a:rPr lang="uk-UA" sz="2400" dirty="0"/>
              <a:t>В</a:t>
            </a:r>
            <a:r>
              <a:rPr lang="uk-UA" sz="2400" dirty="0" smtClean="0"/>
              <a:t>.)</a:t>
            </a:r>
            <a:endParaRPr lang="ru-RU" sz="2400" dirty="0" smtClean="0"/>
          </a:p>
        </p:txBody>
      </p:sp>
      <p:sp>
        <p:nvSpPr>
          <p:cNvPr id="44033" name="Заголовок 7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i="1" smtClean="0"/>
              <a:t>Шкільні методоб'єднання</a:t>
            </a:r>
            <a:endParaRPr lang="ru-RU" sz="3600" b="1" i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/>
              <a:t>Засідання методичних об"єднань</a:t>
            </a:r>
            <a:r>
              <a:rPr lang="uk-UA" sz="3200" b="1" i="1" dirty="0" smtClean="0"/>
              <a:t/>
            </a:r>
            <a:br>
              <a:rPr lang="uk-UA" sz="3200" b="1" i="1" dirty="0" smtClean="0"/>
            </a:br>
            <a:endParaRPr lang="ru-RU" sz="3200" b="1" i="1" dirty="0"/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13"/>
          </p:nvPr>
        </p:nvSpPr>
        <p:spPr>
          <a:xfrm>
            <a:off x="537024" y="981075"/>
            <a:ext cx="7490964" cy="5643563"/>
          </a:xfrm>
        </p:spPr>
        <p:txBody>
          <a:bodyPr>
            <a:normAutofit/>
          </a:bodyPr>
          <a:lstStyle/>
          <a:p>
            <a:r>
              <a:rPr lang="ru-RU"/>
              <a:t>Методичне об"єднання вчителів природничо-математичного циклу﻿ </a:t>
            </a:r>
          </a:p>
          <a:p>
            <a:endParaRPr lang="ru-RU"/>
          </a:p>
          <a:p>
            <a:pPr>
              <a:buFontTx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/>
          <p:nvPr/>
        </p:nvSpPr>
        <p:spPr>
          <a:xfrm>
            <a:off x="669401" y="1983728"/>
            <a:ext cx="3960440" cy="177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Інтерактивне заняття на тему "«Що таке STEM- освіта? Інноваційні технології : шляхи впровадження та перспективи розвитку»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/>
          <p:nvPr/>
        </p:nvSpPr>
        <p:spPr>
          <a:xfrm>
            <a:off x="4788024" y="4725144"/>
            <a:ext cx="182880" cy="261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098800" y="3206842"/>
            <a:ext cx="4084418" cy="3217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18257" y="5298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Методичне об"єднання класних керівників</a:t>
            </a: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</p:txBody>
      </p:sp>
      <p:sp>
        <p:nvSpPr>
          <p:cNvPr id="2" name="TextBox 1"/>
          <p:cNvSpPr/>
          <p:nvPr/>
        </p:nvSpPr>
        <p:spPr>
          <a:xfrm>
            <a:off x="5220073" y="4293096"/>
            <a:ext cx="3456384" cy="261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uk-UA" dirty="0" smtClean="0"/>
          </a:p>
        </p:txBody>
      </p:sp>
      <p:sp>
        <p:nvSpPr>
          <p:cNvPr id="3" name="TextBox 2"/>
          <p:cNvSpPr/>
          <p:nvPr/>
        </p:nvSpPr>
        <p:spPr>
          <a:xfrm>
            <a:off x="611560" y="1656132"/>
            <a:ext cx="4392488" cy="261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9154" name="Рисунок 4915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78205" y="2225497"/>
            <a:ext cx="4791899" cy="3479636"/>
          </a:xfrm>
          <a:prstGeom prst="rect">
            <a:avLst/>
          </a:prstGeom>
        </p:spPr>
      </p:pic>
      <p:sp>
        <p:nvSpPr>
          <p:cNvPr id="49155" name="TextBox 49154"/>
          <p:cNvSpPr txBox="1"/>
          <p:nvPr/>
        </p:nvSpPr>
        <p:spPr>
          <a:xfrm>
            <a:off x="5559430" y="2651912"/>
            <a:ext cx="3333349" cy="128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/>
              <a:t>Круглий стіл на тему "Поколоіння Z». Як вчителям порозумітися з даним поколінням»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3">
  <a:themeElements>
    <a:clrScheme name="Oran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ra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an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</TotalTime>
  <Words>863</Words>
  <Application>Microsoft Office PowerPoint</Application>
  <PresentationFormat>Экран (4:3)</PresentationFormat>
  <Paragraphs>175</Paragraphs>
  <Slides>17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Тема3</vt:lpstr>
      <vt:lpstr>Волна</vt:lpstr>
      <vt:lpstr>Діаграма</vt:lpstr>
      <vt:lpstr>Презентация PowerPoint</vt:lpstr>
      <vt:lpstr>Науково-методичне питання, над яким працює педагогічний колектив школи</vt:lpstr>
      <vt:lpstr>Презентация PowerPoint</vt:lpstr>
      <vt:lpstr>Форми методичної роботи </vt:lpstr>
      <vt:lpstr>Педагогічні кадри</vt:lpstr>
      <vt:lpstr> Робота з молодими вчителями (Лопатюк В. Ю. вчитель математики та фізики, Ференц Н.Ю. вчитель української літератури) </vt:lpstr>
      <vt:lpstr>Шкільні методоб'єднання</vt:lpstr>
      <vt:lpstr>Засідання методичних об"єднань </vt:lpstr>
      <vt:lpstr>Методичне об"єднання класних керівників </vt:lpstr>
      <vt:lpstr>Тиждень правознавства  (Тучкова О. М.)</vt:lpstr>
      <vt:lpstr>Тиждень трудового навчання</vt:lpstr>
      <vt:lpstr>Тиждень бібліотеки</vt:lpstr>
      <vt:lpstr>Учитель року 2020; номінація "Історія" ІІ (районний) етап</vt:lpstr>
      <vt:lpstr>Проходження курсів підвищення кваліфікації  </vt:lpstr>
      <vt:lpstr>Атестація педагогічних працівників 2019-2020</vt:lpstr>
      <vt:lpstr>Робота з обдарованими учнями, участь та результативність олімпіад, конкурсів, спортивних змагань: </vt:lpstr>
      <vt:lpstr>Пріоритетні питання, над якими буде працювати педагогічний колектив у 2020-2021 н. р.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Методична робота у Богданівській ЗОШ І-ІІІ ступенів Доманівської районної ради Миколаївської області</dc:title>
  <dc:creator>Ищенко</dc:creator>
  <cp:lastModifiedBy>Людмила Луцак</cp:lastModifiedBy>
  <cp:revision>179</cp:revision>
  <dcterms:created xsi:type="dcterms:W3CDTF">2012-02-23T07:53:40Z</dcterms:created>
  <dcterms:modified xsi:type="dcterms:W3CDTF">2020-06-19T18:09:29Z</dcterms:modified>
</cp:coreProperties>
</file>