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295" r:id="rId3"/>
    <p:sldId id="308" r:id="rId4"/>
    <p:sldId id="314" r:id="rId5"/>
    <p:sldId id="332" r:id="rId6"/>
    <p:sldId id="315" r:id="rId7"/>
    <p:sldId id="320" r:id="rId8"/>
    <p:sldId id="321" r:id="rId9"/>
    <p:sldId id="319" r:id="rId10"/>
    <p:sldId id="312" r:id="rId11"/>
    <p:sldId id="326" r:id="rId12"/>
    <p:sldId id="323" r:id="rId13"/>
    <p:sldId id="316" r:id="rId14"/>
    <p:sldId id="317" r:id="rId15"/>
    <p:sldId id="318" r:id="rId16"/>
    <p:sldId id="324" r:id="rId17"/>
    <p:sldId id="330" r:id="rId18"/>
    <p:sldId id="331" r:id="rId19"/>
    <p:sldId id="327" r:id="rId20"/>
    <p:sldId id="329" r:id="rId21"/>
    <p:sldId id="328" r:id="rId22"/>
    <p:sldId id="333" r:id="rId23"/>
  </p:sldIdLst>
  <p:sldSz cx="9144000" cy="6858000" type="screen4x3"/>
  <p:notesSz cx="6761163" cy="9942513"/>
  <p:defaultTextStyle>
    <a:defPPr>
      <a:defRPr lang="uk-UA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ІПАТЕНКО Олена" initials="ІО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E28"/>
    <a:srgbClr val="0D893C"/>
    <a:srgbClr val="E6F2E6"/>
    <a:srgbClr val="FEFEFE"/>
    <a:srgbClr val="6FCB6F"/>
    <a:srgbClr val="EB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0" autoAdjust="0"/>
    <p:restoredTop sz="94364" autoAdjust="0"/>
  </p:normalViewPr>
  <p:slideViewPr>
    <p:cSldViewPr>
      <p:cViewPr varScale="1">
        <p:scale>
          <a:sx n="87" d="100"/>
          <a:sy n="87" d="100"/>
        </p:scale>
        <p:origin x="-1339" y="-86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277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9E110-B52F-474A-B07C-7CBFD3D8606C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2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277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BE0F-C685-4C67-8B4F-2649C09607C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77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07BC-7310-4BC5-B14F-5F6224A996CB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E1080-7F88-47A5-86AE-C9F00848BC6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68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20.03.2023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2579962"/>
            <a:ext cx="9144000" cy="1436833"/>
            <a:chOff x="0" y="2579962"/>
            <a:chExt cx="9144000" cy="1436833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2595809"/>
              <a:ext cx="9112019" cy="1404023"/>
            </a:xfrm>
            <a:prstGeom prst="rect">
              <a:avLst/>
            </a:prstGeom>
            <a:solidFill>
              <a:srgbClr val="FEFEF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2953182" y="2579962"/>
              <a:ext cx="202603" cy="1436833"/>
            </a:xfrm>
            <a:prstGeom prst="rect">
              <a:avLst/>
            </a:prstGeom>
            <a:solidFill>
              <a:srgbClr val="92D05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3155786" y="2579962"/>
              <a:ext cx="5988214" cy="1436833"/>
            </a:xfrm>
            <a:prstGeom prst="rect">
              <a:avLst/>
            </a:prstGeom>
            <a:solidFill>
              <a:srgbClr val="286E28"/>
            </a:solidFill>
            <a:ln>
              <a:solidFill>
                <a:srgbClr val="286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0074" rIns="0" bIns="40074" rtlCol="0" anchor="ctr"/>
            <a:lstStyle/>
            <a:p>
              <a:pPr algn="ctr">
                <a:spcAft>
                  <a:spcPts val="1052"/>
                </a:spcAft>
              </a:pPr>
              <a:r>
                <a:rPr lang="uk-UA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ШКІЛЬНИЙ БУЛІНГ</a:t>
              </a:r>
            </a:p>
            <a:p>
              <a:pPr algn="ctr">
                <a:spcAft>
                  <a:spcPts val="1052"/>
                </a:spcAft>
              </a:pPr>
              <a:endParaRPr lang="uk-UA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677" y="2579962"/>
              <a:ext cx="1963347" cy="1436833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6" name="TextBox 5"/>
          <p:cNvSpPr txBox="1"/>
          <p:nvPr/>
        </p:nvSpPr>
        <p:spPr>
          <a:xfrm>
            <a:off x="4941447" y="4567829"/>
            <a:ext cx="4202553" cy="388707"/>
          </a:xfrm>
          <a:prstGeom prst="rect">
            <a:avLst/>
          </a:prstGeom>
          <a:solidFill>
            <a:schemeClr val="bg1"/>
          </a:solidFill>
        </p:spPr>
        <p:txBody>
          <a:bodyPr wrap="square" lIns="80147" tIns="40074" rIns="80147" bIns="40074" rtlCol="0">
            <a:spAutoFit/>
          </a:bodyPr>
          <a:lstStyle/>
          <a:p>
            <a:endParaRPr lang="uk-U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фізичне залякування, тобто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аподіяння фізичного болю та/або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ілесних ушкоджень (дотики,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товхання, стусани, удари,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побої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ії сексуального характеру тощо)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 (штовхання, підніжки зачіпання, стусани, ляпаси, побиття, нанесення тілесних ушкоджень тощо)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 (зйомки у роздягальні, сексуальні домагання тощо)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386128"/>
            <a:ext cx="3239574" cy="28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0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33547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радіжки, пошкодження одягу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будь-яких інших речей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вимагання грошей,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інностей, відбирання їжі,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удь-якого майна  жертви тощо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1506488"/>
            <a:ext cx="3451448" cy="27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насильство, пов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язане з дією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сихіку, що завдає психологічну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равму, шляхом словесних образ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 погроз, переслідування,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алякування тощо, якими навмисно заподіюється вольова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емоційна невпевненість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кібербулінг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60318"/>
            <a:ext cx="3312368" cy="24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0914" y="1412776"/>
            <a:ext cx="8460341" cy="52014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ВЕРБАЛЬНИЙ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психологічної травми за допомогою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ловесних висловлювань, якими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авмисно заподіюється емоційна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евпевненість (обзивання, глузування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залякування,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жорстокі висловлювання,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висловлювання, які принижують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честь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гідність, якими ображається стать, раса, сексуальна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орієнтація, погрози тощо)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556792"/>
            <a:ext cx="326032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СОЦІАЛЬНИЙ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ктивні дії, які полягають 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алякуванні з застосуванням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актики ізоляції (ігнорування,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відмова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спілкуванні,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бойкот,</a:t>
            </a:r>
          </a:p>
          <a:p>
            <a:pPr indent="285750" algn="just" fontAlgn="base"/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озповсюдження пліток тощо).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Такий вид булінгу спрямований на «соціальне видалення»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 з колективу, переведення її у статус «білої ворони»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397420"/>
            <a:ext cx="3768702" cy="282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ЕЛЕКТРОННИЙ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(КІБЕРБУЛІНГ)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сихологічної травми шляхом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риниження за допомогою мобільних телефонів, мережі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Інтернет, інших електронних пристроїв (знімання на відео 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бійок чи інших принижень, цькування через соціальні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мережі тощо). 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2" y="1374890"/>
            <a:ext cx="3120632" cy="248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ДИТИНІ - ЖЕРТВІ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ЗАМОВЧУВАТИ СИТУАЦІЮ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батькам, вчителям, адміністрації навчального закладу або комусь з дорослих)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ОСОБИСТО ПРОТИСТОЯТИ БУЛЕРУ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можливості не піддаватися на провокації, не зважати на образи, так як відсутність відповідної  реакції жертви призведе до того, що вона стане нецікавою булеру)</a:t>
            </a:r>
            <a:endParaRPr lang="uk-U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НА НАЦІОНАЛЬНУ ДИТЯЧУ «ГАРЯЧУ ЛІНІЮ» 0 800 500 225 772 (БЕЗКОШТОВНО)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ПОЛІЦІЇ 102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про ситуацію)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КОНТАКТ-ЦЕНТРУ БЕЗОПЛАТНОЇ ПРАВОВОЇ ДОПОМОГИ 0 800 213 103 (БЕЗКОШТОВНО)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5092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ЖЕРТВИ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НАВЧИТИ ДИТИНУ НЕАГРЕСИВНО ПРОТИСТОЯТИ БУЛІНГУ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(уникати кривдника, не реагувати на нього, переключитися на спілкування з друзями, не залишаючись на самоті, поводитися впевнено)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ПОВІДОМИТИ ПРО ФАКТ БУЛІНГУ ВЧИТЕЛЯ ДИТИНИ, АДМІНІСТРАЦІЮ ШКОЛИ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БАТЬКАМИ БУЛЕРА З МЕТОЮ ВПЛИВУ НА ЙОГО НЕГАТИВНУ ПОВЕДІНКУ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ЗАЛУЧИТИ ДИТИНУ ДО ПОЗАШКІЛЬНИХ ЗАНЯТЬ З МЕТОЮ РОЗШИРЕННЯ КОЛА ЇЇ СПІЛКУВАННЯ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«МИРНІ» МЕТОДИ НЕ ДОПОМАГАЮТЬ, ОБОВ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ЯЗКОВО ЗВЕРНУТИСЯ ДО КОМПЕТЕНТНИХ ОРГАНІВ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(поліції, прокуратури, служби у справах дітей тощо)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58587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БУЛЕРА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ПОСТАВИТИСЯ ДО БУЛІНГУ СЕРЙОЗНО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сприймати його як тимчасове явище в поведінці дитини)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ДИТИНОЮ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 метою з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ясування причин такої поведінки, шляхів вирішення проблеми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ПРИЙТИ З ДИТИНОЮ НА ПРИЙОМ ДО ПСИХОЛОГА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(фахівець допоможе розібратися у психологічних аспектах булінгу) 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ДОПУСКАТИ ОБРАЗ ДИТИНИ ВДОМА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(часто діти, які зазнають насильства вдома, самі в школі стають кривдниками)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ПОСТІЙНО АКЦЕНТРУВАТИ ДИТИНІ НА НЕОБХІДНОСТІ СПІВЧУВАТИ, СПІВПЕРЕЖИВАТИ, РОБИТИ ДОБРО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07831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ВІДПОВІДАЛЬНІСТЬ ЗА ВЧИНЕННЯ БУЛІНГУ</a:t>
            </a:r>
            <a:endParaRPr lang="uk-U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Aft>
                <a:spcPts val="0"/>
              </a:spcAft>
            </a:pPr>
            <a:endParaRPr lang="uk-U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uk-U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вчинення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булінгу (в залежності від самого діяння, його наслідків, віку булера) можуть наставати різні види відповідальності: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матеріальну та моральну шкоду за діяння, вчинене дитиною у віці до 14 років, несуть батьки, які відшкодовують матеріальні збитки, завдані жертві діями булера, а також доведену у встановленому законом порядку моральну шкоду 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учня можуть також бути застосовані заходи педагогічного впливу, передбачені статутами відповідних навчальних закладів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діяння підпадає під ознаки адміністративного правопорушення або злочину, то за його вчинення настає адміністративна та кримінальна відповідальність відповідно. Причому до таких видів відповідальності у різних випадках можуть притягуватися як діти, так і їх батьки</a:t>
            </a:r>
          </a:p>
        </p:txBody>
      </p:sp>
    </p:spTree>
    <p:extLst>
      <p:ext uri="{BB962C8B-B14F-4D97-AF65-F5344CB8AC3E}">
        <p14:creationId xmlns:p14="http://schemas.microsoft.com/office/powerpoint/2010/main" val="14704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755576" y="1708504"/>
            <a:ext cx="7992888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36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40403" y="1916832"/>
            <a:ext cx="820891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</a:pPr>
            <a:r>
              <a:rPr lang="uk-UA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«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Несправедливість досягається двома способами: або насильством, або обманом»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uk-UA" sz="3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Марк </a:t>
            </a: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Тулій Цицерон</a:t>
            </a:r>
          </a:p>
        </p:txBody>
      </p:sp>
    </p:spTree>
    <p:extLst>
      <p:ext uri="{BB962C8B-B14F-4D97-AF65-F5344CB8AC3E}">
        <p14:creationId xmlns:p14="http://schemas.microsoft.com/office/powerpoint/2010/main" val="33930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АДМІНІСТРАТИВНА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Кодексом України про адміністративні правопорушення)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дітей, віком до 16 років, відповідальність несуть батьки або особи, що їх замінюють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(такі особи, як правило, притягуються до адміністративної відповідальності в порядку ст. 184 КУпАП)</a:t>
            </a:r>
          </a:p>
          <a:p>
            <a:pPr marL="342900" indent="-342900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віці від 16 років до 18 років неповнолітній сам може притягуватися до адміністративної відповідальності в залежності від правопорушення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(дрібне викрадення чужого майна (ст. 51 КУпАП); дрібне хуліганство (ст. 173 КУпАП); поширення неправдивих чуток (ст. 173-1 КУпАП) тощо)</a:t>
            </a:r>
          </a:p>
          <a:p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У такому випадку до нього застосовуються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такі заходи впливу:</a:t>
            </a: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зобов'язання публічно або в іншій формі попросити вибачення у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потерпілого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попередження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догана або сувора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догана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4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передача неповнолітнього під нагляд батькам або особам, які їх замінюють, чи під нагляд педагогічному або трудовому колективу за їх згодою, а також окремим громадянам на їх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прохання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КРИМІНАЛЬНА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Кримінальним кодексом України)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віці від 16 років до 18 років неповнолітній сам може притягуватися до кримінальної відповідальності в залежності від скоєного ним злочину</a:t>
            </a:r>
          </a:p>
          <a:p>
            <a:pPr algn="just" fontAlgn="base">
              <a:spcAft>
                <a:spcPts val="0"/>
              </a:spcAft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деякі види злочинів, передбачені ст. 22 ККУ, неповнолітній може притягуватися з 14 років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(умисне тяжке тілесне ушкодження (ст. 121 ККУ) умисне середньої тяжкості тілесне ушкодження (ст.122 ККУ); зґвалтування (ст. 152 ККУ); насильницьке задоволення статевої пристрасті неприродним способом (ст. 153 ККУ); крадіжку (185 ККУ) тощо)</a:t>
            </a:r>
          </a:p>
          <a:p>
            <a:pPr algn="just" fontAlgn="base">
              <a:spcAft>
                <a:spcPts val="0"/>
              </a:spcAft>
            </a:pPr>
            <a:endParaRPr lang="uk-UA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кщо неповнолітній, який до досягнення віку, з якого настає кримінальна відповідальність, вчинить діяння, яке підпадає під ознаки злочину, до нього судом можуть бути застосовані примусові заходи виховного характеру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кримінальної відповідальності  також можуть притягуватися батьки, опікуни чи піклувальники дитини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(ст. 166 ККУ: злісне невиконання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обов'язків по догляду за дитиною або за особою, щодо якої встановлена опіка 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 піклування)</a:t>
            </a:r>
            <a:endParaRPr lang="uk-UA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5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83659" y="1412776"/>
            <a:ext cx="7848781" cy="32316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</a:t>
            </a:r>
            <a:r>
              <a:rPr lang="en-US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ЯТАЙТЕ!</a:t>
            </a:r>
          </a:p>
          <a:p>
            <a:pPr algn="just"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«Спробуйте бути хоч трохи добрішими – і ви побачите, що будете не в змозі зробити поганий вчинок»</a:t>
            </a:r>
          </a:p>
          <a:p>
            <a:pPr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</a:t>
            </a:r>
            <a:r>
              <a:rPr lang="uk-UA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Конфуцій </a:t>
            </a:r>
            <a:endParaRPr lang="uk-UA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44430"/>
            <a:ext cx="3384376" cy="195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464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uk-UA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r>
              <a:rPr lang="uk-UA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(від англ.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ully-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хуліган, задирака, грубіян)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тривалий процес свідомого жорстокого ставлення, агресивної поведінки з метою заподіяння шкоди, викликання страху, тривоги, створення негативного середовища для людини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ПРОЯВУ БУЛІНГУ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образи, глузування, обзивання, погрози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образливі жести або дії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та інтонаційні залякування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гнорування, відмова від спілкування, бойкот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имагання грошей, їжі, майна, псування речей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насилля, тобто дії, спрямовані на завдання болю чи тілесних ушкоджень (удари, штовхання, викручування рук, підніжки, побиття тощо)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через гаджети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(через смс з мобільних телефонів,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лектронні листи)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у соціальних мережах тощо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ОСНОВНІ ПРИЧИНИ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помилкове уявлення про те, що агресивна поведінка допустима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завоювати авторитет в очах друзів та однолітків, стати «популярним»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привернути увагу дорослих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компенсація за особистісні невдачі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нудьга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заздрість, злість, жорстокість, підлість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 та жорстоке поводження батьків</a:t>
            </a:r>
          </a:p>
        </p:txBody>
      </p:sp>
    </p:spTree>
    <p:extLst>
      <p:ext uri="{BB962C8B-B14F-4D97-AF65-F5344CB8AC3E}">
        <p14:creationId xmlns:p14="http://schemas.microsoft.com/office/powerpoint/2010/main" val="12824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651887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СОЦІАЛЬНА СТРУКТУРА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3690" y="2887592"/>
            <a:ext cx="3728309" cy="1744136"/>
          </a:xfrm>
          <a:prstGeom prst="roundRect">
            <a:avLst/>
          </a:prstGeom>
          <a:solidFill>
            <a:srgbClr val="286E28"/>
          </a:solidFill>
          <a:ln>
            <a:solidFill>
              <a:srgbClr val="FEFEF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ПЕРЕСЛІДУВАЧ (БУЛЕР)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3647" y="5122027"/>
            <a:ext cx="3628351" cy="936104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2910679"/>
            <a:ext cx="3471335" cy="72646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СПОСТЕРІГАЧ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479432" y="4615281"/>
            <a:ext cx="456824" cy="504056"/>
          </a:xfrm>
          <a:prstGeom prst="rightArrow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69" y="3972952"/>
            <a:ext cx="3414314" cy="2336941"/>
          </a:xfrm>
          <a:prstGeom prst="rect">
            <a:avLst/>
          </a:prstGeom>
        </p:spPr>
      </p:pic>
      <p:cxnSp>
        <p:nvCxnSpPr>
          <p:cNvPr id="44" name="Прямая со стрелкой 43"/>
          <p:cNvCxnSpPr/>
          <p:nvPr/>
        </p:nvCxnSpPr>
        <p:spPr>
          <a:xfrm>
            <a:off x="4571998" y="3837694"/>
            <a:ext cx="1872210" cy="671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9" idx="3"/>
          </p:cNvCxnSpPr>
          <p:nvPr/>
        </p:nvCxnSpPr>
        <p:spPr>
          <a:xfrm flipV="1">
            <a:off x="4571998" y="5456348"/>
            <a:ext cx="1872210" cy="133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80312" y="3637141"/>
            <a:ext cx="288032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508103" y="3637141"/>
            <a:ext cx="1872209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20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ВІДЧУВАЄ СИЛЬНУ ПОТРЕБУ ПАНУВАТИ І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ПІДПОРЯДКОВУВАТИ СОБІ ІНШИХ 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ПЕРЕСЛІДУЄ ВЛАСНІ ЦІЛІ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ІМПУЛЬСИВНИЙ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ЗУХВАЛИЙ ТА АРГЕСИВНИЙ У ВІДНОШЕННІ ДО ДОРОСЛИХ (ПЕРЕДУСІМ БАТЬКІВ ТА ВЧИТЕЛІВ)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ПОЗБАВЛЕНИЙ СПІВЧУТТЯ ДО ЖЕРТВИ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НЕРІДКО МАЄ ФІЗИЧНУ ПЕРЕВАГУ ПЕРЕД ІНШИМИ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412776"/>
            <a:ext cx="3024336" cy="1718179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ТИПОВИЙ ПЕРЕСЛІДУВАЧ</a:t>
            </a:r>
          </a:p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(БУЛЕР)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7" y="1412776"/>
            <a:ext cx="3881456" cy="3066253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>
            <a:off x="3707904" y="2271865"/>
            <a:ext cx="2522440" cy="29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0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ПОЛОХЛИВА, ВРАЗЛИВА, ЗАМКНУТА,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СОРОМ</a:t>
            </a:r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ЯЗЛИВА, МАЄ НИЗЬКУ САМООЦІНКУ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ЗАНИЖЕНИЙ АБО ЗАВИЩЕНИЙ РІВЕНЬ ІНТЕЛЕКТУ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СХИЛЬНА ДО ДЕПРЕСІЇ, ЧАСТІШЕ ЗА ІНШИХ ОДНОЛІТКІВ ДУМАЄ ПРО САМОГУБСТВО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МАЄ ФІЗИЧНІ ВАДИ (НОСИТЬ ОКУЛЯРИ ЧЕРЕЗ ПОГАНИЙ ЗІР, ПОГАНО ЧУЄ, МАЄ ПОРУШЕННЯ ОПОРНО-РУХОВОГО АПАРАТУ, ЗАЇКАННЯ ТОЩО)</a:t>
            </a: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ЗОВНІШНІ ОСОБЛИВОСТІ (РУДЕ ВОЛОССЯ, ВЕСНЯНКИ, ВІДСТОВБУРЧЕНІ ВУХА, НЕЗВИЧНА ФОРМА ГОЛОВИ, НАДМІРНА ХУДОРЛЯВІСТЬ ЧИ ПОВНОТА ТОЩО)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НЕДОСТАТНЬО РОЗВИНЕНІ СОЦІАЛЬНІ НАВИЧКИ (ПРОБЛЕМИ У СПІЛКУВАННІ, ВІДСУТНІСТЬ ДОСВІДУ «ЖИТТЯ У КОЛЕКТИВІ»)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412777"/>
            <a:ext cx="3024336" cy="1296143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ТИПОВА 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44677"/>
            <a:ext cx="3236337" cy="2632395"/>
          </a:xfrm>
          <a:prstGeom prst="rect">
            <a:avLst/>
          </a:prstGeom>
        </p:spPr>
      </p:pic>
      <p:cxnSp>
        <p:nvCxnSpPr>
          <p:cNvPr id="13" name="Прямая со стрелкой 12"/>
          <p:cNvCxnSpPr>
            <a:stCxn id="9" idx="3"/>
          </p:cNvCxnSpPr>
          <p:nvPr/>
        </p:nvCxnSpPr>
        <p:spPr>
          <a:xfrm>
            <a:off x="3707904" y="2060849"/>
            <a:ext cx="2160240" cy="504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8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8608" y="2622281"/>
            <a:ext cx="3616572" cy="8252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622281"/>
            <a:ext cx="3708412" cy="84938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 БУЛІНГ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9260" y="3660898"/>
            <a:ext cx="3007071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(словесний)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39260" y="4588958"/>
            <a:ext cx="3029184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50317" y="5547364"/>
            <a:ext cx="3007070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електронний булінг (кібербулінг)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5643" y="3474264"/>
            <a:ext cx="10111" cy="243314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35754" y="3768910"/>
            <a:ext cx="603506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283" y="4654490"/>
            <a:ext cx="594855" cy="52044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58411" y="5565794"/>
            <a:ext cx="580849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608" y="5403057"/>
            <a:ext cx="3622564" cy="89333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3046" y="3642328"/>
            <a:ext cx="2907146" cy="58011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43046" y="4412527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475" y="3452245"/>
            <a:ext cx="4697" cy="136305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475" y="3684132"/>
            <a:ext cx="61831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51934" y="4444942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3599</TotalTime>
  <Words>1439</Words>
  <Application>Microsoft Office PowerPoint</Application>
  <PresentationFormat>Экран (4:3)</PresentationFormat>
  <Paragraphs>301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Liubov</cp:lastModifiedBy>
  <cp:revision>413</cp:revision>
  <cp:lastPrinted>2016-06-08T13:41:31Z</cp:lastPrinted>
  <dcterms:created xsi:type="dcterms:W3CDTF">2010-02-23T11:30:32Z</dcterms:created>
  <dcterms:modified xsi:type="dcterms:W3CDTF">2023-03-20T13:52:17Z</dcterms:modified>
</cp:coreProperties>
</file>