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5" r:id="rId2"/>
    <p:sldId id="286" r:id="rId3"/>
    <p:sldId id="269" r:id="rId4"/>
    <p:sldId id="337" r:id="rId5"/>
    <p:sldId id="338" r:id="rId6"/>
    <p:sldId id="340" r:id="rId7"/>
    <p:sldId id="341" r:id="rId8"/>
    <p:sldId id="333" r:id="rId9"/>
    <p:sldId id="33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1" autoAdjust="0"/>
    <p:restoredTop sz="83738" autoAdjust="0"/>
  </p:normalViewPr>
  <p:slideViewPr>
    <p:cSldViewPr>
      <p:cViewPr varScale="1">
        <p:scale>
          <a:sx n="73" d="100"/>
          <a:sy n="73" d="100"/>
        </p:scale>
        <p:origin x="-16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23D8E-B2DF-4EE7-B3FB-6CD11950E30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9727-8C87-4261-AFD0-B4FDD5795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6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297952"/>
          </a:xfrm>
        </p:spPr>
        <p:txBody>
          <a:bodyPr>
            <a:normAutofit fontScale="90000"/>
          </a:bodyPr>
          <a:lstStyle/>
          <a:p>
            <a:r>
              <a:rPr lang="uk-UA" sz="49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  Виховна діяльність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uk-UA" sz="1800" dirty="0" smtClean="0">
                <a:latin typeface="+mn-lt"/>
              </a:rPr>
              <a:t>     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Згідно зі шкільною виховною програмою на 2022-2023 </a:t>
            </a:r>
            <a:r>
              <a:rPr lang="uk-UA" sz="2700" dirty="0" err="1" smtClean="0">
                <a:solidFill>
                  <a:srgbClr val="002060"/>
                </a:solidFill>
                <a:latin typeface="+mn-lt"/>
              </a:rPr>
              <a:t>н.р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.  організація виховної діяльності спрямована на реалізацію нормативних документів, які регламентують зміст, форми та методи виховної роботи, спрямовані на формування ключових </a:t>
            </a:r>
            <a:r>
              <a:rPr lang="uk-UA" sz="2700" dirty="0" err="1" smtClean="0">
                <a:solidFill>
                  <a:srgbClr val="002060"/>
                </a:solidFill>
                <a:latin typeface="+mn-lt"/>
              </a:rPr>
              <a:t>компетенцій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 школярів: інформаційно-інтелектуальних, морально-духовних, превентивно-правових, формування навиків здорового способу життя;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dirty="0" smtClean="0"/>
              <a:t> </a:t>
            </a:r>
            <a:r>
              <a:rPr lang="ru-RU" sz="2700" dirty="0" err="1" smtClean="0">
                <a:solidFill>
                  <a:srgbClr val="002060"/>
                </a:solidFill>
              </a:rPr>
              <a:t>формування</a:t>
            </a:r>
            <a:r>
              <a:rPr lang="ru-RU" sz="2700" dirty="0" smtClean="0">
                <a:solidFill>
                  <a:srgbClr val="002060"/>
                </a:solidFill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</a:rPr>
              <a:t>особистості</a:t>
            </a:r>
            <a:r>
              <a:rPr lang="ru-RU" sz="2700" dirty="0" smtClean="0">
                <a:solidFill>
                  <a:srgbClr val="002060"/>
                </a:solidFill>
              </a:rPr>
              <a:t> через </a:t>
            </a:r>
            <a:r>
              <a:rPr lang="ru-RU" sz="2700" dirty="0" err="1" smtClean="0">
                <a:solidFill>
                  <a:srgbClr val="002060"/>
                </a:solidFill>
              </a:rPr>
              <a:t>шкільне</a:t>
            </a:r>
            <a:r>
              <a:rPr lang="ru-RU" sz="2700" dirty="0" smtClean="0">
                <a:solidFill>
                  <a:srgbClr val="002060"/>
                </a:solidFill>
              </a:rPr>
              <a:t> та </a:t>
            </a:r>
            <a:r>
              <a:rPr lang="ru-RU" sz="2700" dirty="0" err="1" smtClean="0">
                <a:solidFill>
                  <a:srgbClr val="002060"/>
                </a:solidFill>
              </a:rPr>
              <a:t>родинне</a:t>
            </a:r>
            <a:r>
              <a:rPr lang="ru-RU" sz="2700" dirty="0" smtClean="0">
                <a:solidFill>
                  <a:srgbClr val="002060"/>
                </a:solidFill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</a:rPr>
              <a:t>виховання</a:t>
            </a:r>
            <a:r>
              <a:rPr lang="ru-RU" sz="2700" dirty="0" smtClean="0">
                <a:solidFill>
                  <a:srgbClr val="002060"/>
                </a:solidFill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</a:rPr>
              <a:t>з</a:t>
            </a:r>
            <a:r>
              <a:rPr lang="ru-RU" sz="2700" dirty="0" smtClean="0">
                <a:solidFill>
                  <a:srgbClr val="002060"/>
                </a:solidFill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</a:rPr>
              <a:t>урахуванням</a:t>
            </a:r>
            <a:r>
              <a:rPr lang="ru-RU" sz="2700" dirty="0" smtClean="0">
                <a:solidFill>
                  <a:srgbClr val="002060"/>
                </a:solidFill>
              </a:rPr>
              <a:t>: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• </a:t>
            </a:r>
            <a:r>
              <a:rPr lang="ru-RU" sz="2700" dirty="0" err="1" smtClean="0">
                <a:solidFill>
                  <a:srgbClr val="002060"/>
                </a:solidFill>
              </a:rPr>
              <a:t>індивідуальних</a:t>
            </a:r>
            <a:r>
              <a:rPr lang="ru-RU" sz="2700" dirty="0" smtClean="0">
                <a:solidFill>
                  <a:srgbClr val="002060"/>
                </a:solidFill>
              </a:rPr>
              <a:t>  </a:t>
            </a:r>
            <a:r>
              <a:rPr lang="ru-RU" sz="2700" dirty="0" err="1" smtClean="0">
                <a:solidFill>
                  <a:srgbClr val="002060"/>
                </a:solidFill>
              </a:rPr>
              <a:t>особливостей</a:t>
            </a:r>
            <a:r>
              <a:rPr lang="ru-RU" sz="2700" dirty="0" smtClean="0">
                <a:solidFill>
                  <a:srgbClr val="002060"/>
                </a:solidFill>
              </a:rPr>
              <a:t>;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• </a:t>
            </a:r>
            <a:r>
              <a:rPr lang="ru-RU" sz="2700" dirty="0" err="1" smtClean="0">
                <a:solidFill>
                  <a:srgbClr val="002060"/>
                </a:solidFill>
              </a:rPr>
              <a:t>здібностей</a:t>
            </a:r>
            <a:r>
              <a:rPr lang="ru-RU" sz="2700" dirty="0" smtClean="0">
                <a:solidFill>
                  <a:srgbClr val="002060"/>
                </a:solidFill>
              </a:rPr>
              <a:t>;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• </a:t>
            </a:r>
            <a:r>
              <a:rPr lang="ru-RU" sz="2700" dirty="0" err="1" smtClean="0">
                <a:solidFill>
                  <a:srgbClr val="002060"/>
                </a:solidFill>
              </a:rPr>
              <a:t>умінь</a:t>
            </a:r>
            <a:r>
              <a:rPr lang="ru-RU" sz="2700" dirty="0" smtClean="0">
                <a:solidFill>
                  <a:srgbClr val="002060"/>
                </a:solidFill>
              </a:rPr>
              <a:t> та </a:t>
            </a:r>
            <a:r>
              <a:rPr lang="ru-RU" sz="2700" dirty="0" err="1" smtClean="0">
                <a:solidFill>
                  <a:srgbClr val="002060"/>
                </a:solidFill>
              </a:rPr>
              <a:t>навичок</a:t>
            </a:r>
            <a:r>
              <a:rPr lang="ru-RU" sz="3100" dirty="0" smtClean="0">
                <a:solidFill>
                  <a:srgbClr val="002060"/>
                </a:solidFill>
              </a:rPr>
              <a:t>.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endParaRPr lang="ru-RU" sz="3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6297952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Просвітницька діяльність </a:t>
            </a:r>
            <a:r>
              <a:rPr lang="uk-UA" sz="36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uk-UA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uk-UA" sz="3600" b="1" dirty="0" smtClean="0">
                <a:solidFill>
                  <a:srgbClr val="0070C0"/>
                </a:solidFill>
                <a:latin typeface="+mn-lt"/>
              </a:rPr>
              <a:t>                      </a:t>
            </a:r>
            <a:r>
              <a:rPr lang="uk-UA" sz="36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педколективу</a:t>
            </a:r>
            <a:r>
              <a:rPr lang="uk-UA" sz="36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uk-UA" sz="3600" dirty="0" smtClean="0">
                <a:solidFill>
                  <a:srgbClr val="002060"/>
                </a:solidFill>
                <a:latin typeface="+mn-lt"/>
              </a:rPr>
            </a:br>
            <a:r>
              <a:rPr lang="uk-UA" sz="3600" dirty="0" smtClean="0">
                <a:solidFill>
                  <a:srgbClr val="002060"/>
                </a:solidFill>
                <a:latin typeface="+mn-lt"/>
              </a:rPr>
              <a:t>   відповідно до місії ліцею спрямована на </a:t>
            </a:r>
            <a:r>
              <a:rPr lang="uk-UA" sz="3600" dirty="0" smtClean="0">
                <a:solidFill>
                  <a:srgbClr val="002060"/>
                </a:solidFill>
              </a:rPr>
              <a:t>формування випускника – громадянина України, соціально компетентної, творчої, високоморальної особистості, здатної до </a:t>
            </a:r>
            <a:r>
              <a:rPr lang="uk-UA" sz="3600" dirty="0" err="1" smtClean="0">
                <a:solidFill>
                  <a:srgbClr val="002060"/>
                </a:solidFill>
              </a:rPr>
              <a:t>самореалізаціїї</a:t>
            </a:r>
            <a:r>
              <a:rPr lang="uk-UA" sz="3600" dirty="0" smtClean="0">
                <a:solidFill>
                  <a:srgbClr val="002060"/>
                </a:solidFill>
              </a:rPr>
              <a:t> й свідомого вибору власного місця в суспільстві.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60648"/>
            <a:ext cx="7862150" cy="6597352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Однією з форм позакласної та позашкільної роботи є участь учнів у гуртках. 85% дітей охоплено організаційними формами навчально-виховної діяльності. З них: у гуртках – 145 учнів, факультативах – 192, в музичній школі (філіал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Дашавської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музичної школи ім. Ф.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Колесси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– 30%. Робота проводиться згідно з планами. На достатньому рівні працює рада шкільного музею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“Історія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села Великі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Дідушичі”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у напрямку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“національне-патріотичне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виховання молоді через розвиток музейної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справи”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26642" cy="1071562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ВІДКРИТО 1987 РОКУ </a:t>
            </a:r>
            <a:b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музею 750 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експонатів</a:t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роботи музею:</a:t>
            </a:r>
            <a:br>
              <a:rPr lang="uk-UA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-екскурсії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зустрічі;</a:t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-уроки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історії, літератури та  народознавства;</a:t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-виховні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заходи…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9E04B1-554C-477B-8A02-02C728BDD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6" y="4643447"/>
            <a:ext cx="3480842" cy="220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7B9FB4D-1BED-4A61-93FD-31A5B57C2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2500306"/>
            <a:ext cx="4758604" cy="207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6E5BC45-8DFB-45B8-B43D-BEB154594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997070"/>
            <a:ext cx="4080931" cy="286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У 2022-2023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. екскурсоводи музею продовжили пошукову  роботу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проєктах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«Край, в якому я живу», </a:t>
            </a:r>
            <a:r>
              <a:rPr lang="uk-UA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“Спогади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односельчан”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“Герої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вмирають. Коріння їх родовідного дерева – у Великих </a:t>
            </a:r>
            <a:r>
              <a:rPr lang="uk-UA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Дідушичах”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  <p:pic>
        <p:nvPicPr>
          <p:cNvPr id="3" name="Місце для вмісту 6">
            <a:extLst>
              <a:ext uri="{FF2B5EF4-FFF2-40B4-BE49-F238E27FC236}">
                <a16:creationId xmlns:a16="http://schemas.microsoft.com/office/drawing/2014/main" xmlns="" id="{F0447B22-3861-4E7F-B3B6-55E5C0339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30" y="4143380"/>
            <a:ext cx="3807006" cy="255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ФОТО ОЛЬГА ЮРІЇВНА 2022\Screenshot_2022-07-05-12-54-27-456_com.miui.videoplayer.jpg"/>
          <p:cNvPicPr/>
          <p:nvPr/>
        </p:nvPicPr>
        <p:blipFill>
          <a:blip r:embed="rId3" cstate="print"/>
          <a:srcRect l="1111" t="36496" b="37094"/>
          <a:stretch>
            <a:fillRect/>
          </a:stretch>
        </p:blipFill>
        <p:spPr bwMode="auto">
          <a:xfrm>
            <a:off x="1428729" y="4429132"/>
            <a:ext cx="3571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142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Музей – центр національно-патріотичного виховання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52CE88-BE55-48B3-9EAB-84ADCBC3B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1285860"/>
            <a:ext cx="3857620" cy="443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photo_5188210302343302495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7" y="3143249"/>
            <a:ext cx="4214841" cy="3516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Всеукраїнський фотоконкурс</a:t>
            </a:r>
            <a:br>
              <a:rPr lang="uk-UA" dirty="0" smtClean="0"/>
            </a:br>
            <a:r>
              <a:rPr lang="uk-UA" sz="2200" dirty="0" smtClean="0"/>
              <a:t>Автори – учні 10 класу Т. Брик, А. Юрчик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8" name="AutoShape 4" descr="https://mail.ukr.net/attach/resize/16566733133578474352/9?size=preview_desk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ФОТО ОЛЬГА ЮРІЇВНА 2022\1656673260446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7286676" cy="49604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000" b="1" i="1" dirty="0" smtClean="0">
                <a:solidFill>
                  <a:schemeClr val="accent3">
                    <a:lumMod val="50000"/>
                  </a:schemeClr>
                </a:solidFill>
              </a:rPr>
              <a:t>Участь учнів у просвітницькій діяльності</a:t>
            </a:r>
            <a:endParaRPr lang="uk-UA" sz="3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8" name="AutoShape 4" descr="https://mail.ukr.net/attach/resize/16570155063877079144/1?size=preview_desk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il.ukr.net/attach/resize/16570155063877079144/1?size=preview_desk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blob:https://xn--80affa3aj0al.xn--80asehdb/68cbfa22-2baa-4ce9-90a7-b3c2d34b5b0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blob:https://xn--80affa3aj0al.xn--80asehdb/68cbfa22-2baa-4ce9-90a7-b3c2d34b5b0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5" name="Picture 5" descr="D:\фото ансамб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5"/>
            <a:ext cx="5214974" cy="2740289"/>
          </a:xfrm>
          <a:prstGeom prst="rect">
            <a:avLst/>
          </a:prstGeom>
          <a:noFill/>
        </p:spPr>
      </p:pic>
      <p:pic>
        <p:nvPicPr>
          <p:cNvPr id="30726" name="Picture 6" descr="D:\фото ансам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828032"/>
            <a:ext cx="5721565" cy="3029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5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err="1" smtClean="0">
                <a:solidFill>
                  <a:schemeClr val="accent3">
                    <a:lumMod val="50000"/>
                  </a:schemeClr>
                </a:solidFill>
              </a:rPr>
              <a:t>Проєкти</a:t>
            </a:r>
            <a:r>
              <a:rPr lang="uk-UA" b="1" i="1" dirty="0">
                <a:solidFill>
                  <a:schemeClr val="accent3">
                    <a:lumMod val="50000"/>
                  </a:schemeClr>
                </a:solidFill>
              </a:rPr>
              <a:t>, над якими працювала ДЮЛ у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2022-2023 </a:t>
            </a:r>
            <a:r>
              <a:rPr lang="uk-UA" b="1" i="1" dirty="0">
                <a:solidFill>
                  <a:schemeClr val="accent3">
                    <a:lumMod val="50000"/>
                  </a:schemeClr>
                </a:solidFill>
              </a:rPr>
              <a:t>році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941168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Благодійна акція </a:t>
            </a:r>
          </a:p>
          <a:p>
            <a:pPr algn="ctr"/>
            <a:r>
              <a:rPr lang="uk-UA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«Дякуємо Вам,      </a:t>
            </a:r>
          </a:p>
          <a:p>
            <a:pPr algn="ctr"/>
            <a:r>
              <a:rPr lang="uk-UA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воїни»</a:t>
            </a:r>
            <a:endParaRPr lang="uk-UA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3" name="Picture 1" descr="D:\сітка фот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3466554" cy="3357586"/>
          </a:xfrm>
          <a:prstGeom prst="rect">
            <a:avLst/>
          </a:prstGeom>
          <a:noFill/>
        </p:spPr>
      </p:pic>
      <p:pic>
        <p:nvPicPr>
          <p:cNvPr id="28674" name="Picture 2" descr="D:\вої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254" y="2000240"/>
            <a:ext cx="4512746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08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115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          Виховна діяльність       Згідно зі шкільною виховною програмою на 2022-2023 н.р.  організація виховної діяльності спрямована на реалізацію нормативних документів, які регламентують зміст, форми та методи виховної роботи, спрямовані на формування ключових компетенцій школярів: інформаційно-інтелектуальних, морально-духовних, превентивно-правових, формування навиків здорового способу життя;  формування особистості через шкільне та родинне виховання з урахуванням: • індивідуальних  особливостей; • здібностей; • умінь та навичок.   </vt:lpstr>
      <vt:lpstr>        Просвітницька діяльність                        педколективу     відповідно до місії ліцею спрямована на формування випускника – громадянина України, соціально компетентної, творчої, високоморальної особистості, здатної до самореалізаціїї й свідомого вибору власного місця в суспільстві.</vt:lpstr>
      <vt:lpstr>    Однією з форм позакласної та позашкільної роботи є участь учнів у гуртках. 85% дітей охоплено організаційними формами навчально-виховної діяльності. З них: у гуртках – 145 учнів, факультативах – 192, в музичній школі (філіал Дашавської музичної школи ім. Ф. Колесси) – 30%. Робота проводиться згідно з планами. На достатньому рівні працює рада шкільного музею “Історія села Великі Дідушичі” у напрямку “національне-патріотичне виховання молоді через розвиток музейної справи” .  </vt:lpstr>
      <vt:lpstr>    МУЗЕЙ ВІДКРИТО 1987 РОКУ  Фонд музею 750 експонатів Досвід роботи музею: -екскурсії, зустрічі; -уроки історії, літератури та  народознавства; -виховні заходи… </vt:lpstr>
      <vt:lpstr>     У 2022-2023 н.р. екскурсоводи музею продовжили пошукову  роботу у проєктах «Край, в якому я живу», “Спогади односельчан”, “Герої не вмирають. Коріння їх родовідного дерева – у Великих Дідушичах”.</vt:lpstr>
      <vt:lpstr> Музей – центр національно-патріотичного виховання </vt:lpstr>
      <vt:lpstr>  Всеукраїнський фотоконкурс Автори – учні 10 класу Т. Брик, А. Юрчик </vt:lpstr>
      <vt:lpstr>Участь учнів у просвітницькій діяльності</vt:lpstr>
      <vt:lpstr>Проєкти, над якими працювала ДЮЛ у 2022-2023 році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ПРО РОБОТУ ВЕЛИКОДІДУШИЦЬКОЇ СЗОШ І-ІІІ СТУПЕНІВ у 2015 – 2016 н.р.</dc:title>
  <dc:creator>1</dc:creator>
  <cp:lastModifiedBy>user</cp:lastModifiedBy>
  <cp:revision>365</cp:revision>
  <dcterms:created xsi:type="dcterms:W3CDTF">2016-04-23T11:04:09Z</dcterms:created>
  <dcterms:modified xsi:type="dcterms:W3CDTF">2023-10-12T09:27:53Z</dcterms:modified>
</cp:coreProperties>
</file>