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345" r:id="rId3"/>
    <p:sldId id="354" r:id="rId4"/>
    <p:sldId id="356" r:id="rId5"/>
    <p:sldId id="282" r:id="rId6"/>
    <p:sldId id="283" r:id="rId7"/>
    <p:sldId id="293" r:id="rId8"/>
    <p:sldId id="300" r:id="rId9"/>
    <p:sldId id="358" r:id="rId10"/>
    <p:sldId id="347" r:id="rId11"/>
    <p:sldId id="348" r:id="rId12"/>
    <p:sldId id="279" r:id="rId13"/>
    <p:sldId id="296" r:id="rId14"/>
    <p:sldId id="297" r:id="rId15"/>
    <p:sldId id="33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1" autoAdjust="0"/>
    <p:restoredTop sz="83738" autoAdjust="0"/>
  </p:normalViewPr>
  <p:slideViewPr>
    <p:cSldViewPr>
      <p:cViewPr varScale="1">
        <p:scale>
          <a:sx n="73" d="100"/>
          <a:sy n="73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23D8E-B2DF-4EE7-B3FB-6CD11950E30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9727-8C87-4261-AFD0-B4FDD5795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6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46550"/>
            <a:ext cx="8143900" cy="541145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</a:t>
            </a:r>
            <a:r>
              <a:rPr lang="uk-UA" sz="2000" dirty="0" smtClean="0"/>
              <a:t>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Умовою повноцінної комплексної освіти є знання та використання інформаційно-комунікаційних технологій.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У ліцеї обладнано : </a:t>
            </a:r>
            <a:b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-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ютерний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клас, у якому є  10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ютерів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інтерактивна дошка, проектор;</a:t>
            </a:r>
            <a:b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- лінгафонний кабінет, у якому є 9 </a:t>
            </a:r>
            <a:r>
              <a:rPr lang="uk-UA" sz="27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ютерів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інтерактивна дошка, проектор;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- кабінет фізики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якому є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 ноутбуків, 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інтерактивна дошка,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проектор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Крім того , є 5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ютерів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які 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використовуються в управлінсько-господарській діяльності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Усі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ютери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підключені до Інтернету.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У навчальному процесі використовуються 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ютерні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програмні  засоби навчання  предметів природничо-математичного циклу.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ru-RU" sz="2700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4489" y="0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Забезпечення сучасною комп’ютерною технікою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Укладено договори у 2022 році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Придбання матеріалів для облаштування укриття – 15744.00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Котел твердопаливний в комплекті з вентиляторами та блоком управління – 535 000.00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Виготовлення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проєктно-кошторисної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документації на будівництво міні-футбольного поля в с. В.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Дідушичі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стадія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“Робочий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проєкт”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49000.00 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Укладено договори у 2023 році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Закупівля електричної енергії – 189000.00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Послуги з охорони території та приміщень – 60000.00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Надання послуг по технічній інвентаризації об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єкта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нерухомого майна – 17254.28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Капітальний ремонт шатрової покрівлі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Великодідушицького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ліцею – 718938.45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Капітальний ремонт котельні в с. В.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Дідушичі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323886.85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8143900" cy="6000768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створити максимально сприятливі умови для інтелектуального, морального та фізичного розвитку обдарованих дітей: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забезпечення </a:t>
            </a:r>
            <a:r>
              <a:rPr lang="uk-UA" sz="2200" dirty="0" err="1" smtClean="0">
                <a:solidFill>
                  <a:srgbClr val="002060"/>
                </a:solidFill>
                <a:latin typeface="+mn-lt"/>
              </a:rPr>
              <a:t>відео-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 та аудіо матеріалами для викладання програмового матеріалу;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оновити та поповнити кабінети обладнанням для лабораторних досліджень та практичних робіт;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встановити затемнення в приміщеннях кабінетів;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придбати програмові засоби навчального призначення з предметів.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поетапно впроваджувати прогресивні технології навчання й виховання обдарованих учнів;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створити умови для розвитку здатності особистості до адаптації в соціумі;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психологічний супровід дітей  в умовах воєнного стану;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проводити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моніторинги закладу освіти;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створення особистих </a:t>
            </a:r>
            <a:r>
              <a:rPr lang="uk-UA" sz="2200" dirty="0" err="1" smtClean="0">
                <a:solidFill>
                  <a:srgbClr val="002060"/>
                </a:solidFill>
                <a:latin typeface="+mn-lt"/>
              </a:rPr>
              <a:t>портфоліо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;</a:t>
            </a:r>
            <a:br>
              <a:rPr lang="uk-UA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будівництво міні-футбольного поля із штучним покриттям;</a:t>
            </a:r>
            <a:br>
              <a:rPr lang="uk-UA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проведення сертифікації вчителів;</a:t>
            </a:r>
            <a:br>
              <a:rPr lang="uk-UA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переведення документообігу ліцею в електронну форму.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0"/>
            <a:ext cx="6454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Попереду нові завдання: </a:t>
            </a:r>
            <a:endParaRPr lang="uk-UA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8072462" cy="5500726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2022 рік – 11 696 010,00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Оплата праці та нарахування на заробітну плату – 9 490 254.53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Використання товарів і послуг –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1 994 860.00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Продукти харчування – 160 760.00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Оплата комунальних послуг та енергоносіїв – 1 649 500.00 грн.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тому числі оплата електроенергії –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145 000 грн.</a:t>
            </a:r>
            <a: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dirty="0" smtClean="0">
                <a:latin typeface="Arial" pitchFamily="34" charset="0"/>
                <a:cs typeface="Arial" pitchFamily="34" charset="0"/>
              </a:rPr>
            </a:b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14290"/>
            <a:ext cx="64134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Бюджетний фонд  ліцею</a:t>
            </a:r>
            <a:endParaRPr lang="uk-UA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8072462" cy="578645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2023 рік – 10 171 134.00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Оплата праці та нарахування на заробітну плату </a:t>
            </a:r>
            <a:r>
              <a:rPr lang="uk-UA" sz="36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9 041 390.00 </a:t>
            </a: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Використання товарів і послуг –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1 128 844.00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Продукти харчування – 126 920.00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Оплата комунальних послуг та енергоносіїв – 792 090.00 грн.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тому числі оплата електроенергії –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189 000.00 грн.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400" b="1" i="1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14290"/>
            <a:ext cx="62964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Бюджетний фонд ліцею</a:t>
            </a:r>
            <a:endParaRPr lang="uk-UA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9C54CD4A-DC3F-4886-B0BF-9DD9E67AA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447800"/>
            <a:ext cx="6429419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Впровадження НУШ у ліцеї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4337" name="Picture 1" descr="D:\і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387402"/>
            <a:ext cx="4429156" cy="3709950"/>
          </a:xfrm>
          <a:prstGeom prst="rect">
            <a:avLst/>
          </a:prstGeom>
          <a:noFill/>
        </p:spPr>
      </p:pic>
      <p:pic>
        <p:nvPicPr>
          <p:cNvPr id="14338" name="Picture 2" descr="D:\ну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96" y="857232"/>
            <a:ext cx="4143404" cy="3571900"/>
          </a:xfrm>
          <a:prstGeom prst="rect">
            <a:avLst/>
          </a:prstGeom>
          <a:noFill/>
        </p:spPr>
      </p:pic>
      <p:pic>
        <p:nvPicPr>
          <p:cNvPr id="14340" name="Picture 4" descr="D:\ігр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78579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Впровадження НУШ у ліцеї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73731" name="Picture 3" descr="D:\1 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3786214" cy="5715040"/>
          </a:xfrm>
          <a:prstGeom prst="rect">
            <a:avLst/>
          </a:prstGeom>
          <a:noFill/>
        </p:spPr>
      </p:pic>
      <p:pic>
        <p:nvPicPr>
          <p:cNvPr id="73732" name="Picture 4" descr="D:\1 кл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785794"/>
            <a:ext cx="4179123" cy="5572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Впровадження НУШ у ліцеї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Picture 1" descr="D:\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572000" cy="4929222"/>
          </a:xfrm>
          <a:prstGeom prst="rect">
            <a:avLst/>
          </a:prstGeom>
          <a:noFill/>
        </p:spPr>
      </p:pic>
      <p:pic>
        <p:nvPicPr>
          <p:cNvPr id="6" name="Picture 2" descr="D:\3 кл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620" y="1071546"/>
            <a:ext cx="4599678" cy="49292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000240"/>
            <a:ext cx="8358246" cy="4357718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ліцеї наявна бібліотека, </a:t>
            </a:r>
            <a:b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книгосховище, читальний зал. </a:t>
            </a:r>
            <a:b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ведення бібліотечного </a:t>
            </a:r>
            <a:b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фонду використовується </a:t>
            </a:r>
            <a:r>
              <a:rPr lang="uk-UA" sz="31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31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Бібліотечний фонд ліцею: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800" dirty="0" smtClean="0">
                <a:solidFill>
                  <a:srgbClr val="002060"/>
                </a:solidFill>
              </a:rPr>
              <a:t>книг та брошур  –  6765, 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з них підручників – 3893: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</a:t>
            </a:r>
            <a:r>
              <a:rPr lang="uk-UA" sz="2800" dirty="0" smtClean="0">
                <a:solidFill>
                  <a:srgbClr val="002060"/>
                </a:solidFill>
              </a:rPr>
              <a:t>1-4 класи            -        793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</a:t>
            </a:r>
            <a:r>
              <a:rPr lang="uk-UA" sz="2800" dirty="0" smtClean="0">
                <a:solidFill>
                  <a:srgbClr val="002060"/>
                </a:solidFill>
              </a:rPr>
              <a:t>5-9 класи            -        1944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</a:t>
            </a:r>
            <a:r>
              <a:rPr lang="uk-UA" sz="2800" dirty="0" smtClean="0">
                <a:solidFill>
                  <a:srgbClr val="002060"/>
                </a:solidFill>
              </a:rPr>
              <a:t>10-11 класи        -        1159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Позитивна тенденція: збільшився вибір навчально-методичної та довідникової літератури.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068" y="0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Забезпечення навчально-методичною й довідниковою літературою, ефективність її використання</a:t>
            </a:r>
            <a:endParaRPr lang="uk-UA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D:\бі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14686"/>
            <a:ext cx="4000496" cy="2428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8143900" cy="6000768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 </a:t>
            </a: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Навчально-виховний процес здійснюється у двох корпусах (для 1-4 класів та 5-11 класів). Загальною площею 30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14 </a:t>
            </a: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м². Опалення цих приміщень організовано за рахунок роботи власної котельні (опалення водяне).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Створено умови для дітей з особливими потребами. 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Є власний водогін, в тому числі з гарячою водою, каналізація, внутрішні вбиральні.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Реалізація завдань відповідно до Державного стандарту базової та середньої освіти забезпечується роботою навчальних кабінетів. 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У ліцеї є 27 класних кімнат, з них: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 навчальних кабінетів, 3 лабораторії;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майстерня з обробки дерева й металу (тепер -  укриття);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спортивний зал;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бібліотека з бібліотечним фондом у 6765  примірників;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їдальня на 54 посадкових місць.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автомобілі для проведення практичної їзди.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0"/>
            <a:ext cx="6740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Матеріально-технічна база</a:t>
            </a:r>
            <a:endParaRPr lang="uk-UA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uk-UA" b="1" i="1" dirty="0" smtClean="0"/>
              <a:t>Зроблено протягом року</a:t>
            </a:r>
            <a:endParaRPr lang="ru-RU" b="1" i="1" dirty="0"/>
          </a:p>
        </p:txBody>
      </p:sp>
      <p:pic>
        <p:nvPicPr>
          <p:cNvPr id="10241" name="Picture 1" descr="D:\школ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</p:spPr>
      </p:pic>
      <p:pic>
        <p:nvPicPr>
          <p:cNvPr id="10243" name="Picture 3" descr="D:\да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Оновлено котельню, закуплено котел</a:t>
            </a:r>
            <a:endParaRPr lang="uk-UA" sz="3200" b="1" dirty="0"/>
          </a:p>
        </p:txBody>
      </p:sp>
      <p:pic>
        <p:nvPicPr>
          <p:cNvPr id="9217" name="Picture 1" descr="D:\кот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857620" cy="542928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408674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D:\к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00504"/>
            <a:ext cx="4000528" cy="2799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Облаштовано</a:t>
            </a:r>
            <a:r>
              <a:rPr lang="uk-UA" dirty="0" smtClean="0"/>
              <a:t> укриття</a:t>
            </a:r>
            <a:endParaRPr lang="uk-UA" b="1" dirty="0"/>
          </a:p>
        </p:txBody>
      </p:sp>
      <p:pic>
        <p:nvPicPr>
          <p:cNvPr id="77826" name="Picture 2" descr="D:\укритт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3786214" cy="3752843"/>
          </a:xfrm>
          <a:prstGeom prst="rect">
            <a:avLst/>
          </a:prstGeom>
          <a:noFill/>
        </p:spPr>
      </p:pic>
      <p:pic>
        <p:nvPicPr>
          <p:cNvPr id="77827" name="Picture 3" descr="D:\укр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62" y="857232"/>
            <a:ext cx="3643338" cy="4127996"/>
          </a:xfrm>
          <a:prstGeom prst="rect">
            <a:avLst/>
          </a:prstGeom>
          <a:noFill/>
        </p:spPr>
      </p:pic>
      <p:pic>
        <p:nvPicPr>
          <p:cNvPr id="77828" name="Picture 4" descr="D:\укр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08810"/>
            <a:ext cx="4500594" cy="27491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198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Умовою повноцінної комплексної освіти є знання та використання інформаційно-комунікаційних технологій.      У ліцеї обладнано :       - комп’ютерний клас, у якому є  10 комп’ютерів, інтерактивна дошка, проектор;      - лінгафонний кабінет, у якому є 9 комп’ютерів, інтерактивна дошка, проектор;      - кабінет фізики, у якому є 5 ноутбуків, інтерактивна дошка, проектор.      Крім того , є 5 комп’ютерів, які використовуються в управлінсько-господарській діяльності. Усі комп’ютери підключені до Інтернету.     У навчальному процесі використовуються  комп’ютерні програмні  засоби навчання  предметів природничо-математичного циклу. </vt:lpstr>
      <vt:lpstr>  Впровадження НУШ у ліцеї   </vt:lpstr>
      <vt:lpstr>  Впровадження НУШ у ліцеї   </vt:lpstr>
      <vt:lpstr>  Впровадження НУШ у ліцеї   </vt:lpstr>
      <vt:lpstr>   В ліцеї наявна бібліотека,  книгосховище, читальний зал.  Для ведення бібліотечного  фонду використовується комп’ютер.     Бібліотечний фонд ліцею:       книг та брошур  –  6765,  з них підручників – 3893:         1-4 класи            -        793         5-9 класи            -        1944         10-11 класи        -        1159   Позитивна тенденція: збільшився вибір навчально-методичної та довідникової літератури. </vt:lpstr>
      <vt:lpstr>   Навчально-виховний процес здійснюється у двох корпусах (для 1-4 класів та 5-11 класів). Загальною площею 3014 м². Опалення цих приміщень організовано за рахунок роботи власної котельні (опалення водяне).    Створено умови для дітей з особливими потребами.     Є власний водогін, в тому числі з гарячою водою, каналізація, внутрішні вбиральні.    Реалізація завдань відповідно до Державного стандарту базової та середньої освіти забезпечується роботою навчальних кабінетів.      У ліцеї є 27 класних кімнат, з них: 20 навчальних кабінетів, 3 лабораторії; майстерня з обробки дерева й металу (тепер -  укриття); спортивний зал; бібліотека з бібліотечним фондом у 6765  примірників; їдальня на 54 посадкових місць. автомобілі для проведення практичної їзди. </vt:lpstr>
      <vt:lpstr>Зроблено протягом року</vt:lpstr>
      <vt:lpstr>Оновлено котельню, закуплено котел</vt:lpstr>
      <vt:lpstr>Облаштовано укриття</vt:lpstr>
      <vt:lpstr>Укладено договори у 2022 році</vt:lpstr>
      <vt:lpstr>Укладено договори у 2023 році</vt:lpstr>
      <vt:lpstr>створити максимально сприятливі умови для інтелектуального, морального та фізичного розвитку обдарованих дітей: забезпечення відео- та аудіо матеріалами для викладання програмового матеріалу; оновити та поповнити кабінети обладнанням для лабораторних досліджень та практичних робіт; встановити затемнення в приміщеннях кабінетів; придбати програмові засоби навчального призначення з предметів. поетапно впроваджувати прогресивні технології навчання й виховання обдарованих учнів; створити умови для розвитку здатності особистості до адаптації в соціумі; психологічний супровід дітей  в умовах воєнного стану; проводити моніторинги закладу освіти; створення особистих портфоліо; будівництво міні-футбольного поля із штучним покриттям; проведення сертифікації вчителів; переведення документообігу ліцею в електронну форму. </vt:lpstr>
      <vt:lpstr>   2022 рік – 11 696 010,00 грн.  Оплата праці та нарахування на заробітну плату – 9 490 254.53 грн. Використання товарів і послуг –  1 994 860.00 грн. Продукти харчування – 160 760.00 грн. Оплата комунальних послуг та енергоносіїв – 1 649 500.00 грн.  в тому числі оплата електроенергії –  145 000 грн.   </vt:lpstr>
      <vt:lpstr> 2023 рік – 10 171 134.00 грн.  Оплата праці та нарахування на заробітну плату – 9 041 390.00 грн. Використання товарів і послуг –  1 128 844.00 грн. Продукти харчування – 126 920.00 грн. Оплата комунальних послуг та енергоносіїв – 792 090.00 грн.  в тому числі оплата електроенергії –  189 000.00 грн.  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ВЕЛИКОДІДУШИЦЬКОЇ СЗОШ І-ІІІ СТУПЕНІВ у 2015 – 2016 н.р.</dc:title>
  <dc:creator>1</dc:creator>
  <cp:lastModifiedBy>user</cp:lastModifiedBy>
  <cp:revision>364</cp:revision>
  <dcterms:created xsi:type="dcterms:W3CDTF">2016-04-23T11:04:09Z</dcterms:created>
  <dcterms:modified xsi:type="dcterms:W3CDTF">2023-10-12T10:03:26Z</dcterms:modified>
</cp:coreProperties>
</file>