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99" r:id="rId4"/>
    <p:sldId id="258" r:id="rId5"/>
    <p:sldId id="259" r:id="rId6"/>
    <p:sldId id="260" r:id="rId7"/>
    <p:sldId id="32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32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1" autoAdjust="0"/>
    <p:restoredTop sz="83738" autoAdjust="0"/>
  </p:normalViewPr>
  <p:slideViewPr>
    <p:cSldViewPr>
      <p:cViewPr varScale="1">
        <p:scale>
          <a:sx n="73" d="100"/>
          <a:sy n="73" d="100"/>
        </p:scale>
        <p:origin x="-163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23D8E-B2DF-4EE7-B3FB-6CD11950E308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9727-8C87-4261-AFD0-B4FDD57958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96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19727-8C87-4261-AFD0-B4FDD579585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E7F9A5C-E390-44E2-AC60-1A064793226F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8DB4F6-00E3-43CF-A3FA-5E0ED4AB82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358246" cy="4214842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ЗВІТ 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ПРО </a:t>
            </a:r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РОБОТУ</a:t>
            </a:r>
            <a: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ВЕЛИКОДІДУШИЦЬКОГО                                    ЛІЦЕЮ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у 2022 – 2023 </a:t>
            </a:r>
            <a:r>
              <a:rPr lang="uk-UA" sz="4400" b="1" dirty="0" err="1" smtClean="0">
                <a:solidFill>
                  <a:schemeClr val="accent3">
                    <a:lumMod val="50000"/>
                  </a:schemeClr>
                </a:solidFill>
              </a:rPr>
              <a:t>н.р</a:t>
            </a:r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Без имени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0"/>
            <a:ext cx="2301875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226514"/>
          </a:xfrm>
        </p:spPr>
        <p:txBody>
          <a:bodyPr>
            <a:normAutofit fontScale="90000"/>
          </a:bodyPr>
          <a:lstStyle/>
          <a:p>
            <a:r>
              <a:rPr lang="uk-UA" sz="3100" b="1" i="1" dirty="0" smtClean="0">
                <a:latin typeface="+mn-lt"/>
              </a:rPr>
              <a:t/>
            </a:r>
            <a:br>
              <a:rPr lang="uk-UA" sz="3100" b="1" i="1" dirty="0" smtClean="0">
                <a:latin typeface="+mn-lt"/>
              </a:rPr>
            </a:br>
            <a:r>
              <a:rPr lang="uk-UA" sz="3100" b="1" i="1" dirty="0" smtClean="0">
                <a:latin typeface="+mn-lt"/>
              </a:rPr>
              <a:t/>
            </a:r>
            <a:br>
              <a:rPr lang="uk-UA" sz="3100" b="1" i="1" dirty="0" smtClean="0">
                <a:latin typeface="+mn-lt"/>
              </a:rPr>
            </a:br>
            <a:r>
              <a:rPr lang="uk-UA" sz="3100" b="1" i="1" dirty="0" smtClean="0">
                <a:latin typeface="+mn-lt"/>
              </a:rPr>
              <a:t>Головними проблемами, над якими працював ліцей у 2022-2023 навчальному році, є :</a:t>
            </a: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solidFill>
                  <a:srgbClr val="002060"/>
                </a:solidFill>
                <a:latin typeface="+mn-lt"/>
              </a:rPr>
              <a:t>1. </a:t>
            </a:r>
            <a:r>
              <a:rPr lang="uk-UA" sz="3600" dirty="0" smtClean="0"/>
              <a:t> 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Підвищити</a:t>
            </a:r>
            <a:r>
              <a:rPr lang="ru-RU" sz="3600" dirty="0" smtClean="0"/>
              <a:t> </a:t>
            </a:r>
            <a:r>
              <a:rPr lang="ru-RU" sz="3600" dirty="0" err="1" smtClean="0"/>
              <a:t>якість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освітніх</a:t>
            </a:r>
            <a:r>
              <a:rPr lang="ru-RU" sz="3600" dirty="0" smtClean="0"/>
              <a:t> </a:t>
            </a:r>
            <a:r>
              <a:rPr lang="ru-RU" sz="3600" dirty="0" err="1" smtClean="0"/>
              <a:t>послуг</a:t>
            </a:r>
            <a:r>
              <a:rPr lang="ru-RU" sz="3600" dirty="0" smtClean="0"/>
              <a:t> у </a:t>
            </a:r>
            <a:r>
              <a:rPr lang="ru-RU" sz="3600" dirty="0" err="1" smtClean="0"/>
              <a:t>відповідності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освітніми</a:t>
            </a:r>
            <a:r>
              <a:rPr lang="ru-RU" sz="3600" dirty="0" smtClean="0"/>
              <a:t> стандартами</a:t>
            </a:r>
            <a:r>
              <a:rPr lang="uk-UA" sz="3600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dirty="0" smtClean="0"/>
              <a:t>2. </a:t>
            </a:r>
            <a:r>
              <a:rPr lang="ru-RU" sz="3600" dirty="0" err="1" smtClean="0"/>
              <a:t>Створювати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оптимальні</a:t>
            </a:r>
            <a:r>
              <a:rPr lang="ru-RU" sz="3600" dirty="0" smtClean="0"/>
              <a:t> </a:t>
            </a:r>
            <a:r>
              <a:rPr lang="ru-RU" sz="3600" dirty="0" err="1" smtClean="0"/>
              <a:t>умови</a:t>
            </a:r>
            <a:r>
              <a:rPr lang="ru-RU" sz="3600" dirty="0" smtClean="0"/>
              <a:t> для </a:t>
            </a:r>
            <a:r>
              <a:rPr lang="ru-RU" sz="3600" dirty="0" err="1" smtClean="0"/>
              <a:t>виявлення</a:t>
            </a:r>
            <a:r>
              <a:rPr lang="ru-RU" sz="3600" dirty="0" smtClean="0"/>
              <a:t> та </a:t>
            </a:r>
            <a:r>
              <a:rPr lang="ru-RU" sz="3600" dirty="0" err="1" smtClean="0"/>
              <a:t>розвитку</a:t>
            </a:r>
            <a:r>
              <a:rPr lang="ru-RU" sz="3600" dirty="0" smtClean="0"/>
              <a:t> </a:t>
            </a:r>
            <a:r>
              <a:rPr lang="ru-RU" sz="3600" dirty="0" err="1" smtClean="0"/>
              <a:t>творчої</a:t>
            </a:r>
            <a:r>
              <a:rPr lang="ru-RU" sz="3600" dirty="0" smtClean="0"/>
              <a:t> </a:t>
            </a:r>
            <a:r>
              <a:rPr lang="ru-RU" sz="3600" dirty="0" err="1" smtClean="0"/>
              <a:t>обдарованості</a:t>
            </a:r>
            <a:r>
              <a:rPr lang="ru-RU" sz="3600" dirty="0" smtClean="0"/>
              <a:t>  </a:t>
            </a:r>
            <a:r>
              <a:rPr lang="ru-RU" sz="3600" dirty="0" err="1" smtClean="0"/>
              <a:t>здобувачів</a:t>
            </a:r>
            <a:r>
              <a:rPr lang="ru-RU" sz="3600" dirty="0" smtClean="0"/>
              <a:t>  </a:t>
            </a:r>
            <a:r>
              <a:rPr lang="ru-RU" sz="3600" dirty="0" err="1" smtClean="0"/>
              <a:t>освіти</a:t>
            </a:r>
            <a:r>
              <a:rPr lang="uk-UA" sz="3600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dirty="0" smtClean="0"/>
              <a:t>3. Удосконалити матеріально-технічну базу ліцею в оснащенні й оздобленні приміщень відповідно до специфіки навчального закладу.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6369390"/>
          </a:xfrm>
        </p:spPr>
        <p:txBody>
          <a:bodyPr/>
          <a:lstStyle/>
          <a:p>
            <a:r>
              <a:rPr lang="uk-UA" sz="4400" dirty="0" smtClean="0">
                <a:solidFill>
                  <a:srgbClr val="002060"/>
                </a:solidFill>
              </a:rPr>
              <a:t>    Організація навчального процесу в ліцеї формується на принципах гуманності, демократизації, духовності, </a:t>
            </a:r>
            <a:r>
              <a:rPr lang="uk-UA" sz="4400" dirty="0" err="1" smtClean="0">
                <a:solidFill>
                  <a:srgbClr val="002060"/>
                </a:solidFill>
              </a:rPr>
              <a:t>дитиноцентризму</a:t>
            </a:r>
            <a:r>
              <a:rPr lang="uk-UA" sz="4400" dirty="0" smtClean="0">
                <a:solidFill>
                  <a:srgbClr val="002060"/>
                </a:solidFill>
              </a:rPr>
              <a:t>, показником реалізації яких є забезпечення творчого розвитку дитини.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6297952"/>
          </a:xfrm>
        </p:spPr>
        <p:txBody>
          <a:bodyPr>
            <a:normAutofit fontScale="90000"/>
          </a:bodyPr>
          <a:lstStyle/>
          <a:p>
            <a:r>
              <a:rPr lang="uk-UA" sz="4400" b="1" i="1" dirty="0" smtClean="0"/>
              <a:t>Педагогічним колективом визначено основні перспективні напрямки розвитку особистості дитини: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r>
              <a:rPr lang="uk-UA" sz="4400" dirty="0" smtClean="0">
                <a:solidFill>
                  <a:srgbClr val="002060"/>
                </a:solidFill>
              </a:rPr>
              <a:t>інтелектуальна;</a:t>
            </a:r>
            <a:br>
              <a:rPr lang="uk-UA" sz="4400" dirty="0" smtClean="0">
                <a:solidFill>
                  <a:srgbClr val="002060"/>
                </a:solidFill>
              </a:rPr>
            </a:br>
            <a:r>
              <a:rPr lang="uk-UA" sz="4400" dirty="0" smtClean="0">
                <a:solidFill>
                  <a:srgbClr val="002060"/>
                </a:solidFill>
              </a:rPr>
              <a:t>   національно-патріотична;</a:t>
            </a:r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en-US" sz="4400" dirty="0" smtClean="0">
                <a:solidFill>
                  <a:srgbClr val="002060"/>
                </a:solidFill>
              </a:rPr>
              <a:t>  </a:t>
            </a:r>
            <a:r>
              <a:rPr lang="uk-UA" sz="4400" dirty="0" smtClean="0">
                <a:solidFill>
                  <a:srgbClr val="002060"/>
                </a:solidFill>
              </a:rPr>
              <a:t>художньо-естетична;</a:t>
            </a:r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en-US" sz="4400" dirty="0" smtClean="0">
                <a:solidFill>
                  <a:srgbClr val="002060"/>
                </a:solidFill>
              </a:rPr>
              <a:t>  </a:t>
            </a:r>
            <a:r>
              <a:rPr lang="uk-UA" sz="4400" dirty="0" smtClean="0">
                <a:solidFill>
                  <a:srgbClr val="002060"/>
                </a:solidFill>
              </a:rPr>
              <a:t>спортивно-оздоровча;</a:t>
            </a:r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en-US" sz="4400" dirty="0" smtClean="0">
                <a:solidFill>
                  <a:srgbClr val="002060"/>
                </a:solidFill>
              </a:rPr>
              <a:t>  </a:t>
            </a:r>
            <a:r>
              <a:rPr lang="uk-UA" sz="4400" dirty="0" smtClean="0">
                <a:solidFill>
                  <a:srgbClr val="002060"/>
                </a:solidFill>
              </a:rPr>
              <a:t>трудова діяльність.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6929486" cy="2143140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Навчальний заклад проводить профільне навчання за технологічним напрямком –  професійна підготовка водіїв автомобіля категорій «В» та «С1».</a:t>
            </a:r>
            <a:br>
              <a:rPr lang="uk-UA" sz="3200" dirty="0" smtClean="0"/>
            </a:br>
            <a:endParaRPr lang="ru-RU" sz="3200" dirty="0"/>
          </a:p>
        </p:txBody>
      </p:sp>
      <p:pic>
        <p:nvPicPr>
          <p:cNvPr id="43009" name="Picture 1" descr="D:\маши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928802"/>
            <a:ext cx="4714908" cy="442915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7933588" cy="6369390"/>
          </a:xfrm>
        </p:spPr>
        <p:txBody>
          <a:bodyPr>
            <a:normAutofit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    Повноцінність загальної середньої освіти забезпечує реалізацію як інваріантної, так і варіативної частини навчального плану.</a:t>
            </a:r>
            <a:r>
              <a:rPr lang="ru-RU" sz="4800" b="1" i="1" dirty="0" smtClean="0">
                <a:solidFill>
                  <a:srgbClr val="0070C0"/>
                </a:solidFill>
              </a:rPr>
              <a:t/>
            </a:r>
            <a:br>
              <a:rPr lang="ru-RU" sz="4800" b="1" i="1" dirty="0" smtClean="0">
                <a:solidFill>
                  <a:srgbClr val="0070C0"/>
                </a:solidFill>
              </a:rPr>
            </a:br>
            <a:endParaRPr lang="ru-RU" sz="4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8001024" cy="6572272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У ліцеї навчається 258 учнів, створено банк даних обдарованих дітей. Ліцеїсти брали участь у конкурсах: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-імені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Петра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Яцика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І місце –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Яцик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Роксолана, 11 клас;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ІІ місце – Брик Тетяна, 10клас; Рем Марта, 9 клас;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ІІІ місце – Куприк Вероніка, 6 клас; Мельник Вероніка, 5 клас.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“Україна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– це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ми”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– Брик Тетяна, Юрчик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Андрій“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“Збережімо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первоцвіти”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- 6 клас.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“Квітковий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вернісаж”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– 8, 10 класи.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“Що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? Де? Коли? “- участь у фіналі.</a:t>
            </a:r>
            <a:b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“Сокіл”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uk-UA" sz="2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“Джура”</a:t>
            </a:r>
            <a:r>
              <a:rPr lang="uk-UA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 – ІІ місце. </a:t>
            </a:r>
            <a:endParaRPr lang="ru-RU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266"/>
            <a:ext cx="7498080" cy="1143000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Засідання:</a:t>
            </a:r>
            <a:endParaRPr lang="uk-UA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28670"/>
            <a:ext cx="7886110" cy="5500726"/>
          </a:xfrm>
        </p:spPr>
        <p:txBody>
          <a:bodyPr>
            <a:noAutofit/>
          </a:bodyPr>
          <a:lstStyle/>
          <a:p>
            <a:r>
              <a:rPr lang="uk-UA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роблемного семінару «Освітні програми НУШ у 5,6 класах»</a:t>
            </a:r>
          </a:p>
          <a:p>
            <a:r>
              <a:rPr lang="uk-UA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Педагогічної ради (проведено 11 засідань), з них:</a:t>
            </a:r>
          </a:p>
          <a:p>
            <a:pPr>
              <a:buFont typeface="Wingdings" pitchFamily="2" charset="2"/>
              <a:buChar char="Ø"/>
            </a:pP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uk-UA" sz="2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</a:t>
            </a: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реалізацію інклюзивної </a:t>
            </a:r>
            <a:r>
              <a:rPr lang="uk-UA" sz="2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освіти”</a:t>
            </a:r>
            <a:endParaRPr lang="uk-UA" sz="26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uk-UA" sz="2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“Про</a:t>
            </a: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 реалізації принципу єдності навчання, виховання й розвитку особистості в умовах НУШ.    </a:t>
            </a:r>
          </a:p>
          <a:p>
            <a:pPr>
              <a:buFont typeface="Wingdings" pitchFamily="2" charset="2"/>
              <a:buChar char="Ø"/>
            </a:pP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Використання інноваційних форм та </a:t>
            </a:r>
            <a:r>
              <a:rPr lang="uk-UA" sz="2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методів”</a:t>
            </a:r>
            <a:endParaRPr lang="uk-UA" sz="26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Психологічний супровід школярів в умовах воєнного стану.</a:t>
            </a:r>
            <a:endParaRPr lang="uk-UA" sz="2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 педагогічних знань для батьків:</a:t>
            </a:r>
          </a:p>
          <a:p>
            <a:pPr lvl="1">
              <a:buFont typeface="Wingdings" pitchFamily="2" charset="2"/>
              <a:buChar char="Ø"/>
            </a:pP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«Реформа освіти, втілення в життя  ліцею»</a:t>
            </a:r>
          </a:p>
          <a:p>
            <a:pPr lvl="1">
              <a:buFont typeface="Wingdings" pitchFamily="2" charset="2"/>
              <a:buChar char="Ø"/>
            </a:pPr>
            <a:r>
              <a:rPr lang="uk-UA" sz="2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«Нова українська школа»</a:t>
            </a:r>
          </a:p>
          <a:p>
            <a:pPr lvl="1">
              <a:buNone/>
            </a:pPr>
            <a:endParaRPr lang="uk-UA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641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31ce5086-6fb1-4d2d-b191-94e3df42b5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4202" y="443570"/>
            <a:ext cx="7694077" cy="535899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28728" y="428604"/>
            <a:ext cx="7500990" cy="535785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571480"/>
            <a:ext cx="8034096" cy="567692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	      </a:t>
            </a:r>
            <a:r>
              <a:rPr lang="uk-UA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Рішенням </a:t>
            </a:r>
            <a:r>
              <a:rPr lang="uk-UA" sz="3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Стрийської</a:t>
            </a:r>
            <a:r>
              <a:rPr lang="uk-UA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міської ради від 11.08.2022 року №1218  </a:t>
            </a:r>
            <a:r>
              <a:rPr lang="uk-UA" sz="3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Великодідушицьку</a:t>
            </a:r>
            <a:r>
              <a:rPr lang="uk-UA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опорну СЗОШ І-ІІІ ступенів перейменовано у </a:t>
            </a:r>
            <a:r>
              <a:rPr lang="uk-UA" sz="3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Великодідушицький</a:t>
            </a:r>
            <a:r>
              <a:rPr lang="uk-UA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ліцей </a:t>
            </a:r>
            <a:r>
              <a:rPr lang="uk-UA" sz="3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Стрийської</a:t>
            </a:r>
            <a:r>
              <a:rPr lang="uk-UA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міської ради </a:t>
            </a:r>
            <a:r>
              <a:rPr lang="uk-UA" sz="3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Стрийського</a:t>
            </a:r>
            <a:r>
              <a:rPr lang="uk-UA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району Львівської області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786742" cy="5500726"/>
          </a:xfrm>
        </p:spPr>
        <p:txBody>
          <a:bodyPr>
            <a:noAutofit/>
          </a:bodyPr>
          <a:lstStyle/>
          <a:p>
            <a:pPr algn="ctr"/>
            <a:r>
              <a:rPr lang="uk-UA" sz="5400" b="1" i="1" dirty="0" smtClean="0"/>
              <a:t>Кредо навчального закладу: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uk-UA" sz="5400" dirty="0" smtClean="0">
                <a:solidFill>
                  <a:srgbClr val="002060"/>
                </a:solidFill>
              </a:rPr>
              <a:t>Навчати й виховувати – готувати для життя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7933588" cy="6297952"/>
          </a:xfrm>
        </p:spPr>
        <p:txBody>
          <a:bodyPr>
            <a:normAutofit fontScale="90000"/>
          </a:bodyPr>
          <a:lstStyle/>
          <a:p>
            <a:r>
              <a:rPr lang="uk-UA" sz="2700" b="1" i="1" u="sng" dirty="0" smtClean="0">
                <a:solidFill>
                  <a:srgbClr val="002060"/>
                </a:solidFill>
              </a:rPr>
              <a:t>Директор ліцею</a:t>
            </a:r>
            <a:r>
              <a:rPr lang="uk-UA" sz="2700" b="1" i="1" dirty="0" smtClean="0">
                <a:solidFill>
                  <a:srgbClr val="002060"/>
                </a:solidFill>
              </a:rPr>
              <a:t>  </a:t>
            </a:r>
            <a:r>
              <a:rPr lang="uk-UA" sz="2400" b="1" i="1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Василів Тарас Богданович (фах – учитель фізики, вища кваліфікаційна категорія, педагогічне звання «старший учитель», загальний педагогічний стаж роботи – 40 років, на посаді директора  – 26 років).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uk-UA" sz="2700" b="1" i="1" dirty="0" smtClean="0">
                <a:solidFill>
                  <a:srgbClr val="002060"/>
                </a:solidFill>
              </a:rPr>
              <a:t>Заступник директора з навчально-виховної роботи</a:t>
            </a:r>
            <a:r>
              <a:rPr lang="uk-UA" sz="27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uk-UA" sz="2400" dirty="0" err="1" smtClean="0">
                <a:solidFill>
                  <a:schemeClr val="accent5">
                    <a:lumMod val="75000"/>
                  </a:schemeClr>
                </a:solidFill>
              </a:rPr>
              <a:t>Чапкайло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 Ганна Михайлівна (фах – учитель фізики, вища кваліфікаційна категорія, педагогічне звання «старший учитель», загальний педагогічний стаж роботи – 47 років, на посаді заступника директора з навчально-виховної роботи – 26 років).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uk-UA" sz="2700" b="1" i="1" dirty="0" smtClean="0">
                <a:solidFill>
                  <a:srgbClr val="002060"/>
                </a:solidFill>
              </a:rPr>
              <a:t>Заступник директора з виховної роботи 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– Хомин Ольга Юріївна (фах – учитель української мови та літератури, вища кваліфікаційна категорія, педагогічне звання «старший учитель», загальний педагогічний стаж роботи – 48 років, на посаді заступника директора з виховної роботи  – 22 роки).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49808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 smtClean="0">
                <a:solidFill>
                  <a:schemeClr val="accent3">
                    <a:lumMod val="50000"/>
                  </a:schemeClr>
                </a:solidFill>
              </a:rPr>
              <a:t>Кадрове забезпечення </a:t>
            </a:r>
            <a:r>
              <a:rPr lang="uk-UA" sz="3600" b="1" i="1" dirty="0" err="1" smtClean="0">
                <a:solidFill>
                  <a:schemeClr val="accent3">
                    <a:lumMod val="50000"/>
                  </a:schemeClr>
                </a:solidFill>
              </a:rPr>
              <a:t>Великодідушицького</a:t>
            </a:r>
            <a:r>
              <a:rPr lang="uk-UA" sz="3600" b="1" i="1" dirty="0" smtClean="0">
                <a:solidFill>
                  <a:schemeClr val="accent3">
                    <a:lumMod val="50000"/>
                  </a:schemeClr>
                </a:solidFill>
              </a:rPr>
              <a:t>  ліцею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5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1538" y="1714489"/>
          <a:ext cx="7758138" cy="4929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2230"/>
                <a:gridCol w="1685908"/>
              </a:tblGrid>
              <a:tr h="108895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Показники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у </a:t>
                      </a: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2022-2023 </a:t>
                      </a:r>
                      <a:r>
                        <a:rPr lang="uk-UA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н.р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Штатна чисельність </a:t>
                      </a: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педпрацівників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  (осіб)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З </a:t>
                      </a: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вищою педагогічною освітою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Вища категорія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І категорія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ІІ категорія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Спеціаліст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«Старший учитель»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Штатна укомплектованість (всього %)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69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працівників пенсійного віку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За 2022 – 2023 навчальний рік</a:t>
            </a:r>
            <a:b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пройшли атестацію</a:t>
            </a:r>
            <a:endParaRPr lang="uk-UA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68760"/>
            <a:ext cx="8172400" cy="558924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uk-UA" sz="35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Чапкайло</a:t>
            </a: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Г.М.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підтвердження вищої кваліфікаційної категорії, підтвердження педагогічного звання «старший учитель».</a:t>
            </a:r>
          </a:p>
          <a:p>
            <a:pPr marL="82296" indent="0">
              <a:buNone/>
            </a:pPr>
            <a:r>
              <a:rPr lang="uk-UA" sz="35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Кобута</a:t>
            </a: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Л.Ф.</a:t>
            </a:r>
            <a:r>
              <a:rPr lang="uk-UA" sz="3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підтвердження вищої кваліфікаційної категорії.</a:t>
            </a:r>
          </a:p>
          <a:p>
            <a:pPr marL="82296" indent="0">
              <a:buNone/>
            </a:pPr>
            <a:r>
              <a:rPr lang="uk-UA" sz="35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Дидин</a:t>
            </a: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Н.Й.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підтвердження вищої кваліфікаційної категорії.</a:t>
            </a:r>
          </a:p>
          <a:p>
            <a:pPr marL="82296" indent="0">
              <a:buNone/>
            </a:pP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Хомин І.М.</a:t>
            </a:r>
            <a:r>
              <a:rPr lang="uk-UA" sz="3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підтвердження  </a:t>
            </a:r>
            <a:r>
              <a:rPr lang="uk-UA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вищої кваліфікаційної категорії</a:t>
            </a:r>
            <a:endParaRPr lang="uk-UA" sz="3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Петрушка І.В.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присвоєння кваліфікаційної категорії </a:t>
            </a:r>
          </a:p>
          <a:p>
            <a:pPr marL="82296" indent="0">
              <a:buNone/>
            </a:pP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спеціаліст вищої </a:t>
            </a:r>
            <a:r>
              <a:rPr lang="uk-UA" sz="3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кваліфікаційної </a:t>
            </a:r>
            <a:r>
              <a:rPr lang="uk-UA" sz="3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категорії”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82296" indent="0">
              <a:buNone/>
            </a:pP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Хомин З.</a:t>
            </a:r>
            <a:r>
              <a:rPr lang="uk-UA" sz="35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  <a:r>
              <a:rPr lang="uk-UA" sz="3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–підтвердження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вищої  кваліфікаційної категорії, присвоєння педагогічного звання «старший учитель».</a:t>
            </a:r>
          </a:p>
          <a:p>
            <a:pPr marL="82296" indent="0">
              <a:buNone/>
            </a:pPr>
            <a:r>
              <a:rPr lang="uk-UA" sz="35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Пилипців</a:t>
            </a: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Л.Д. 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присвоєння кваліфікаційної категорії </a:t>
            </a:r>
          </a:p>
          <a:p>
            <a:pPr marL="82296" indent="0">
              <a:buNone/>
            </a:pP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спеціаліст другої кваліфікаційної </a:t>
            </a:r>
            <a:r>
              <a:rPr lang="uk-UA" sz="3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категорії”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82296" indent="0">
              <a:buNone/>
            </a:pPr>
            <a:r>
              <a:rPr lang="uk-UA" sz="3500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Собків</a:t>
            </a:r>
            <a:r>
              <a:rPr lang="uk-UA" sz="3500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Б.В. 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присвоєння кваліфікаційної категорії </a:t>
            </a:r>
          </a:p>
          <a:p>
            <a:pPr marL="82296" indent="0">
              <a:buNone/>
            </a:pP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спеціаліст першої кваліфікаційної </a:t>
            </a:r>
            <a:r>
              <a:rPr lang="uk-UA" sz="3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категорії”</a:t>
            </a:r>
            <a:r>
              <a:rPr lang="uk-UA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82296" indent="0">
              <a:buNone/>
            </a:pPr>
            <a:endParaRPr lang="uk-UA" sz="3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endParaRPr lang="uk-UA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810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7933588" cy="594076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002060"/>
                </a:solidFill>
              </a:rPr>
              <a:t>    У </a:t>
            </a:r>
            <a:r>
              <a:rPr lang="uk-UA" sz="3200" dirty="0" err="1" smtClean="0">
                <a:solidFill>
                  <a:srgbClr val="002060"/>
                </a:solidFill>
              </a:rPr>
              <a:t>Великодідушицькому</a:t>
            </a:r>
            <a:r>
              <a:rPr lang="uk-UA" sz="3200" dirty="0" smtClean="0">
                <a:solidFill>
                  <a:srgbClr val="002060"/>
                </a:solidFill>
              </a:rPr>
              <a:t> ліцеї створено умови для оволодіння учнями практичними уміннями й навичками  певного рівня професійної підготовки.</a:t>
            </a:r>
            <a:br>
              <a:rPr lang="uk-UA" sz="3200" dirty="0" smtClean="0">
                <a:solidFill>
                  <a:srgbClr val="002060"/>
                </a:solidFill>
              </a:rPr>
            </a:br>
            <a:r>
              <a:rPr lang="uk-UA" sz="3200" dirty="0" smtClean="0">
                <a:solidFill>
                  <a:srgbClr val="002060"/>
                </a:solidFill>
              </a:rPr>
              <a:t>     На базі ліцею проводяться семінари, навчання, тренінги з проведення моніторингу закладу освіти з усіх напрямків.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297952"/>
          </a:xfrm>
        </p:spPr>
        <p:txBody>
          <a:bodyPr/>
          <a:lstStyle/>
          <a:p>
            <a:pPr algn="ctr"/>
            <a:r>
              <a:rPr lang="uk-UA" sz="5400" b="1" i="1" dirty="0" smtClean="0"/>
              <a:t>Місія ліцею</a:t>
            </a:r>
            <a:r>
              <a:rPr lang="uk-UA" sz="5400" b="1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sz="4400" dirty="0" smtClean="0">
                <a:solidFill>
                  <a:srgbClr val="002060"/>
                </a:solidFill>
              </a:rPr>
              <a:t>Сприяти морально-духовному розвитку інтелектуальної особистості, здатної активно займати громадянську позицію і приймати рішення у різних сферах життєдіяльності.</a:t>
            </a:r>
            <a:r>
              <a:rPr lang="ru-RU" sz="4400" dirty="0" smtClean="0">
                <a:solidFill>
                  <a:srgbClr val="002060"/>
                </a:solidFill>
              </a:rPr>
              <a:t/>
            </a:r>
            <a:br>
              <a:rPr lang="ru-RU" sz="4400" dirty="0" smtClean="0">
                <a:solidFill>
                  <a:srgbClr val="002060"/>
                </a:solidFill>
              </a:rPr>
            </a:b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2278</TotalTime>
  <Words>387</Words>
  <Application>Microsoft Office PowerPoint</Application>
  <PresentationFormat>Экран (4:3)</PresentationFormat>
  <Paragraphs>56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ЗВІТ  ПРО РОБОТУ ВЕЛИКОДІДУШИЦЬКОГО                                    ЛІЦЕЮ у 2022 – 2023 н.р. </vt:lpstr>
      <vt:lpstr>Презентация PowerPoint</vt:lpstr>
      <vt:lpstr>Презентация PowerPoint</vt:lpstr>
      <vt:lpstr>Кредо навчального закладу: Навчати й виховувати – готувати для життя </vt:lpstr>
      <vt:lpstr>Директор ліцею  - Василів Тарас Богданович (фах – учитель фізики, вища кваліфікаційна категорія, педагогічне звання «старший учитель», загальний педагогічний стаж роботи – 40 років, на посаді директора  – 26 років).  Заступник директора з навчально-виховної роботи – Чапкайло Ганна Михайлівна (фах – учитель фізики, вища кваліфікаційна категорія, педагогічне звання «старший учитель», загальний педагогічний стаж роботи – 47 років, на посаді заступника директора з навчально-виховної роботи – 26 років).  Заступник директора з виховної роботи – Хомин Ольга Юріївна (фах – учитель української мови та літератури, вища кваліфікаційна категорія, педагогічне звання «старший учитель», загальний педагогічний стаж роботи – 48 років, на посаді заступника директора з виховної роботи  – 22 роки). </vt:lpstr>
      <vt:lpstr>Кадрове забезпечення Великодідушицького  ліцею </vt:lpstr>
      <vt:lpstr>За 2022 – 2023 навчальний рік пройшли атестацію</vt:lpstr>
      <vt:lpstr>    У Великодідушицькому ліцеї створено умови для оволодіння учнями практичними уміннями й навичками  певного рівня професійної підготовки.      На базі ліцею проводяться семінари, навчання, тренінги з проведення моніторингу закладу освіти з усіх напрямків. </vt:lpstr>
      <vt:lpstr>Місія ліцею:  Сприяти морально-духовному розвитку інтелектуальної особистості, здатної активно займати громадянську позицію і приймати рішення у різних сферах життєдіяльності. </vt:lpstr>
      <vt:lpstr>  Головними проблемами, над якими працював ліцей у 2022-2023 навчальному році, є : 1.   Підвищити якість освітніх послуг у відповідності з освітніми стандартами. 2. Створювати оптимальні умови для виявлення та розвитку творчої обдарованості  здобувачів  освіти. 3. Удосконалити матеріально-технічну базу ліцею в оснащенні й оздобленні приміщень відповідно до специфіки навчального закладу.  </vt:lpstr>
      <vt:lpstr>    Організація навчального процесу в ліцеї формується на принципах гуманності, демократизації, духовності, дитиноцентризму, показником реалізації яких є забезпечення творчого розвитку дитини. </vt:lpstr>
      <vt:lpstr>Педагогічним колективом визначено основні перспективні напрямки розвитку особистості дитини:   інтелектуальна;    національно-патріотична;   художньо-естетична;   спортивно-оздоровча;   трудова діяльність.</vt:lpstr>
      <vt:lpstr>Навчальний заклад проводить профільне навчання за технологічним напрямком –  професійна підготовка водіїв автомобіля категорій «В» та «С1». </vt:lpstr>
      <vt:lpstr>    Повноцінність загальної середньої освіти забезпечує реалізацію як інваріантної, так і варіативної частини навчального плану. </vt:lpstr>
      <vt:lpstr>У ліцеї навчається 258 учнів, створено банк даних обдарованих дітей. Ліцеїсти брали участь у конкурсах:  -імені Петра Яцика:  І місце – Яцик Роксолана, 11 клас; ІІ місце – Брик Тетяна, 10клас; Рем Марта, 9 клас; ІІІ місце – Куприк Вероніка, 6 клас; Мельник Вероніка, 5 клас. , “Україна – це ми” – Брик Тетяна, Юрчик Андрій“. “Збережімо первоцвіти”  - 6 клас.  “Квітковий вернісаж” – 8, 10 класи. “Що? Де? Коли? “- участь у фіналі. “Сокіл” (“Джура”) – ІІ місце. </vt:lpstr>
      <vt:lpstr>Засідання: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 ПРО РОБОТУ ВЕЛИКОДІДУШИЦЬКОЇ СЗОШ І-ІІІ СТУПЕНІВ у 2015 – 2016 н.р.</dc:title>
  <dc:creator>1</dc:creator>
  <cp:lastModifiedBy>user</cp:lastModifiedBy>
  <cp:revision>364</cp:revision>
  <dcterms:created xsi:type="dcterms:W3CDTF">2016-04-23T11:04:09Z</dcterms:created>
  <dcterms:modified xsi:type="dcterms:W3CDTF">2023-06-29T10:47:43Z</dcterms:modified>
</cp:coreProperties>
</file>