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1" r:id="rId2"/>
    <p:sldId id="282" r:id="rId3"/>
    <p:sldId id="283" r:id="rId4"/>
    <p:sldId id="293" r:id="rId5"/>
    <p:sldId id="300" r:id="rId6"/>
    <p:sldId id="301" r:id="rId7"/>
    <p:sldId id="331" r:id="rId8"/>
    <p:sldId id="279" r:id="rId9"/>
    <p:sldId id="296" r:id="rId10"/>
    <p:sldId id="297" r:id="rId11"/>
    <p:sldId id="298" r:id="rId12"/>
    <p:sldId id="336" r:id="rId13"/>
    <p:sldId id="33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21081E-A0D1-4ED3-B3DD-4942742C775A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B3882D-5215-4A74-85BC-B2040DB9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E4BD7-E7D6-488E-A9D4-FCA62FD81742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02A1-190C-4EF0-AAC5-05548F28A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6BBE-DB44-4C28-A224-8B9362DEB0CB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CA54-6898-4CFE-BB17-4AB91E094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6C121C-0975-455C-83B7-93793AE07817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3B547A-9DFC-49D6-AE82-E21A6BABB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02A8-C2C6-4C51-86D0-AFF38AF22DB2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776B-3655-437A-A519-D941F342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BF80-8C49-4584-87A3-1FD6E4026FC2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BE4A9-E4F8-4FE2-803D-2656D07B0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D5EC-0640-49C1-8359-2C651E9ACEAC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F138-16B9-4243-9324-4544021B5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F6AA0-54F2-4596-A902-3389DEFD81D9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10740-122D-438C-B928-6ADF610B7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E6B6-AC3C-475B-B350-805F3FB4A0FE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4F76-6A11-443D-9D87-B6B7F634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123C7-5BC1-4063-9FEB-ED3C1205ACF3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A110B3-41A1-44EB-9B02-272385356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762F-F92E-4E46-B18C-5CF2CBF505DA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4E1D-CFD8-44CE-810A-73764328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890891B-FFD4-4989-8A5F-6350A62922D6}" type="datetimeFigureOut">
              <a:rPr lang="ru-RU"/>
              <a:pPr>
                <a:defRPr/>
              </a:pPr>
              <a:t>29.09.2022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EFFECDB-78A5-4094-B4D4-C0280DED3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73" r:id="rId6"/>
    <p:sldLayoutId id="2147483667" r:id="rId7"/>
    <p:sldLayoutId id="2147483674" r:id="rId8"/>
    <p:sldLayoutId id="2147483666" r:id="rId9"/>
    <p:sldLayoutId id="2147483665" r:id="rId10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446213"/>
            <a:ext cx="8143875" cy="54117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     </a:t>
            </a:r>
            <a:r>
              <a:rPr lang="uk-UA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Умовою повноцінної комплексної освіти є знання та використання інформаційно-комунікаційних технологій.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У школі обладнано : </a:t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-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ютерний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клас, у якому є  10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ютерів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інтерактивна дошка, проектор;</a:t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- лінгафонний кабінет, у якому є 9 </a:t>
            </a:r>
            <a:r>
              <a:rPr lang="uk-UA" sz="27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ютерів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інтерактивна дошка, проектор;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- кабінет фізики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якому є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 ноутбуків, 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інтерактивна дошка,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проектор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Крім того , є 5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ютерів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які </a:t>
            </a:r>
            <a:r>
              <a:rPr lang="uk-UA" sz="27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використовуються в управлінсько-господарській діяльності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Усі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en-US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ютери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підключені до Інтернету.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У навчальному процесі використовуються 3 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27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ютерні</a:t>
            </a:r>
            <a:r>
              <a:rPr lang="uk-UA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програмні  засоби навчання  предметів природничо-математичного циклу.</a:t>
            </a:r>
            <a: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ru-RU" sz="2700" i="1" dirty="0">
              <a:solidFill>
                <a:schemeClr val="tx2">
                  <a:satMod val="13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038" y="0"/>
            <a:ext cx="8001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Забезпечення сучасною комп’ютерною технікою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071563"/>
            <a:ext cx="8072437" cy="578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2018 рік – 5 810 087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праці та нарахування на заробітну плату – 4 926 092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Використання товарів і послуг – 51 486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Продукти харчування – 185 484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комунальних послуг та енергоносіїв – 528 542 грн.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тому числі оплата електроенергії –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76 462 грн.</a:t>
            </a:r>
            <a: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4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25" y="214313"/>
            <a:ext cx="64738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Бюджетний фонд школи</a:t>
            </a:r>
            <a:endParaRPr lang="uk-UA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692150"/>
            <a:ext cx="8027987" cy="6165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Протягом року були проведені капітальні ремонти в школі, а саме: перекриття даху і котельні</a:t>
            </a:r>
            <a:br>
              <a:rPr lang="uk-UA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Загальна сума капітальних ремонтів становить 800 664,25 грн.</a:t>
            </a:r>
            <a:br>
              <a:rPr lang="uk-UA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uk-UA" sz="2700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700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2700" dirty="0">
              <a:solidFill>
                <a:schemeClr val="tx2">
                  <a:satMod val="13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88" y="76200"/>
            <a:ext cx="4494212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Виконані роботи</a:t>
            </a:r>
            <a:endParaRPr lang="uk-UA" sz="44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5400"/>
            <a:ext cx="7497763" cy="9556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Закуплено</a:t>
            </a:r>
            <a:endParaRPr lang="uk-UA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908050"/>
            <a:ext cx="7818437" cy="5834063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Матеріали для даху на суму 24 425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Бордюр, цемент – 9 624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Огорожа – 19 848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Двері вхідні для корпусу №1 – 9 900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Господарські товари – 14 900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Драбина, тачка будівельна – 6 846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Дошка обрізна, брус – 4 754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Сушки для рук – 1 920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Дзеркала – 1 626 грн.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Жалюзі - </a:t>
            </a:r>
            <a:r>
              <a:rPr lang="uk-UA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3 399 грн</a:t>
            </a: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Посуд для їдальні – 1 608 грн.</a:t>
            </a:r>
            <a:endParaRPr lang="uk-UA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Дякую за увагу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57356" y="1447800"/>
            <a:ext cx="6429419" cy="4800600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000250"/>
            <a:ext cx="8215312" cy="4857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школі наявна бібліотека, книгосховище, читальний зал. Для ведення бібліотечного фонду використовується </a:t>
            </a:r>
            <a:r>
              <a:rPr lang="uk-UA" sz="31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uk-UA" sz="31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ютер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Бібліотечний фонд школи: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кількість книг, брошур, журналів (примірників) </a:t>
            </a:r>
            <a:r>
              <a:rPr lang="uk-UA" sz="2800" dirty="0" smtClean="0">
                <a:solidFill>
                  <a:schemeClr val="tx2">
                    <a:satMod val="130000"/>
                  </a:schemeClr>
                </a:solidFill>
              </a:rPr>
              <a:t>6756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у тому числі підручників – 3854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з них для: 1-4 класів                        787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5-9 класів                         1938</a:t>
            </a:r>
            <a: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</a:t>
            </a: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10-11 класів                    1159</a:t>
            </a:r>
            <a:b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1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Позитивна тенденція: збільшився вибір навчально-методичної та довідникової літератури.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0"/>
            <a:ext cx="81438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Забезпечення навчально-методичною й довідниковою літературою, ефективність її використання</a:t>
            </a:r>
            <a:endParaRPr lang="uk-UA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857250"/>
            <a:ext cx="8143875" cy="6000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</a:t>
            </a: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Навчально-виховний процес здійснюється у двох корпусах (для 1-4 класів та 5-11 класів). Загальною площею 30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14 </a:t>
            </a: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м². Опалення цих приміщень організовано за рахунок роботи власної котельні (опалення водяне).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Створено умови для дітей з особливими потребами.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Є власний водогін, в тому числі з гарячою водою, каналізація, внутрішні вбиральні.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Реалізація завдань відповідно до Державного стандарту базової та середньої освіти забезпечується роботою навчальних кабінетів.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У школі є 27 класних кімнат, з них: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 навчальних кабінетів, 3 лабораторії;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майстерня з обробки дерева й металу;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спортивний зал;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бібліотека з бібліотечним фондом у 6756  примірників;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їдальня на 54 посадкових місць.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uk-UA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автомобілі для проведення практичної їзди.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0" y="0"/>
            <a:ext cx="67405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Матеріально-технічна база</a:t>
            </a:r>
            <a:endParaRPr lang="uk-UA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>
                    <a:satMod val="130000"/>
                  </a:schemeClr>
                </a:solidFill>
              </a:rPr>
              <a:t>Зроблено протягом року</a:t>
            </a: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" name="Содержимое 8" descr="IMG_20180608_134713_HD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49408"/>
            <a:ext cx="4561292" cy="3780126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27984" y="3284984"/>
            <a:ext cx="4608512" cy="3456384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</a:rPr>
              <a:t>кабінет фізики,</a:t>
            </a:r>
            <a:endParaRPr lang="uk-UA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1" name="Picture 3" descr="C:\Users\user\Desktop\фото школа\IMG_20180612_105801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5498" y="1151353"/>
            <a:ext cx="4248472" cy="31863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1680" y="3573016"/>
            <a:ext cx="4104456" cy="3078342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user\Desktop\фото школа\IMG_20180612_105834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23970" y="1628800"/>
            <a:ext cx="4176464" cy="31323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</a:rPr>
              <a:t>закуплено та обладнано лінгафонний кабінет,</a:t>
            </a:r>
            <a:endParaRPr lang="uk-U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Рисунок 5" descr="IMG_1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4538749" cy="35162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Содержимое 5" descr="IMG_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643314"/>
            <a:ext cx="4092476" cy="30718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C:\Users\user\Desktop\фото школа\IMG_20180608_10393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7686" y="1857340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2863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satMod val="130000"/>
                  </a:schemeClr>
                </a:solidFill>
              </a:rPr>
              <a:t>кабінет інформатики,</a:t>
            </a:r>
            <a:endParaRPr lang="uk-U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7" name="Picture 3" descr="C:\Users\user\Desktop\фото школа\IMG_20180612_13332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3772" y="1268760"/>
            <a:ext cx="4355976" cy="32669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  <p:pic>
        <p:nvPicPr>
          <p:cNvPr id="1026" name="Picture 2" descr="C:\Users\user\Desktop\фото школа\IMG_20180612_13343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96894" y="3783181"/>
            <a:ext cx="4315366" cy="3047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00025" y="1052736"/>
            <a:ext cx="4224470" cy="3168352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857250"/>
            <a:ext cx="8143875" cy="6000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створити максимально сприятливі умови для інтелектуального, морального та фізичного розвитку обдарованих дітей: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забезпечення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відео-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 та аудіо матеріалами для викладання програмового матеріалу;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забезпечення кабінетів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комп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’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ютерами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 та інтерактивними дошками;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забезпечення кабінетів наочними матеріалами у вигляді схем та таблиць;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поповнювати кабінети методичною та довідковою літературою;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оновити та поповнити кабінети обладнанням для лабораторних досліджень та практичних робіт;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встановити затемнення в приміщеннях кабінетів;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придбати програмові засоби навчального призначення з предметів.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поетапно впроваджувати прогресивні технології навчання й виховання обдарованих учнів;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створити умови для розвитку здатності особистості до адаптації в соціумі;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пошук і цілеспрямований відбір обдарованих та здібних дітей;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психологічний патронаж дітей з девіантною поведінкою;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моніторинг індивідуального розвитку обдарованої дитини;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створення особистих </a:t>
            </a:r>
            <a:r>
              <a:rPr lang="uk-UA" sz="2200" dirty="0" err="1" smtClean="0">
                <a:solidFill>
                  <a:srgbClr val="002060"/>
                </a:solidFill>
                <a:latin typeface="+mn-lt"/>
              </a:rPr>
              <a:t>портфоліо</a:t>
            </a:r>
            <a:r>
              <a:rPr lang="uk-UA" sz="22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38" y="0"/>
            <a:ext cx="64547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Попереду нові завдання: </a:t>
            </a:r>
            <a:endParaRPr lang="uk-UA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1000125"/>
            <a:ext cx="8072437" cy="5500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2021 рік – 5 350 828,40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праці та нарахування на заробітну плату – 4 500 750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Використання товарів і послуг – 211 794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Продукти харчування – 168 960 грн.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Оплата комунальних послуг та енергоносіїв – 195 297 грн.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тому числі оплата електроенергії – </a:t>
            </a:r>
            <a:b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3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45 297 грн.</a:t>
            </a:r>
            <a: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b="1" i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i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25" y="214313"/>
            <a:ext cx="64738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Бюджетний фонд школи</a:t>
            </a:r>
            <a:endParaRPr lang="uk-UA" sz="4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553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      Умовою повноцінної комплексної освіти є знання та використання інформаційно-комунікаційних технологій.      У школі обладнано :       - комп’ютерний клас, у якому є  10 комп’ютерів, інтерактивна дошка, проектор;      - лінгафонний кабінет, у якому є 9 комп’ютерів, інтерактивна дошка, проектор;      - кабінет фізики, у якому є 5 ноутбуків, інтерактивна дошка, проектор.      Крім того , є 5 комп’ютерів, які використовуються в управлінсько-господарській діяльності. Усі комп’ютери підключені до Інтернету.     У навчальному процесі використовуються 3 комп’ютерні програмні  засоби навчання  предметів природничо-математичного циклу. </vt:lpstr>
      <vt:lpstr>   В школі наявна бібліотека, книгосховище, читальний зал. Для ведення бібліотечного фонду використовується комп’ютер.     Бібліотечний фонд школи: кількість книг, брошур, журналів (примірників) 6756                          у тому числі підручників – 3854                           з них для: 1-4 класів                        787                                              5-9 класів                         1938                                              10-11 класів                    1159   Позитивна тенденція: збільшився вибір навчально-методичної та довідникової літератури. </vt:lpstr>
      <vt:lpstr>   Навчально-виховний процес здійснюється у двох корпусах (для 1-4 класів та 5-11 класів). Загальною площею 3014 м². Опалення цих приміщень організовано за рахунок роботи власної котельні (опалення водяне).    Створено умови для дітей з особливими потребами.     Є власний водогін, в тому числі з гарячою водою, каналізація, внутрішні вбиральні.    Реалізація завдань відповідно до Державного стандарту базової та середньої освіти забезпечується роботою навчальних кабінетів.      У школі є 27 класних кімнат, з них: 20 навчальних кабінетів, 3 лабораторії; майстерня з обробки дерева й металу; спортивний зал; бібліотека з бібліотечним фондом у 6756  примірників; їдальня на 54 посадкових місць. автомобілі для проведення практичної їзди. </vt:lpstr>
      <vt:lpstr>Зроблено протягом року</vt:lpstr>
      <vt:lpstr>кабінет фізики,</vt:lpstr>
      <vt:lpstr>закуплено та обладнано лінгафонний кабінет,</vt:lpstr>
      <vt:lpstr>кабінет інформатики,</vt:lpstr>
      <vt:lpstr>створити максимально сприятливі умови для інтелектуального, морального та фізичного розвитку обдарованих дітей: забезпечення відео- та аудіо матеріалами для викладання програмового матеріалу; забезпечення кабінетів комп’ютерами та інтерактивними дошками; забезпечення кабінетів наочними матеріалами у вигляді схем та таблиць; поповнювати кабінети методичною та довідковою літературою; оновити та поповнити кабінети обладнанням для лабораторних досліджень та практичних робіт; встановити затемнення в приміщеннях кабінетів; придбати програмові засоби навчального призначення з предметів. поетапно впроваджувати прогресивні технології навчання й виховання обдарованих учнів; створити умови для розвитку здатності особистості до адаптації в соціумі; пошук і цілеспрямований відбір обдарованих та здібних дітей; психологічний патронаж дітей з девіантною поведінкою; моніторинг індивідуального розвитку обдарованої дитини; створення особистих портфоліо. </vt:lpstr>
      <vt:lpstr>  2021 рік – 5 350 828,40 грн.  Оплата праці та нарахування на заробітну плату – 4 500 750 грн. Використання товарів і послуг – 211 794 грн. Продукти харчування – 168 960 грн. Оплата комунальних послуг та енергоносіїв – 195 297 грн.  в тому числі оплата електроенергії –  45 297 грн.   </vt:lpstr>
      <vt:lpstr>2018 рік – 5 810 087 грн.  Оплата праці та нарахування на заробітну плату – 4 926 092 грн. Використання товарів і послуг – 51 486 грн. Продукти харчування – 185 484 грн. Оплата комунальних послуг та енергоносіїв – 528 542 грн.  в тому числі оплата електроенергії –  76 462 грн.  </vt:lpstr>
      <vt:lpstr>    Протягом року були проведені капітальні ремонти в школі, а саме: перекриття даху і котельні    Загальна сума капітальних ремонтів становить 800 664,25 грн.      </vt:lpstr>
      <vt:lpstr>Закуплено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Admin</cp:lastModifiedBy>
  <cp:revision>255</cp:revision>
  <dcterms:created xsi:type="dcterms:W3CDTF">2016-04-23T11:04:09Z</dcterms:created>
  <dcterms:modified xsi:type="dcterms:W3CDTF">2022-09-29T09:24:41Z</dcterms:modified>
</cp:coreProperties>
</file>