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99" r:id="rId4"/>
    <p:sldId id="258" r:id="rId5"/>
    <p:sldId id="304" r:id="rId6"/>
    <p:sldId id="259" r:id="rId7"/>
    <p:sldId id="260" r:id="rId8"/>
    <p:sldId id="326" r:id="rId9"/>
    <p:sldId id="32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98436C-D610-4C06-B30E-0E6312901C6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EFF2BE-43B8-46D4-89BF-981A2314E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A29019-D20E-4A80-A5CE-2FD2C08DFD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8D6D7-A80B-46F4-893A-5E8C7ABAEE28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154D66-6002-41A8-A45A-3915ED98C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EB9E-B705-46DB-941D-9B82FEF267F8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710F-6CE4-45E6-97AA-ACA2CBC66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73E2-E028-4AFB-AA0D-ACA1C63DD9F2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6BCA-CA0D-4AF5-9A37-090B7C2B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C35F-2192-4B91-9450-FE8F9BA03397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0E75-2825-4A9E-B0A5-6F036158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E2725-6524-4E34-8C5E-F1ADF78CC53C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9E5688-0179-4122-8FA5-1674C30CD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2BBC-98CA-4DCE-84B9-8FF59B14089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1A4B-F1FE-44DF-ACC3-C6E66A6F2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4DD8-C7AB-4D8A-8E8F-14F14D1758A9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D4AC-74E7-4CF9-A727-7B969E638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D733-103F-4323-8F59-F117719C8943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9D4B-1B4F-4D03-80F3-25F8DB24A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35CE4-A779-4A4F-90BB-0AEE5F13FCC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D6786-181C-4466-A9E7-8BBB2BA40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FDF0-FBF8-4FB3-924F-5820CEEC2263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BFB7-8803-44B2-AB8E-6CC7B935D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818C38-1572-4CF7-82B1-4EF22936562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7FED68-4263-4A9C-8F1E-2C312A70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69F0BF8-5D06-4C29-96FC-6115F39E63A4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471994E-3280-4205-9224-E0278445A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500" y="1928813"/>
            <a:ext cx="8358188" cy="42148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ЗВІТ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ВЕЛИКОДІДУШИЦЬКОЇ                                    ОПОРНОЇ СЗОШ І-ІІІ СТУПЕНІВ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у 2021 – 2022 </a:t>
            </a:r>
            <a:r>
              <a:rPr lang="uk-UA" sz="4400" b="1" dirty="0" err="1" smtClean="0">
                <a:solidFill>
                  <a:schemeClr val="accent3">
                    <a:lumMod val="50000"/>
                  </a:schemeClr>
                </a:solidFill>
              </a:rPr>
              <a:t>н.р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8" name="Picture 2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0"/>
            <a:ext cx="23018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5940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    </a:t>
            </a:r>
            <a:r>
              <a:rPr lang="uk-UA" sz="3200" dirty="0" err="1" smtClean="0">
                <a:solidFill>
                  <a:srgbClr val="002060"/>
                </a:solidFill>
              </a:rPr>
              <a:t>Великодідушицька</a:t>
            </a:r>
            <a:r>
              <a:rPr lang="uk-UA" sz="3200" dirty="0" smtClean="0">
                <a:solidFill>
                  <a:srgbClr val="002060"/>
                </a:solidFill>
              </a:rPr>
              <a:t> опорна загальноосвітня школа І-ІІІ ступенів є базовою школою  з проведення моніторингу якості навчально-виховного процесу. На базі школи проводяться семінари, навчання, тренінги з проведення моніторингу усіх напрямків навчання та виховання школярів 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297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chemeClr val="tx2">
                    <a:satMod val="130000"/>
                  </a:schemeClr>
                </a:solidFill>
              </a:rPr>
              <a:t>Місія школи</a:t>
            </a:r>
            <a:r>
              <a:rPr lang="uk-UA" sz="5400" b="1" dirty="0" smtClean="0">
                <a:solidFill>
                  <a:schemeClr val="tx2">
                    <a:satMod val="13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>Сприяти морально-духовному розвитку інтелектуальної особистості, здатної активно займати громадянську позицію і приймати рішення у різних сферах життєдіяльності.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226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b="1" i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Головними проблемами, над якими працювала школа у 2021-2022 навчальному році, є :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1. </a:t>
            </a:r>
            <a:r>
              <a:rPr lang="uk-UA" sz="4000" dirty="0" smtClean="0">
                <a:solidFill>
                  <a:srgbClr val="002060"/>
                </a:solidFill>
                <a:latin typeface="+mn-lt"/>
              </a:rPr>
              <a:t>Моніторинг якості навчально-виховного процесу.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2. </a:t>
            </a:r>
            <a:r>
              <a:rPr lang="uk-UA" sz="4000" dirty="0" smtClean="0">
                <a:solidFill>
                  <a:srgbClr val="002060"/>
                </a:solidFill>
                <a:latin typeface="+mn-lt"/>
              </a:rPr>
              <a:t>Формування національної свідомості школярів через засвоєння ключових </a:t>
            </a:r>
            <a:r>
              <a:rPr lang="uk-UA" sz="4000" dirty="0" err="1" smtClean="0">
                <a:solidFill>
                  <a:srgbClr val="002060"/>
                </a:solidFill>
                <a:latin typeface="+mn-lt"/>
              </a:rPr>
              <a:t>компетентностей</a:t>
            </a:r>
            <a:r>
              <a:rPr lang="uk-UA" sz="4000" dirty="0" smtClean="0">
                <a:solidFill>
                  <a:srgbClr val="002060"/>
                </a:solidFill>
                <a:latin typeface="+mn-lt"/>
              </a:rPr>
              <a:t> в особисто орієнтованому педагогічному середовищі. Реформування освітнього простору відповідно до діяльності НУШ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6369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2060"/>
                </a:solidFill>
              </a:rPr>
              <a:t>    Організація навчального процесу в школі формується на принципах гуманності, демократизації, духовності, показником реалізації яких є забезпечення творчого розвитку дитини.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6297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chemeClr val="tx2">
                    <a:satMod val="130000"/>
                  </a:schemeClr>
                </a:solidFill>
              </a:rPr>
              <a:t>Педагогічним колективом визначено основні перспективні напрямки розвитку особистості дитини: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  </a:t>
            </a:r>
            <a:r>
              <a:rPr lang="uk-UA" sz="4400" dirty="0" smtClean="0">
                <a:solidFill>
                  <a:srgbClr val="002060"/>
                </a:solidFill>
              </a:rPr>
              <a:t>інтелектуальна;</a:t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>   національно-патріотична;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uk-UA" sz="4400" dirty="0" smtClean="0">
                <a:solidFill>
                  <a:srgbClr val="002060"/>
                </a:solidFill>
              </a:rPr>
              <a:t>художньо-естетична;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uk-UA" sz="4400" dirty="0" smtClean="0">
                <a:solidFill>
                  <a:srgbClr val="002060"/>
                </a:solidFill>
              </a:rPr>
              <a:t>спортивно-оздоровча;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uk-UA" sz="4400" dirty="0" smtClean="0">
                <a:solidFill>
                  <a:srgbClr val="002060"/>
                </a:solidFill>
              </a:rPr>
              <a:t>трудова діяльність.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6369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    На сьогодні одним із пріоритетів модернізації освіти є профілізація старшої школи. Профільне навчання створює реальні умови виховати із учня сільської школи активного громадянина. Саме тому  в старших класах введено технологічний профіль, одним з напрямків якого є підготовка водіїв категорій «В» та «С-1».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6369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2060"/>
                </a:solidFill>
              </a:rPr>
              <a:t>    Повноцінність загальної середньої освіти забезпечує реалізацію як інваріантної, так і варіативної частини навчального плану.</a:t>
            </a:r>
            <a:r>
              <a:rPr lang="ru-RU" sz="4800" b="1" i="1" dirty="0" smtClean="0">
                <a:solidFill>
                  <a:srgbClr val="0070C0"/>
                </a:solidFill>
              </a:rPr>
              <a:t/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8143875" cy="6286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У школі навчається 262 учні, створено банк даних обдарованих дітей. Школярі взяли участь у конкурсах імені Петра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Яцика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“Україна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це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ми”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“Збережімо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первоцвіти”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“Квітковий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вернісаж”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user\Desktop\фото школа\IMG_20180608_132109_HD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428625"/>
            <a:ext cx="7885112" cy="59118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571500"/>
            <a:ext cx="8034337" cy="56769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	      </a:t>
            </a:r>
            <a:r>
              <a:rPr lang="uk-UA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 </a:t>
            </a:r>
            <a:r>
              <a:rPr lang="uk-UA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Стрийської</a:t>
            </a:r>
            <a:r>
              <a:rPr lang="uk-UA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 від 30.06.2017 року №195 школу реорганізовано шляхом перетворення у </a:t>
            </a:r>
            <a:r>
              <a:rPr lang="uk-UA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Великодідушицьку</a:t>
            </a:r>
            <a:r>
              <a:rPr lang="uk-UA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опорну СЗОШ І-ІІІ ступенів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786687" cy="5500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chemeClr val="tx2">
                    <a:satMod val="130000"/>
                  </a:schemeClr>
                </a:solidFill>
              </a:rPr>
              <a:t>Кредо навчального закладу:</a:t>
            </a:r>
            <a:r>
              <a:rPr lang="ru-RU" sz="6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5400" dirty="0" smtClean="0">
                <a:solidFill>
                  <a:srgbClr val="002060"/>
                </a:solidFill>
              </a:rPr>
              <a:t>Навчати й виховувати – готувати для життя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</a:rPr>
              <a:t>Наш колектив</a:t>
            </a:r>
            <a:endParaRPr lang="uk-UA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user\Desktop\фото\педколектив\DSC_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85875"/>
            <a:ext cx="73580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6297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700" b="1" i="1" u="sng" dirty="0" smtClean="0">
                <a:solidFill>
                  <a:srgbClr val="002060"/>
                </a:solidFill>
              </a:rPr>
              <a:t>Директор школи</a:t>
            </a:r>
            <a:r>
              <a:rPr lang="uk-UA" sz="2700" b="1" i="1" dirty="0" smtClean="0">
                <a:solidFill>
                  <a:srgbClr val="002060"/>
                </a:solidFill>
              </a:rPr>
              <a:t> 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Василів Тарас Богданович (фах – вчитель фізики, вища кваліфікаційна категорія, педагогічне звання «старший учитель», загальний педагогічний стаж роботи – 39 років, на посаді директора даної школи – 25 років).</a:t>
            </a: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700" b="1" i="1" dirty="0" smtClean="0">
                <a:solidFill>
                  <a:srgbClr val="002060"/>
                </a:solidFill>
              </a:rPr>
              <a:t>Заступник директора з навчально-виховної роботи</a:t>
            </a:r>
            <a:r>
              <a:rPr lang="uk-UA" sz="2700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uk-UA" sz="2400" dirty="0" err="1" smtClean="0">
                <a:solidFill>
                  <a:schemeClr val="accent5">
                    <a:lumMod val="75000"/>
                  </a:schemeClr>
                </a:solidFill>
              </a:rPr>
              <a:t>Чапкайло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 Ганна Михайлівна (фах – вчитель фізики, вища кваліфікаційна категорія, педагогічне звання «старший учитель», загальний педагогічний стаж роботи – 46 років, на посаді заступника директора з навчально-виховної роботи даної школи – 42 роки).</a:t>
            </a: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700" b="1" i="1" dirty="0" smtClean="0">
                <a:solidFill>
                  <a:srgbClr val="002060"/>
                </a:solidFill>
              </a:rPr>
              <a:t>Заступник директора з виховної роботи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– Хомин Ольга Юріївна (фах – вчитель української мови та літератури, вища кваліфікаційна категорія, педагогічне звання «старший учитель», загальний педагогічний стаж роботи – 47 років, на посаді заступника директора з виховної роботи даної школи – 21 рік).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497763" cy="13573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Кадрове забезпечення </a:t>
            </a:r>
            <a:r>
              <a:rPr lang="uk-UA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Великодідушицької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  опорної СЗОШ </a:t>
            </a:r>
            <a:b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І-ІІІ ступенів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63" y="1714500"/>
          <a:ext cx="7758112" cy="4929188"/>
        </p:xfrm>
        <a:graphic>
          <a:graphicData uri="http://schemas.openxmlformats.org/drawingml/2006/table">
            <a:tbl>
              <a:tblPr/>
              <a:tblGrid>
                <a:gridCol w="6072187"/>
                <a:gridCol w="1685925"/>
              </a:tblGrid>
              <a:tr h="108902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 2021-2022 н.р.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 чисельність педпрацівників  (осіб)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вищою педагогічною освітою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Вища категорія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категорія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категорія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«Старший учитель»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 укомплектованість (всього 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працівників пенсійного віку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sp>
        <p:nvSpPr>
          <p:cNvPr id="205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За 2021 – 2022 навчальний рік</a:t>
            </a:r>
            <a:b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пройшли атестацію</a:t>
            </a: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589587"/>
          </a:xfrm>
        </p:spPr>
        <p:txBody>
          <a:bodyPr>
            <a:normAutofit fontScale="700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Хомин О.Ю.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підтвердження вищої кваліфікаційної категорії, підтвердження педагогічного звання «старший учитель»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 Я.В.</a:t>
            </a: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підтвердження вищої кваліфікаційної категорії, підтвердження педагогічного звання «старший учитель»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Іванюк Н.-Л.В.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підтвердження вищої кваліфікаційної категорії, підтвердження педагогічного звання «старший учитель»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Дмитришин</a:t>
            </a: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підтвердження вищої кваліфікаційної категорії</a:t>
            </a:r>
            <a:endParaRPr lang="uk-UA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Дидин</a:t>
            </a: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Н.Й.</a:t>
            </a:r>
            <a:r>
              <a:rPr lang="uk-UA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присвоєння  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 кваліфікаційної категорії</a:t>
            </a:r>
            <a:endParaRPr lang="uk-UA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Марисей</a:t>
            </a: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підтвердження вищої кваліфікаційної 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категорії, присвоєння педагогічного звання «старший учитель»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Ілик</a:t>
            </a: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Х.І.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присвоєння  першої кваліфікаційної категорії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5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Каліцун</a:t>
            </a:r>
            <a:r>
              <a:rPr lang="uk-UA" sz="35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О.Т. 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встановленя</a:t>
            </a: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тарифного розряду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uk-UA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447800"/>
            <a:ext cx="8172450" cy="48006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466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ЗВІТ  ПРО РОБОТУ ВЕЛИКОДІДУШИЦЬКОЇ                                    ОПОРНОЇ СЗОШ І-ІІІ СТУПЕНІВ у 2021 – 2022 н.р. </vt:lpstr>
      <vt:lpstr>Слайд 2</vt:lpstr>
      <vt:lpstr>Слайд 3</vt:lpstr>
      <vt:lpstr>Кредо навчального закладу: Навчати й виховувати – готувати для життя </vt:lpstr>
      <vt:lpstr>Наш колектив</vt:lpstr>
      <vt:lpstr>Директор школи  - Василів Тарас Богданович (фах – вчитель фізики, вища кваліфікаційна категорія, педагогічне звання «старший учитель», загальний педагогічний стаж роботи – 39 років, на посаді директора даної школи – 25 років).  Заступник директора з навчально-виховної роботи – Чапкайло Ганна Михайлівна (фах – вчитель фізики, вища кваліфікаційна категорія, педагогічне звання «старший учитель», загальний педагогічний стаж роботи – 46 років, на посаді заступника директора з навчально-виховної роботи даної школи – 42 роки).  Заступник директора з виховної роботи – Хомин Ольга Юріївна (фах – вчитель української мови та літератури, вища кваліфікаційна категорія, педагогічне звання «старший учитель», загальний педагогічний стаж роботи – 47 років, на посаді заступника директора з виховної роботи даної школи – 21 рік). </vt:lpstr>
      <vt:lpstr>Кадрове забезпечення Великодідушицької  опорної СЗОШ  І-ІІІ ступенів </vt:lpstr>
      <vt:lpstr>За 2021 – 2022 навчальний рік пройшли атестацію</vt:lpstr>
      <vt:lpstr>Слайд 9</vt:lpstr>
      <vt:lpstr>    Великодідушицька опорна загальноосвітня школа І-ІІІ ступенів є базовою школою  з проведення моніторингу якості навчально-виховного процесу. На базі школи проводяться семінари, навчання, тренінги з проведення моніторингу усіх напрямків навчання та виховання школярів . </vt:lpstr>
      <vt:lpstr>Місія школи:  Сприяти морально-духовному розвитку інтелектуальної особистості, здатної активно займати громадянську позицію і приймати рішення у різних сферах життєдіяльності. </vt:lpstr>
      <vt:lpstr>Головними проблемами, над якими працювала школа у 2021-2022 навчальному році, є : 1. Моніторинг якості навчально-виховного процесу. 2. Формування національної свідомості школярів через засвоєння ключових компетентностей в особисто орієнтованому педагогічному середовищі. Реформування освітнього простору відповідно до діяльності НУШ </vt:lpstr>
      <vt:lpstr>    Організація навчального процесу в школі формується на принципах гуманності, демократизації, духовності, показником реалізації яких є забезпечення творчого розвитку дитини. </vt:lpstr>
      <vt:lpstr>Педагогічним колективом визначено основні перспективні напрямки розвитку особистості дитини:   інтелектуальна;    національно-патріотична;   художньо-естетична;   спортивно-оздоровча;   трудова діяльність.</vt:lpstr>
      <vt:lpstr>    На сьогодні одним із пріоритетів модернізації освіти є профілізація старшої школи. Профільне навчання створює реальні умови виховати із учня сільської школи активного громадянина. Саме тому  в старших класах введено технологічний профіль, одним з напрямків якого є підготовка водіїв категорій «В» та «С-1». </vt:lpstr>
      <vt:lpstr>    Повноцінність загальної середньої освіти забезпечує реалізацію як інваріантної, так і варіативної частини навчального плану. </vt:lpstr>
      <vt:lpstr>    У школі навчається 262 учні, створено банк даних обдарованих дітей. Школярі взяли участь у конкурсах імені Петра Яцика, “Україна – це ми”, “Збережімо первоцвіти” , “Квітковий вернісаж”.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Admin</cp:lastModifiedBy>
  <cp:revision>255</cp:revision>
  <dcterms:created xsi:type="dcterms:W3CDTF">2016-04-23T11:04:09Z</dcterms:created>
  <dcterms:modified xsi:type="dcterms:W3CDTF">2022-09-28T09:50:03Z</dcterms:modified>
</cp:coreProperties>
</file>