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7" r:id="rId2"/>
    <p:sldId id="256" r:id="rId3"/>
    <p:sldId id="333" r:id="rId4"/>
    <p:sldId id="328" r:id="rId5"/>
    <p:sldId id="334" r:id="rId6"/>
    <p:sldId id="336" r:id="rId7"/>
    <p:sldId id="317" r:id="rId8"/>
    <p:sldId id="260" r:id="rId9"/>
    <p:sldId id="262" r:id="rId10"/>
    <p:sldId id="322" r:id="rId11"/>
    <p:sldId id="263" r:id="rId12"/>
    <p:sldId id="264" r:id="rId13"/>
    <p:sldId id="268" r:id="rId14"/>
    <p:sldId id="343" r:id="rId15"/>
    <p:sldId id="345" r:id="rId16"/>
    <p:sldId id="265" r:id="rId17"/>
    <p:sldId id="266" r:id="rId18"/>
    <p:sldId id="267" r:id="rId19"/>
    <p:sldId id="275" r:id="rId20"/>
    <p:sldId id="276" r:id="rId21"/>
    <p:sldId id="277" r:id="rId22"/>
    <p:sldId id="282" r:id="rId23"/>
    <p:sldId id="286" r:id="rId24"/>
    <p:sldId id="288" r:id="rId25"/>
    <p:sldId id="287" r:id="rId26"/>
    <p:sldId id="302" r:id="rId27"/>
    <p:sldId id="342" r:id="rId28"/>
    <p:sldId id="269" r:id="rId29"/>
    <p:sldId id="270" r:id="rId30"/>
    <p:sldId id="271" r:id="rId31"/>
    <p:sldId id="272" r:id="rId32"/>
    <p:sldId id="273" r:id="rId33"/>
    <p:sldId id="278" r:id="rId34"/>
    <p:sldId id="304" r:id="rId35"/>
    <p:sldId id="305" r:id="rId36"/>
    <p:sldId id="279" r:id="rId37"/>
    <p:sldId id="280" r:id="rId38"/>
    <p:sldId id="281" r:id="rId39"/>
    <p:sldId id="283" r:id="rId40"/>
    <p:sldId id="284" r:id="rId41"/>
    <p:sldId id="285" r:id="rId42"/>
    <p:sldId id="289" r:id="rId43"/>
    <p:sldId id="297" r:id="rId44"/>
    <p:sldId id="298" r:id="rId45"/>
    <p:sldId id="291" r:id="rId46"/>
    <p:sldId id="292" r:id="rId47"/>
    <p:sldId id="293" r:id="rId48"/>
    <p:sldId id="294" r:id="rId49"/>
    <p:sldId id="295" r:id="rId50"/>
    <p:sldId id="296" r:id="rId51"/>
    <p:sldId id="300" r:id="rId52"/>
    <p:sldId id="301" r:id="rId53"/>
    <p:sldId id="290" r:id="rId54"/>
    <p:sldId id="331" r:id="rId55"/>
    <p:sldId id="332" r:id="rId56"/>
    <p:sldId id="303" r:id="rId57"/>
    <p:sldId id="318" r:id="rId58"/>
    <p:sldId id="319" r:id="rId59"/>
    <p:sldId id="329" r:id="rId60"/>
    <p:sldId id="330" r:id="rId61"/>
    <p:sldId id="337" r:id="rId62"/>
    <p:sldId id="320" r:id="rId63"/>
    <p:sldId id="321" r:id="rId64"/>
    <p:sldId id="323" r:id="rId65"/>
    <p:sldId id="324" r:id="rId66"/>
    <p:sldId id="325" r:id="rId67"/>
    <p:sldId id="326" r:id="rId68"/>
    <p:sldId id="338" r:id="rId69"/>
    <p:sldId id="339" r:id="rId70"/>
    <p:sldId id="335" r:id="rId71"/>
    <p:sldId id="340" r:id="rId72"/>
    <p:sldId id="341" r:id="rId73"/>
    <p:sldId id="347" r:id="rId74"/>
    <p:sldId id="344" r:id="rId75"/>
    <p:sldId id="346" r:id="rId7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9388" autoAdjust="0"/>
    <p:restoredTop sz="93310" autoAdjust="0"/>
  </p:normalViewPr>
  <p:slideViewPr>
    <p:cSldViewPr>
      <p:cViewPr>
        <p:scale>
          <a:sx n="53" d="100"/>
          <a:sy n="53" d="100"/>
        </p:scale>
        <p:origin x="-1500" y="-4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4/20/2018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7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2.jpeg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4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3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5.jpe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05000" y="4191000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sz="3600" b="1" dirty="0" smtClean="0">
              <a:solidFill>
                <a:srgbClr val="003300"/>
              </a:solidFill>
              <a:latin typeface="Georgia" pitchFamily="18" charset="0"/>
            </a:endParaRPr>
          </a:p>
          <a:p>
            <a:endParaRPr lang="ru-RU" sz="3600" b="1" dirty="0">
              <a:solidFill>
                <a:srgbClr val="003300"/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52600" y="394692"/>
            <a:ext cx="6934200" cy="48013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8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Творчий звіт </a:t>
            </a:r>
            <a:r>
              <a:rPr lang="uk-UA" sz="4800" b="1" spc="50" dirty="0" err="1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Ушомирської</a:t>
            </a:r>
            <a:r>
              <a:rPr lang="uk-UA" sz="4800" b="1" spc="5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 гімназії</a:t>
            </a:r>
            <a:endParaRPr lang="uk-UA" sz="5400" b="1" spc="50" dirty="0" smtClean="0">
              <a:ln w="11430"/>
              <a:solidFill>
                <a:schemeClr val="accent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uk-UA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«Мистецькі обрії дитячої творчості»</a:t>
            </a:r>
            <a:endParaRPr lang="ru-RU" sz="54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71682" name="Picture 2" descr="https://content.e-schools.info/cache/21/b5/21b5e79773627f496bcb7bc447e4f34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752600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257800" y="838200"/>
            <a:ext cx="3201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3300"/>
                </a:solidFill>
                <a:latin typeface="Georgia" pitchFamily="18" charset="0"/>
              </a:rPr>
              <a:t>Свято </a:t>
            </a:r>
            <a:r>
              <a:rPr lang="ru-RU" sz="3600" b="1" dirty="0" err="1" smtClean="0">
                <a:solidFill>
                  <a:srgbClr val="003300"/>
                </a:solidFill>
                <a:latin typeface="Georgia" pitchFamily="18" charset="0"/>
              </a:rPr>
              <a:t>кв</a:t>
            </a:r>
            <a:r>
              <a:rPr lang="uk-UA" sz="3600" b="1" dirty="0" err="1" smtClean="0">
                <a:solidFill>
                  <a:srgbClr val="003300"/>
                </a:solidFill>
                <a:latin typeface="Georgia" pitchFamily="18" charset="0"/>
              </a:rPr>
              <a:t>ітів</a:t>
            </a:r>
            <a:endParaRPr lang="ru-RU" sz="3600" b="1" dirty="0">
              <a:solidFill>
                <a:srgbClr val="003300"/>
              </a:solidFill>
              <a:latin typeface="Georgia" pitchFamily="18" charset="0"/>
            </a:endParaRPr>
          </a:p>
        </p:txBody>
      </p:sp>
      <p:pic>
        <p:nvPicPr>
          <p:cNvPr id="71684" name="Picture 4" descr="https://content.e-schools.info/cache/be/c0/bec0a9329563bb0050e4f40397cb46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810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686" name="Picture 6" descr="https://content.e-schools.info/cache/49/8d/498d954f978b9278529df8be60cbf74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" y="3581400"/>
            <a:ext cx="4191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562600" y="533400"/>
            <a:ext cx="25715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 err="1" smtClean="0">
                <a:solidFill>
                  <a:srgbClr val="002060"/>
                </a:solidFill>
                <a:latin typeface="Georgia" pitchFamily="18" charset="0"/>
              </a:rPr>
              <a:t>Міс</a:t>
            </a:r>
            <a:r>
              <a:rPr lang="ru-RU" sz="3600" b="1" i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3600" b="1" i="1" dirty="0" err="1" smtClean="0">
                <a:solidFill>
                  <a:srgbClr val="002060"/>
                </a:solidFill>
                <a:latin typeface="Georgia" pitchFamily="18" charset="0"/>
              </a:rPr>
              <a:t>Осінь</a:t>
            </a:r>
            <a:endParaRPr lang="ru-RU" sz="36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7586" name="Picture 2" descr="https://content.e-schools.info/cache/70/7a/707acbaec0ca8b357216c19337a420d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4368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88" name="Picture 4" descr="https://content.e-schools.info/cache/bb/8b/bb8b8d162ae50cfbc0b34b818de1f0d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1066800"/>
            <a:ext cx="4368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0" name="Picture 6" descr="https://content.e-schools.info/cache/c0/72/c0724bcb5403eaea75065468f1a17807.jpg"/>
          <p:cNvPicPr>
            <a:picLocks noChangeAspect="1" noChangeArrowheads="1"/>
          </p:cNvPicPr>
          <p:nvPr/>
        </p:nvPicPr>
        <p:blipFill>
          <a:blip r:embed="rId5" cstate="print"/>
          <a:srcRect t="7960" r="26866"/>
          <a:stretch>
            <a:fillRect/>
          </a:stretch>
        </p:blipFill>
        <p:spPr bwMode="auto">
          <a:xfrm>
            <a:off x="4953000" y="4038600"/>
            <a:ext cx="3200400" cy="3020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7592" name="Picture 8" descr="https://content.e-schools.info/cache/ac/bc/acbc4d04d60cd52c8a6704b3c0df18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3733800"/>
            <a:ext cx="358140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00400" y="304800"/>
            <a:ext cx="57294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Конкурс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малюнків</a:t>
            </a:r>
            <a:endParaRPr lang="ru-RU" sz="36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на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пожежну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тематику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6562" name="Picture 2" descr="https://content.e-schools.info/cache/f2/67/f267e2cdc15989a7d3994f3631abe0da.jpg"/>
          <p:cNvPicPr>
            <a:picLocks noChangeAspect="1" noChangeArrowheads="1"/>
          </p:cNvPicPr>
          <p:nvPr/>
        </p:nvPicPr>
        <p:blipFill>
          <a:blip r:embed="rId3" cstate="print"/>
          <a:srcRect t="15556" r="3333" b="13333"/>
          <a:stretch>
            <a:fillRect/>
          </a:stretch>
        </p:blipFill>
        <p:spPr bwMode="auto">
          <a:xfrm>
            <a:off x="4495800" y="1600200"/>
            <a:ext cx="44196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4" name="Picture 4" descr="https://content.e-schools.info/cache/e3/35/e335e047777ac26bb5baabbbeaebc3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371600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6566" name="Picture 6" descr="https://content.e-schools.info/cache/98/ea/98ea13cf6c37e0ec2c75e9fbe89121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962400"/>
            <a:ext cx="3632200" cy="2724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76800" y="381000"/>
            <a:ext cx="39437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Містер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гімназії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2466" name="Picture 2" descr="https://content.e-schools.info/cache/67/81/6781e7f522482398450548b11fed6ec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990600"/>
            <a:ext cx="4470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68" name="Picture 4" descr="https://content.e-schools.info/cache/5c/98/5c98af8d55ef78860926fcbe00b16f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37338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2470" name="Picture 6" descr="https://content.e-schools.info/cache/cf/15/cf15cb672b2f766115b6494d00bec6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334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433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95400" y="304800"/>
            <a:ext cx="7848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Батьківська конференція</a:t>
            </a:r>
          </a:p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«Психологічний комфорт у </a:t>
            </a:r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сім´ї</a:t>
            </a:r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 як запорука успішної особистості» </a:t>
            </a:r>
            <a:endParaRPr lang="ru-RU" sz="36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80898" name="Picture 2" descr="F:\Батьківська конференція 23.11.17\IMG_73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267200"/>
            <a:ext cx="34544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899" name="Picture 3" descr="F:\Батьківська конференція 23.11.17\IMG_73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41148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900" name="Picture 4" descr="F:\Батьківська конференція 23.11.17\IMG_737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133600"/>
            <a:ext cx="28448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901" name="Picture 5" descr="F:\Батьківська конференція 23.11.17\IMG_73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9000" y="25146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124200" y="1219200"/>
            <a:ext cx="4701928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6600" b="1" dirty="0" smtClean="0">
                <a:solidFill>
                  <a:srgbClr val="002060"/>
                </a:solidFill>
                <a:latin typeface="Monotype Corsiva" pitchFamily="66" charset="0"/>
              </a:rPr>
              <a:t>Патріотичне </a:t>
            </a:r>
          </a:p>
          <a:p>
            <a:pPr algn="ctr"/>
            <a:r>
              <a:rPr lang="uk-UA" sz="6600" b="1" dirty="0" smtClean="0">
                <a:solidFill>
                  <a:srgbClr val="002060"/>
                </a:solidFill>
                <a:latin typeface="Monotype Corsiva" pitchFamily="66" charset="0"/>
              </a:rPr>
              <a:t>виховання </a:t>
            </a:r>
          </a:p>
          <a:p>
            <a:pPr algn="ctr"/>
            <a:r>
              <a:rPr lang="uk-UA" sz="6600" b="1" dirty="0" smtClean="0">
                <a:solidFill>
                  <a:srgbClr val="002060"/>
                </a:solidFill>
                <a:latin typeface="Monotype Corsiva" pitchFamily="66" charset="0"/>
              </a:rPr>
              <a:t>в гімназії</a:t>
            </a:r>
            <a:endParaRPr lang="ru-RU" sz="6600" b="1" dirty="0" smtClean="0">
              <a:solidFill>
                <a:srgbClr val="002060"/>
              </a:solidFill>
              <a:latin typeface="Monotype Corsiva" pitchFamily="66" charset="0"/>
            </a:endParaRPr>
          </a:p>
          <a:p>
            <a:pPr algn="ctr"/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124200" y="381000"/>
            <a:ext cx="523893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«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Україна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пам´ятає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» </a:t>
            </a:r>
          </a:p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10 клас</a:t>
            </a:r>
            <a:endParaRPr lang="ru-RU" sz="36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65540" name="Picture 4" descr="https://content.e-schools.info/cache/17/c1/17c10741b89e79307b33106c161a0927.jpg"/>
          <p:cNvPicPr>
            <a:picLocks noChangeAspect="1" noChangeArrowheads="1"/>
          </p:cNvPicPr>
          <p:nvPr/>
        </p:nvPicPr>
        <p:blipFill>
          <a:blip r:embed="rId3" cstate="print"/>
          <a:srcRect t="21333"/>
          <a:stretch>
            <a:fillRect/>
          </a:stretch>
        </p:blipFill>
        <p:spPr bwMode="auto">
          <a:xfrm>
            <a:off x="4191000" y="1828800"/>
            <a:ext cx="4649491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2" name="Picture 6" descr="https://content.e-schools.info/cache/15/f1/15f1e55cb4339c63c98188f8b7988b05.jpg"/>
          <p:cNvPicPr>
            <a:picLocks noChangeAspect="1" noChangeArrowheads="1"/>
          </p:cNvPicPr>
          <p:nvPr/>
        </p:nvPicPr>
        <p:blipFill>
          <a:blip r:embed="rId4" cstate="print"/>
          <a:srcRect t="13158"/>
          <a:stretch>
            <a:fillRect/>
          </a:stretch>
        </p:blipFill>
        <p:spPr bwMode="auto">
          <a:xfrm>
            <a:off x="2590800" y="4114800"/>
            <a:ext cx="3860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5544" name="Picture 8" descr="https://content.e-schools.info/cache/d4/da/d4da7d30199cac04c9b1728c8ee8164c.jpg"/>
          <p:cNvPicPr>
            <a:picLocks noChangeAspect="1" noChangeArrowheads="1"/>
          </p:cNvPicPr>
          <p:nvPr/>
        </p:nvPicPr>
        <p:blipFill>
          <a:blip r:embed="rId5" cstate="print"/>
          <a:srcRect l="4688" r="4687" b="18750"/>
          <a:stretch>
            <a:fillRect/>
          </a:stretch>
        </p:blipFill>
        <p:spPr bwMode="auto">
          <a:xfrm>
            <a:off x="0" y="1447800"/>
            <a:ext cx="44196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257800" y="381000"/>
            <a:ext cx="3554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solidFill>
                  <a:srgbClr val="002060"/>
                </a:solidFill>
                <a:latin typeface="Georgia" pitchFamily="18" charset="0"/>
              </a:rPr>
              <a:t>Тиждень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 права</a:t>
            </a:r>
          </a:p>
        </p:txBody>
      </p:sp>
      <p:pic>
        <p:nvPicPr>
          <p:cNvPr id="64514" name="Picture 2" descr="https://content.e-schools.info/cache/8e/0b/8e0b28f58289db826f87cda255eb7cd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81000"/>
            <a:ext cx="3200400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6" name="Picture 4" descr="https://content.e-schools.info/cache/9f/3a/9f3a69a698e4af5182e687ff524d11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838200"/>
            <a:ext cx="37592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18" name="Picture 6" descr="https://content.e-schools.info/cache/a4/ee/a4ee1ccc5356a7bbc5e0068b8d4c4cc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3581400"/>
            <a:ext cx="3556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4520" name="Picture 8" descr="https://content.e-schools.info/cache/7d/09/7d0937493f79e8204361e66459432fe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3124200"/>
            <a:ext cx="41656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63490" name="Picture 2" descr="https://content.e-schools.info/cache/c2/b0/c2b03ac74877344763b575f2e47271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2860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0" y="381000"/>
            <a:ext cx="42399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 «Доля </a:t>
            </a:r>
            <a:r>
              <a:rPr lang="ru-RU" sz="3200" b="1" dirty="0" err="1" smtClean="0">
                <a:solidFill>
                  <a:srgbClr val="002060"/>
                </a:solidFill>
                <a:latin typeface="Georgia" pitchFamily="18" charset="0"/>
              </a:rPr>
              <a:t>планети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 в наших руках»                   8 </a:t>
            </a:r>
            <a:r>
              <a:rPr lang="ru-RU" sz="3200" b="1" dirty="0" err="1" smtClean="0">
                <a:solidFill>
                  <a:srgbClr val="002060"/>
                </a:solidFill>
                <a:latin typeface="Georgia" pitchFamily="18" charset="0"/>
              </a:rPr>
              <a:t>кл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. </a:t>
            </a:r>
          </a:p>
        </p:txBody>
      </p:sp>
      <p:pic>
        <p:nvPicPr>
          <p:cNvPr id="63492" name="Picture 4" descr="https://content.e-schools.info/cache/e8/c6/e8c6b7d986c57cf6fdd6b01d6ee134c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76250"/>
            <a:ext cx="4343400" cy="325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3494" name="Picture 6" descr="https://content.e-schools.info/cache/f9/86/f986aa4bb100d3ffa8dea7d5ac97d10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733800"/>
            <a:ext cx="41656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495800" y="304801"/>
            <a:ext cx="4114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«Єднаймось ж, люди, у дружній родині» до Дня Соборності України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5298" name="Picture 2" descr="https://content.e-schools.info/cache/9e/fd/9efd19b170551cf64e755cbe8568c5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41656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0" name="Picture 4" descr="https://content.e-schools.info/cache/37/6b/376ba10d745974290437188283a7553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2133600"/>
            <a:ext cx="3314700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2" name="Picture 6" descr="https://content.e-schools.info/cache/0b/63/0b636d5da9978b80e28dbdcfd290ade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086100"/>
            <a:ext cx="5029200" cy="37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3074" name="Picture 2" descr="C:\Documents and Settings\Администратор.MICROSOF-8F2D27\Рабочий стол\фото\фото 2017\IMG_7434.jpg"/>
          <p:cNvPicPr>
            <a:picLocks noChangeAspect="1" noChangeArrowheads="1"/>
          </p:cNvPicPr>
          <p:nvPr/>
        </p:nvPicPr>
        <p:blipFill>
          <a:blip r:embed="rId3" cstate="print"/>
          <a:srcRect r="1000" b="18000"/>
          <a:stretch>
            <a:fillRect/>
          </a:stretch>
        </p:blipFill>
        <p:spPr bwMode="auto">
          <a:xfrm>
            <a:off x="0" y="1981200"/>
            <a:ext cx="6378498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905000" y="4191000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sz="3600" b="1" dirty="0" smtClean="0">
              <a:solidFill>
                <a:srgbClr val="003300"/>
              </a:solidFill>
              <a:latin typeface="Georgia" pitchFamily="18" charset="0"/>
            </a:endParaRPr>
          </a:p>
          <a:p>
            <a:endParaRPr lang="ru-RU" sz="3600" b="1" dirty="0">
              <a:solidFill>
                <a:srgbClr val="003300"/>
              </a:solidFill>
              <a:latin typeface="Georgia" pitchFamily="18" charset="0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2133600" y="457201"/>
            <a:ext cx="662939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4800" b="1" dirty="0" smtClean="0">
                <a:solidFill>
                  <a:srgbClr val="81290D"/>
                </a:solidFill>
                <a:cs typeface="Times New Roman" pitchFamily="18" charset="0"/>
              </a:rPr>
              <a:t>«</a:t>
            </a:r>
            <a:r>
              <a:rPr lang="uk-UA" sz="4800" b="1" i="0" dirty="0" smtClean="0">
                <a:solidFill>
                  <a:srgbClr val="81290D"/>
                </a:solidFill>
                <a:cs typeface="Times New Roman" pitchFamily="18" charset="0"/>
              </a:rPr>
              <a:t>Кожен </a:t>
            </a:r>
            <a:r>
              <a:rPr lang="uk-UA" sz="4800" b="1" i="0" dirty="0">
                <a:solidFill>
                  <a:srgbClr val="81290D"/>
                </a:solidFill>
                <a:cs typeface="Times New Roman" pitchFamily="18" charset="0"/>
              </a:rPr>
              <a:t>день з дитиною починати </a:t>
            </a:r>
            <a:r>
              <a:rPr lang="uk-UA" sz="4800" b="1" i="0" dirty="0" smtClean="0">
                <a:solidFill>
                  <a:srgbClr val="81290D"/>
                </a:solidFill>
                <a:cs typeface="Times New Roman" pitchFamily="18" charset="0"/>
              </a:rPr>
              <a:t>радістю»</a:t>
            </a:r>
            <a:endParaRPr lang="uk-UA" sz="4800" b="1" i="0" dirty="0">
              <a:solidFill>
                <a:srgbClr val="81290D"/>
              </a:solidFill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uk-UA" sz="4800" b="1" i="0" dirty="0">
                <a:solidFill>
                  <a:srgbClr val="81290D"/>
                </a:solidFill>
                <a:cs typeface="Times New Roman" pitchFamily="18" charset="0"/>
              </a:rPr>
              <a:t>   </a:t>
            </a:r>
            <a:r>
              <a:rPr lang="uk-UA" sz="4800" b="1" i="0" dirty="0" smtClean="0">
                <a:solidFill>
                  <a:srgbClr val="81290D"/>
                </a:solidFill>
                <a:cs typeface="Times New Roman" pitchFamily="18" charset="0"/>
              </a:rPr>
              <a:t>                            В</a:t>
            </a:r>
            <a:r>
              <a:rPr lang="uk-UA" sz="4800" b="1" i="0" dirty="0">
                <a:solidFill>
                  <a:srgbClr val="81290D"/>
                </a:solidFill>
                <a:cs typeface="Times New Roman" pitchFamily="18" charset="0"/>
              </a:rPr>
              <a:t>. Леві</a:t>
            </a:r>
            <a:endParaRPr lang="ru-RU" sz="4800" b="1" i="0" dirty="0">
              <a:solidFill>
                <a:srgbClr val="81290D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572000" y="304800"/>
            <a:ext cx="4267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«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Герої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не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вмирають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» до Дня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пам´яті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героїв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Крут</a:t>
            </a:r>
          </a:p>
        </p:txBody>
      </p:sp>
      <p:pic>
        <p:nvPicPr>
          <p:cNvPr id="54274" name="Picture 2" descr="https://content.e-schools.info/cache/ba/93/ba93a5e38d0cb9bd6de5e5724381b3b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0"/>
            <a:ext cx="4724400" cy="354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6" name="Picture 4" descr="https://content.e-schools.info/cache/0c/d6/0cd6ed5d663789e8e22048f502323f7b.jpg"/>
          <p:cNvPicPr>
            <a:picLocks noChangeAspect="1" noChangeArrowheads="1"/>
          </p:cNvPicPr>
          <p:nvPr/>
        </p:nvPicPr>
        <p:blipFill>
          <a:blip r:embed="rId4" cstate="print"/>
          <a:srcRect t="28000"/>
          <a:stretch>
            <a:fillRect/>
          </a:stretch>
        </p:blipFill>
        <p:spPr bwMode="auto">
          <a:xfrm>
            <a:off x="3505200" y="3581400"/>
            <a:ext cx="4797778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5" name="Picture 6" descr="https://content.e-schools.info/cache/96/cd/96cd6c3d93ae8395f7884832f42013f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47752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0" name="Picture 2" descr="https://content.e-schools.info/cache/0f/24/0f240ee70e7f67193a4c542229d72ff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0" y="3048000"/>
            <a:ext cx="5334000" cy="400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48130" name="Picture 2" descr="https://content.e-schools.info/cache/fe/f6/fef6fb76e0f1862ab4502fd7cf9eadb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800"/>
            <a:ext cx="4724400" cy="354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2" name="Picture 4" descr="https://content.e-schools.info/cache/f2/28/f22845fd0d13bb5ab076d18eefca1bd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067050"/>
            <a:ext cx="4343400" cy="32575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572000" y="11430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Акція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endParaRPr lang="en-US" sz="28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«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Свічка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пам</a:t>
            </a:r>
            <a:r>
              <a:rPr lang="en-US" sz="2800" b="1" dirty="0" smtClean="0">
                <a:solidFill>
                  <a:srgbClr val="002060"/>
                </a:solidFill>
                <a:latin typeface="Georgia" pitchFamily="18" charset="0"/>
              </a:rPr>
              <a:t>’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яті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»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433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62200" y="381000"/>
            <a:ext cx="623920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Небесна сотня – </a:t>
            </a:r>
          </a:p>
          <a:p>
            <a:pPr algn="ctr"/>
            <a:r>
              <a:rPr lang="ru-RU" sz="3200" b="1" dirty="0" err="1" smtClean="0">
                <a:solidFill>
                  <a:srgbClr val="002060"/>
                </a:solidFill>
                <a:latin typeface="Georgia" pitchFamily="18" charset="0"/>
              </a:rPr>
              <a:t>це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 наш </a:t>
            </a:r>
            <a:r>
              <a:rPr lang="ru-RU" sz="3200" b="1" dirty="0" err="1" smtClean="0">
                <a:solidFill>
                  <a:srgbClr val="002060"/>
                </a:solidFill>
                <a:latin typeface="Georgia" pitchFamily="18" charset="0"/>
              </a:rPr>
              <a:t>біль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Georgia" pitchFamily="18" charset="0"/>
              </a:rPr>
              <a:t>і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 наша </a:t>
            </a:r>
            <a:r>
              <a:rPr lang="ru-RU" sz="3200" b="1" dirty="0" err="1" smtClean="0">
                <a:solidFill>
                  <a:srgbClr val="002060"/>
                </a:solidFill>
                <a:latin typeface="Georgia" pitchFamily="18" charset="0"/>
              </a:rPr>
              <a:t>гордість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4034" name="Picture 2" descr="https://content.e-schools.info/cache/e8/f7/e8f7db7a29a7bf89e545491dfc417cba.jpg"/>
          <p:cNvPicPr>
            <a:picLocks noChangeAspect="1" noChangeArrowheads="1"/>
          </p:cNvPicPr>
          <p:nvPr/>
        </p:nvPicPr>
        <p:blipFill>
          <a:blip r:embed="rId3" cstate="print"/>
          <a:srcRect t="38667" r="-2000"/>
          <a:stretch>
            <a:fillRect/>
          </a:stretch>
        </p:blipFill>
        <p:spPr bwMode="auto">
          <a:xfrm>
            <a:off x="3048000" y="1371600"/>
            <a:ext cx="5811078" cy="2620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6" name="Picture 4" descr="https://content.e-schools.info/cache/6e/3c/6e3c680edf1cdd41e18ca8b7a32f4412.jpg"/>
          <p:cNvPicPr>
            <a:picLocks noChangeAspect="1" noChangeArrowheads="1"/>
          </p:cNvPicPr>
          <p:nvPr/>
        </p:nvPicPr>
        <p:blipFill>
          <a:blip r:embed="rId4" cstate="print"/>
          <a:srcRect t="24000"/>
          <a:stretch>
            <a:fillRect/>
          </a:stretch>
        </p:blipFill>
        <p:spPr bwMode="auto">
          <a:xfrm>
            <a:off x="533400" y="3124200"/>
            <a:ext cx="5867400" cy="3344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41986" name="Picture 2" descr="https://content.e-schools.info/cache/cc/9f/cc9f5edf687ddae8de59cbd7c1c25c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191000" y="381000"/>
            <a:ext cx="4419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«</a:t>
            </a:r>
            <a:r>
              <a:rPr lang="ru-RU" sz="3200" b="1" dirty="0" err="1" smtClean="0">
                <a:solidFill>
                  <a:srgbClr val="002060"/>
                </a:solidFill>
                <a:latin typeface="Georgia" pitchFamily="18" charset="0"/>
              </a:rPr>
              <a:t>Екологічний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Georgia" pitchFamily="18" charset="0"/>
              </a:rPr>
              <a:t>мітинг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» </a:t>
            </a:r>
            <a:endParaRPr lang="ru-RU" sz="32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7 </a:t>
            </a:r>
            <a:r>
              <a:rPr lang="ru-RU" sz="3200" b="1" dirty="0" err="1" smtClean="0">
                <a:solidFill>
                  <a:srgbClr val="002060"/>
                </a:solidFill>
                <a:latin typeface="Georgia" pitchFamily="18" charset="0"/>
              </a:rPr>
              <a:t>кл</a:t>
            </a:r>
            <a:r>
              <a:rPr lang="ru-RU" sz="3200" b="1" dirty="0" smtClean="0">
                <a:solidFill>
                  <a:srgbClr val="002060"/>
                </a:solidFill>
                <a:latin typeface="Georgia" pitchFamily="18" charset="0"/>
              </a:rPr>
              <a:t>. </a:t>
            </a:r>
          </a:p>
        </p:txBody>
      </p:sp>
      <p:pic>
        <p:nvPicPr>
          <p:cNvPr id="41988" name="Picture 4" descr="https://content.e-schools.info/cache/47/b6/47b676cfc309c5b71b90703af7a4b3d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362200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43010" name="Picture 2" descr="https://content.e-schools.info/cache/e6/a6/e6a659f1eccc8cb5ee5bb49bb4f19cf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2860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651265" y="304800"/>
            <a:ext cx="373073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Georgia" pitchFamily="18" charset="0"/>
              </a:rPr>
              <a:t>«Наша мова </a:t>
            </a:r>
          </a:p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Georgia" pitchFamily="18" charset="0"/>
              </a:rPr>
              <a:t>калинова» до Дня рідної мови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3012" name="Picture 4" descr="https://content.e-schools.info/cache/a3/41/a3413dc716ce1ad864e7fcd97770ba1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381000"/>
            <a:ext cx="37592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4" name="Picture 6" descr="https://content.e-schools.info/cache/b2/f7/b2f769019d8f21e34c250ea4afdfa8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3276600"/>
            <a:ext cx="4191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62400" y="304800"/>
            <a:ext cx="4648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«Не забудьте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пом´янути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незлим тихим словом» (Шевченківські дні)</a:t>
            </a:r>
            <a:endParaRPr lang="ru-RU" sz="28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2362200"/>
            <a:ext cx="49784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052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334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9433" cy="6858000"/>
          </a:xfrm>
          <a:prstGeom prst="rect">
            <a:avLst/>
          </a:prstGeom>
          <a:noFill/>
        </p:spPr>
      </p:pic>
      <p:pic>
        <p:nvPicPr>
          <p:cNvPr id="79874" name="Picture 2" descr="F:\img_L_4_3154_1523517286photo_2018-04-12_07-40-0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4800"/>
            <a:ext cx="4630307" cy="6172200"/>
          </a:xfrm>
          <a:prstGeom prst="rect">
            <a:avLst/>
          </a:prstGeom>
          <a:noFill/>
        </p:spPr>
      </p:pic>
      <p:pic>
        <p:nvPicPr>
          <p:cNvPr id="79875" name="Picture 3" descr="F:\img_L_1_3154_1523517286photo_2018-04-12_07-38-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4267200"/>
            <a:ext cx="4495800" cy="229076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572000" y="838200"/>
            <a:ext cx="4191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Участь у чотирнадцятій науково-практичній краєзнавчій  учнівсько-студентській конференції «Наш рідний край: історія і сьогодення»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61442" name="Picture 2" descr="https://content.e-schools.info/cache/11/91/11917b8769bcf77dbc4cd65c61812453.jpg"/>
          <p:cNvPicPr>
            <a:picLocks noChangeAspect="1" noChangeArrowheads="1"/>
          </p:cNvPicPr>
          <p:nvPr/>
        </p:nvPicPr>
        <p:blipFill>
          <a:blip r:embed="rId3" cstate="print"/>
          <a:srcRect t="21333" r="1000"/>
          <a:stretch>
            <a:fillRect/>
          </a:stretch>
        </p:blipFill>
        <p:spPr bwMode="auto">
          <a:xfrm>
            <a:off x="3733800" y="838200"/>
            <a:ext cx="498658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267200" y="304800"/>
            <a:ext cx="4431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Святий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Миколай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1444" name="Picture 4" descr="https://content.e-schools.info/cache/87/6a/876af9bd7b37235d3ec042117da59a68.jpg"/>
          <p:cNvPicPr>
            <a:picLocks noChangeAspect="1" noChangeArrowheads="1"/>
          </p:cNvPicPr>
          <p:nvPr/>
        </p:nvPicPr>
        <p:blipFill>
          <a:blip r:embed="rId4" cstate="print"/>
          <a:srcRect t="20000"/>
          <a:stretch>
            <a:fillRect/>
          </a:stretch>
        </p:blipFill>
        <p:spPr bwMode="auto">
          <a:xfrm>
            <a:off x="3886200" y="3886200"/>
            <a:ext cx="49530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6" name="Picture 6" descr="https://content.e-schools.info/cache/09/c4/09c4a9d97770d8ebefda2eb34c406c0d.jpg"/>
          <p:cNvPicPr>
            <a:picLocks noChangeAspect="1" noChangeArrowheads="1"/>
          </p:cNvPicPr>
          <p:nvPr/>
        </p:nvPicPr>
        <p:blipFill>
          <a:blip r:embed="rId5" cstate="print"/>
          <a:srcRect t="25333" r="-2000"/>
          <a:stretch>
            <a:fillRect/>
          </a:stretch>
        </p:blipFill>
        <p:spPr bwMode="auto">
          <a:xfrm>
            <a:off x="0" y="2438400"/>
            <a:ext cx="4441371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810000" y="304800"/>
            <a:ext cx="497123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Конкурс на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кращу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</a:p>
          <a:p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новорічну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іграшку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0420" name="Picture 4" descr="https://content.e-schools.info/cache/01/13/0113d264dd566f575078c259712de76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752600"/>
            <a:ext cx="46736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2" name="Picture 6" descr="https://content.e-schools.info/cache/9c/6f/9c6f36aabb7e64ff6651703ad71476a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714750"/>
            <a:ext cx="4191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4" name="Picture 8" descr="https://content.e-schools.info/cache/91/ab/91abe27071f77e54c399f7822f79a4d6.jpg"/>
          <p:cNvPicPr>
            <a:picLocks noChangeAspect="1" noChangeArrowheads="1"/>
          </p:cNvPicPr>
          <p:nvPr/>
        </p:nvPicPr>
        <p:blipFill>
          <a:blip r:embed="rId5" cstate="print"/>
          <a:srcRect l="11321" t="13208" r="16509"/>
          <a:stretch>
            <a:fillRect/>
          </a:stretch>
        </p:blipFill>
        <p:spPr bwMode="auto">
          <a:xfrm>
            <a:off x="609600" y="838200"/>
            <a:ext cx="3210338" cy="289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05000" y="4191000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sz="3600" b="1" dirty="0" smtClean="0">
              <a:solidFill>
                <a:srgbClr val="003300"/>
              </a:solidFill>
              <a:latin typeface="Georgia" pitchFamily="18" charset="0"/>
            </a:endParaRPr>
          </a:p>
          <a:p>
            <a:endParaRPr lang="ru-RU" sz="3600" b="1" dirty="0">
              <a:solidFill>
                <a:srgbClr val="003300"/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52600" y="533401"/>
            <a:ext cx="6781800" cy="39087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200" b="1" kern="0" dirty="0" smtClean="0">
                <a:solidFill>
                  <a:srgbClr val="0812D6"/>
                </a:solidFill>
                <a:latin typeface="Monotype Corsiva" pitchFamily="66" charset="0"/>
              </a:rPr>
              <a:t>Кредо педагогічного колективу </a:t>
            </a:r>
          </a:p>
          <a:p>
            <a:pPr algn="ctr"/>
            <a:r>
              <a:rPr lang="uk-UA" sz="5400" b="1" kern="0" dirty="0" smtClean="0">
                <a:solidFill>
                  <a:srgbClr val="0812D6"/>
                </a:solidFill>
                <a:latin typeface="Monotype Corsiva" pitchFamily="66" charset="0"/>
              </a:rPr>
              <a:t>«</a:t>
            </a:r>
            <a:r>
              <a:rPr lang="uk-UA" sz="5400" b="1" kern="0" dirty="0" smtClean="0">
                <a:latin typeface="Monotype Corsiva" pitchFamily="66" charset="0"/>
              </a:rPr>
              <a:t>Від творчого директора через творчого вчителя до творчого учня»</a:t>
            </a:r>
            <a:endParaRPr lang="ru-RU" sz="5400" b="1" kern="0" dirty="0" smtClean="0">
              <a:latin typeface="Monotype Corsiva" pitchFamily="66" charset="0"/>
            </a:endParaRPr>
          </a:p>
          <a:p>
            <a:pPr algn="ctr"/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Picture 8" descr="DSCN743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76600"/>
            <a:ext cx="436778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05001" y="304800"/>
            <a:ext cx="64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Новорічне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свято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веселе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9394" name="Picture 2" descr="https://content.e-schools.info/cache/42/95/4295d1adf77a33ccdbc7dd0fbbc1f66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914400"/>
            <a:ext cx="4495800" cy="3371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6" name="Picture 4" descr="https://content.e-schools.info/cache/bd/ed/bded0eb3bd357eb900cdd73b1a76ab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8200"/>
            <a:ext cx="4292600" cy="3219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398" name="Picture 6" descr="https://content.e-schools.info/cache/48/00/4800185bdb7aa40b2231e0e854347f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4057650"/>
            <a:ext cx="3733800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58370" name="Picture 2" descr="https://content.e-schools.info/cache/79/91/7991c8d39d5543c15a34e2783d256bc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5200" y="228600"/>
            <a:ext cx="4368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2" name="Picture 4" descr="https://content.e-schools.info/cache/b8/06/b80612c9644d8680075fce6b36dd0a6c.jpg"/>
          <p:cNvPicPr>
            <a:picLocks noChangeAspect="1" noChangeArrowheads="1"/>
          </p:cNvPicPr>
          <p:nvPr/>
        </p:nvPicPr>
        <p:blipFill>
          <a:blip r:embed="rId4" cstate="print"/>
          <a:srcRect l="30000" t="5333" r="18000"/>
          <a:stretch>
            <a:fillRect/>
          </a:stretch>
        </p:blipFill>
        <p:spPr bwMode="auto">
          <a:xfrm>
            <a:off x="533400" y="457200"/>
            <a:ext cx="3962400" cy="541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8374" name="Picture 6" descr="https://content.e-schools.info/cache/7a/cb/7acb68b67a6736c819850f3eae7682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5052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57346" name="Picture 2" descr="https://content.e-schools.info/cache/f1/59/f15909fb7dd074547055f92111e1eb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81000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8" name="Picture 4" descr="https://content.e-schools.info/cache/70/e0/70e06b16a528cebaaed34184cce559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3543300"/>
            <a:ext cx="44196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50" name="Picture 6" descr="https://content.e-schools.info/cache/84/26/84263a119d81450f209b1098b2cc0e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1752600"/>
            <a:ext cx="4368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257800" y="4191000"/>
            <a:ext cx="3581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Профілактичні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бесіди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"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Увага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! 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Кір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!" та "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Особиста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гігієна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учня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"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2226" name="Picture 2" descr="https://content.e-schools.info/cache/8c/04/8c04e1486db1a823ef0c3744c0247f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4368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28" name="Picture 4" descr="https://content.e-schools.info/cache/49/35/4935424c0d73c8ceb2dd2a40613c20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2192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2230" name="Picture 6" descr="https://content.e-schools.info/cache/57/e7/57e71ac55861ba9192c64d9336f4c2f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81200" y="4038600"/>
            <a:ext cx="3352800" cy="2514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600200" y="457200"/>
            <a:ext cx="7086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rgbClr val="FF0000"/>
                </a:solidFill>
                <a:latin typeface="Monotype Corsiva" pitchFamily="66" charset="0"/>
              </a:rPr>
              <a:t>«Моє </a:t>
            </a:r>
            <a:r>
              <a:rPr lang="uk-UA" sz="4400" b="1" dirty="0" err="1" smtClean="0">
                <a:solidFill>
                  <a:srgbClr val="FF0000"/>
                </a:solidFill>
                <a:latin typeface="Monotype Corsiva" pitchFamily="66" charset="0"/>
              </a:rPr>
              <a:t>здоров´я</a:t>
            </a:r>
            <a:r>
              <a:rPr lang="uk-UA" sz="4400" b="1" dirty="0" smtClean="0">
                <a:solidFill>
                  <a:srgbClr val="FF0000"/>
                </a:solidFill>
                <a:latin typeface="Monotype Corsiva" pitchFamily="66" charset="0"/>
              </a:rPr>
              <a:t> – моє майбутнє»</a:t>
            </a:r>
            <a:endParaRPr lang="ru-RU" sz="4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276600" y="533400"/>
            <a:ext cx="5562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Georgia" pitchFamily="18" charset="0"/>
              </a:rPr>
              <a:t>Уявна гра-подорож  </a:t>
            </a:r>
          </a:p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Georgia" pitchFamily="18" charset="0"/>
              </a:rPr>
              <a:t>«До країни Здоров’я» </a:t>
            </a:r>
            <a:endParaRPr lang="ru-RU" sz="40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810000"/>
            <a:ext cx="3530600" cy="2647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066800"/>
            <a:ext cx="34544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62400" y="2743200"/>
            <a:ext cx="46736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304800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381000"/>
            <a:ext cx="3429000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2895600"/>
            <a:ext cx="4597400" cy="344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267200" y="45720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Тиждень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антиалкогольної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та 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антинаркотичної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пропаганди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51202" name="Picture 2" descr="https://content.e-schools.info/cache/63/33/633366db0757485aa628a2ba42394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2438400"/>
            <a:ext cx="4724400" cy="354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4" name="Picture 4" descr="https://content.e-schools.info/cache/3c/fa/3cfa8d23dd97023c184e88fa1dac4ba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8200"/>
            <a:ext cx="46736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50178" name="Picture 2" descr="https://content.e-schools.info/cache/8c/88/8c88b54c8649a09edfd7989013f3bce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6736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0" name="Picture 4" descr="https://content.e-schools.info/cache/e8/4f/e84f7e772e92bd4cdfd95ba3521bc85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0480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2" name="Picture 6" descr="https://content.e-schools.info/cache/39/67/396724cb4ec111d0229692dce59765f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2971800"/>
            <a:ext cx="51816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49154" name="Picture 2" descr="https://content.e-schools.info/cache/13/5b/135b529f47a79d3f02d6b7a3acef54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0"/>
            <a:ext cx="5156200" cy="3867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6" name="Picture 4" descr="https://content.e-schools.info/cache/03/b6/03b652340c7db72e6b19650ec16b4f5c.jpg"/>
          <p:cNvPicPr>
            <a:picLocks noChangeAspect="1" noChangeArrowheads="1"/>
          </p:cNvPicPr>
          <p:nvPr/>
        </p:nvPicPr>
        <p:blipFill>
          <a:blip r:embed="rId4" cstate="print"/>
          <a:srcRect r="1000" b="28000"/>
          <a:stretch>
            <a:fillRect/>
          </a:stretch>
        </p:blipFill>
        <p:spPr bwMode="auto">
          <a:xfrm>
            <a:off x="0" y="3505200"/>
            <a:ext cx="5727699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58" name="Picture 6" descr="https://content.e-schools.info/cache/95/31/95312432ccc128158d4543a5f38ef4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533400"/>
            <a:ext cx="38608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160" name="Picture 8" descr="https://content.e-schools.info/cache/90/32/9032519ba0b719d360f07d7f9e2c8910.jpg"/>
          <p:cNvPicPr>
            <a:picLocks noChangeAspect="1" noChangeArrowheads="1"/>
          </p:cNvPicPr>
          <p:nvPr/>
        </p:nvPicPr>
        <p:blipFill>
          <a:blip r:embed="rId6" cstate="print"/>
          <a:srcRect t="8333" r="2778"/>
          <a:stretch>
            <a:fillRect/>
          </a:stretch>
        </p:blipFill>
        <p:spPr bwMode="auto">
          <a:xfrm>
            <a:off x="6019800" y="3733800"/>
            <a:ext cx="26670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433" y="0"/>
            <a:ext cx="9189433" cy="6858000"/>
          </a:xfrm>
          <a:prstGeom prst="rect">
            <a:avLst/>
          </a:prstGeom>
          <a:noFill/>
        </p:spPr>
      </p:pic>
      <p:pic>
        <p:nvPicPr>
          <p:cNvPr id="47106" name="Picture 2" descr="https://content.e-schools.info/cache/31/bf/31bf681ba82d0a0ccd3261cba351f3d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85800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114800" y="3048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Тиждень</a:t>
            </a:r>
            <a:endParaRPr lang="ru-RU" sz="28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заруб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іжної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літератури</a:t>
            </a:r>
            <a:endParaRPr lang="ru-RU" dirty="0"/>
          </a:p>
        </p:txBody>
      </p:sp>
      <p:pic>
        <p:nvPicPr>
          <p:cNvPr id="47108" name="Picture 4" descr="https://content.e-schools.info/cache/72/e1/72e106b2633b263689995abd4a9c9c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1295400"/>
            <a:ext cx="4114800" cy="3086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0" name="Picture 6" descr="https://content.e-schools.info/cache/27/9b/279b9c281c62b373258ba4b438d891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38100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05000" y="4191000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sz="3600" b="1" dirty="0" smtClean="0">
              <a:solidFill>
                <a:srgbClr val="003300"/>
              </a:solidFill>
              <a:latin typeface="Georgia" pitchFamily="18" charset="0"/>
            </a:endParaRPr>
          </a:p>
          <a:p>
            <a:endParaRPr lang="ru-RU" sz="3600" b="1" dirty="0">
              <a:solidFill>
                <a:srgbClr val="003300"/>
              </a:solidFill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71600" y="457200"/>
            <a:ext cx="7413469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Заклад загальної середньої освіти працює за напрямком:</a:t>
            </a:r>
          </a:p>
          <a:p>
            <a:pPr algn="ctr"/>
            <a:r>
              <a:rPr lang="uk-UA" sz="44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 </a:t>
            </a:r>
          </a:p>
          <a:p>
            <a:pPr algn="ctr"/>
            <a:r>
              <a:rPr lang="uk-UA" sz="48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Georgia" pitchFamily="18" charset="0"/>
              </a:rPr>
              <a:t>«Ціннісне ставлення особистості до природи»  </a:t>
            </a:r>
            <a:endParaRPr lang="ru-RU" sz="4800" b="1" spc="50" dirty="0" smtClean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433" y="0"/>
            <a:ext cx="9189433" cy="6858000"/>
          </a:xfrm>
          <a:prstGeom prst="rect">
            <a:avLst/>
          </a:prstGeom>
          <a:noFill/>
        </p:spPr>
      </p:pic>
      <p:pic>
        <p:nvPicPr>
          <p:cNvPr id="46082" name="Picture 2" descr="https://content.e-schools.info/cache/00/dd/00dd7e796cbf527cdcd024b3275a9ae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228600"/>
            <a:ext cx="46736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4" name="Picture 4" descr="https://content.e-schools.info/cache/90/53/90536277b51fdb56b89a942f65c9c8e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81000"/>
            <a:ext cx="37592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086" name="Picture 6" descr="https://content.e-schools.info/cache/a6/af/a6af3ad81520bd82881c71a941b55c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3048000"/>
            <a:ext cx="47752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9433" cy="6858000"/>
          </a:xfrm>
          <a:prstGeom prst="rect">
            <a:avLst/>
          </a:prstGeom>
          <a:noFill/>
        </p:spPr>
      </p:pic>
      <p:pic>
        <p:nvPicPr>
          <p:cNvPr id="45058" name="Picture 2" descr="https://content.e-schools.info/cache/f1/11/f111f21bcb774d37e512088578c0fca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648200" cy="348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343400" y="30480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Вечір до Дня закоханих</a:t>
            </a:r>
          </a:p>
          <a:p>
            <a:pPr algn="ctr"/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“На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 крилах </a:t>
            </a:r>
            <a:r>
              <a:rPr lang="uk-UA" sz="2800" b="1" dirty="0" err="1" smtClean="0">
                <a:solidFill>
                  <a:srgbClr val="002060"/>
                </a:solidFill>
                <a:latin typeface="Georgia" pitchFamily="18" charset="0"/>
              </a:rPr>
              <a:t>любові”</a:t>
            </a:r>
            <a:endParaRPr lang="ru-RU" dirty="0"/>
          </a:p>
        </p:txBody>
      </p:sp>
      <p:pic>
        <p:nvPicPr>
          <p:cNvPr id="45060" name="Picture 4" descr="https://content.e-schools.info/cache/6f/60/6f604c17abc79e87753c8ab69302822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18288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2" name="Picture 6" descr="https://content.e-schools.info/cache/c9/71/c971a59f062841fcd97c7715c47b4f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810000"/>
            <a:ext cx="35560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433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76800" y="381000"/>
            <a:ext cx="37705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Семінар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вчителів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початкових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класів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0962" name="Picture 2" descr="https://content.e-schools.info/cache/ba/0f/ba0f79008ff768f68f6dd4572129dca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60960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4" name="Picture 4" descr="https://content.e-schools.info/cache/e5/71/e57174a024f79360a83006cbd4d3ad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1524000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6" name="Picture 6" descr="https://content.e-schools.info/cache/d2/92/d292a16f82519cfcffdb53e5404d2c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581400"/>
            <a:ext cx="4368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433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495800" y="304800"/>
            <a:ext cx="4114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2060"/>
                </a:solidFill>
                <a:latin typeface="Georgia" pitchFamily="18" charset="0"/>
              </a:rPr>
              <a:t>Тиждень початкових класів</a:t>
            </a:r>
            <a:endParaRPr lang="ru-RU" sz="40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133600"/>
            <a:ext cx="37592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429000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33400"/>
            <a:ext cx="3860800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67693">
            <a:off x="5031205" y="3396675"/>
            <a:ext cx="3751786" cy="2813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304800"/>
            <a:ext cx="43180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60593">
            <a:off x="455680" y="3307409"/>
            <a:ext cx="4089734" cy="3067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810000" y="228600"/>
            <a:ext cx="504977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Родинне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свято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"На 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крилах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пісні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і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весни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"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8914" name="Picture 2" descr="https://content.e-schools.info/cache/3c/01/3c01705080ab9a58ffd61e1ed613ec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90600"/>
            <a:ext cx="5653549" cy="3505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8916" name="Picture 4" descr="https://content.e-schools.info/cache/c0/81/c081d15a1ae30e7b5a8bd7f9552468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3406902"/>
            <a:ext cx="4953000" cy="3008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37890" name="Picture 2" descr="https://content.e-schools.info/cache/be/ab/beabc653f2b4efd2ce604d239e13697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4430946" cy="2752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2" name="Picture 4" descr="https://content.e-schools.info/cache/0f/3c/0f3c4cc831f722d9db128c4f693cde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914400"/>
            <a:ext cx="4419600" cy="2568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7894" name="Picture 6" descr="https://content.e-schools.info/cache/a2/5b/a25b2e971dc9d6636799f9387db6829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6800" y="3200400"/>
            <a:ext cx="6477000" cy="3440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36866" name="Picture 2" descr="https://content.e-schools.info/cache/11/65/1165568771be6fb0f3d9b25f537c786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5217013" cy="3143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68" name="Picture 4" descr="https://content.e-schools.info/cache/9d/06/9d06673f42de78934c79ffd6b97d26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1981200"/>
            <a:ext cx="5603945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6870" name="Picture 6" descr="https://content.e-schools.info/cache/92/08/92089fcdd7de4a024a8694a2fd4c4b4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952494"/>
            <a:ext cx="4724400" cy="2905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35842" name="Picture 2" descr="https://content.e-schools.info/cache/f8/13/f813afee5d1582a474686f847aa72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2438400"/>
            <a:ext cx="4696259" cy="244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4" name="Picture 4" descr="https://content.e-schools.info/cache/c2/2b/c22b22923ce001b760c2b7569ab97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28600"/>
            <a:ext cx="5867400" cy="3153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6" name="Picture 6" descr="https://content.e-schools.info/cache/ca/bb/cabb567f792c60a7885788338be001e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3581400"/>
            <a:ext cx="5029200" cy="2973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6019800" y="381000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00B050"/>
                </a:solidFill>
                <a:latin typeface="Monotype Corsiva" pitchFamily="66" charset="0"/>
              </a:rPr>
              <a:t>«З родини йде життя людини»</a:t>
            </a:r>
            <a:endParaRPr lang="ru-RU" sz="40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304800"/>
            <a:ext cx="9189433" cy="6858000"/>
          </a:xfrm>
          <a:prstGeom prst="rect">
            <a:avLst/>
          </a:prstGeom>
          <a:noFill/>
        </p:spPr>
      </p:pic>
      <p:pic>
        <p:nvPicPr>
          <p:cNvPr id="34818" name="Picture 2" descr="https://content.e-schools.info/cache/c4/a3/c4a3c0a163005c01e6633353ddcea8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533400"/>
            <a:ext cx="5335785" cy="2847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820" name="Picture 4" descr="https://content.e-schools.info/cache/23/6b/236bd04d9bb99acb45fdf1d6ad70709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200400"/>
            <a:ext cx="7620000" cy="3105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05000" y="4191000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sz="3600" b="1" dirty="0" smtClean="0">
              <a:solidFill>
                <a:srgbClr val="003300"/>
              </a:solidFill>
              <a:latin typeface="Georgia" pitchFamily="18" charset="0"/>
            </a:endParaRPr>
          </a:p>
          <a:p>
            <a:endParaRPr lang="ru-RU" sz="3600" b="1" dirty="0">
              <a:solidFill>
                <a:srgbClr val="003300"/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43000" y="381000"/>
            <a:ext cx="748966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40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Гуртки, які працюють в нашій гімназії</a:t>
            </a:r>
            <a:endParaRPr lang="ru-RU" sz="40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838201" y="1828800"/>
          <a:ext cx="7772398" cy="396698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457199"/>
                <a:gridCol w="3429000"/>
                <a:gridCol w="3886199"/>
              </a:tblGrid>
              <a:tr h="289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 b="1" dirty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 b="1">
                          <a:latin typeface="Times New Roman" pitchFamily="18" charset="0"/>
                          <a:cs typeface="Times New Roman" pitchFamily="18" charset="0"/>
                        </a:rPr>
                        <a:t>Назва</a:t>
                      </a:r>
                      <a:endParaRPr lang="ru-RU" sz="2000" b="1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 b="1" dirty="0">
                          <a:latin typeface="Times New Roman" pitchFamily="18" charset="0"/>
                          <a:cs typeface="Times New Roman" pitchFamily="18" charset="0"/>
                        </a:rPr>
                        <a:t>Керівник</a:t>
                      </a:r>
                      <a:endParaRPr lang="ru-RU" sz="2000" b="1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Вокальний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Гуцалюк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Світлана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Олександрівна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</a:tr>
              <a:tr h="289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«Дивосвіт»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Ходаківська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Оксана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Сергіївна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</a:tr>
              <a:tr h="304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Юний стрілець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 dirty="0" err="1">
                          <a:latin typeface="Times New Roman" pitchFamily="18" charset="0"/>
                          <a:cs typeface="Times New Roman" pitchFamily="18" charset="0"/>
                        </a:rPr>
                        <a:t>Очерклевич</a:t>
                      </a: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Сергій 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Йосипович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</a:tr>
              <a:tr h="3352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Влучний стрілець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Очерклевич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Сергій 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Йосипович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</a:tr>
              <a:tr h="3656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5.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Гурток «Гарт»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Очерклевич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Сергій Йосипович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</a:tr>
              <a:tr h="2958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Настільний теніс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Бондар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Микола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Євгенович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</a:tr>
              <a:tr h="2892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7.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2023110" algn="r"/>
                        </a:tabLs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Футбол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Бондар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Микола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Євгенович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</a:tr>
              <a:tr h="5784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8.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Народознавчий </a:t>
                      </a:r>
                    </a:p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Духовна скарбниця»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Герасимчук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Оксана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Анатоліївна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</a:tr>
              <a:tr h="2958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9.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Шкільне лісництво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 dirty="0">
                          <a:latin typeface="Times New Roman" pitchFamily="18" charset="0"/>
                          <a:cs typeface="Times New Roman" pitchFamily="18" charset="0"/>
                        </a:rPr>
                        <a:t>Петровська </a:t>
                      </a:r>
                      <a:r>
                        <a:rPr lang="uk-UA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ЛідіяІванівна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</a:tr>
              <a:tr h="44668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10.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>
                          <a:latin typeface="Times New Roman" pitchFamily="18" charset="0"/>
                          <a:cs typeface="Times New Roman" pitchFamily="18" charset="0"/>
                        </a:rPr>
                        <a:t>Шкільне лісництво</a:t>
                      </a:r>
                      <a:endParaRPr lang="ru-RU" sz="20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  <a:tabLst>
                          <a:tab pos="4965700" algn="l"/>
                        </a:tabLst>
                      </a:pP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Кучер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Тетяна</a:t>
                      </a:r>
                      <a:r>
                        <a:rPr lang="ru-RU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Олександрівна</a:t>
                      </a:r>
                      <a:endParaRPr lang="ru-RU" sz="20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41757" marR="41757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33794" name="Picture 2" descr="https://content.e-schools.info/cache/92/ad/92ad048577b4edb0bba8714d113db5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0"/>
            <a:ext cx="5562600" cy="417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https://content.e-schools.info/cache/5d/2a/5d2a225c1becbe9cec300ace3c742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8400" y="2209800"/>
            <a:ext cx="41656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 descr="https://content.e-schools.info/cache/cd/fb/cdfb766ea8013a3c758cd15ff74611b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38862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495800" y="609600"/>
            <a:ext cx="4191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«Природа - наш дім» </a:t>
            </a:r>
          </a:p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3 клас</a:t>
            </a:r>
            <a:endParaRPr lang="ru-RU" sz="36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3200400"/>
            <a:ext cx="46482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685800"/>
            <a:ext cx="4038600" cy="3028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038600"/>
            <a:ext cx="2895600" cy="217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4852" y="304800"/>
            <a:ext cx="5068147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32004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39938" name="Picture 2" descr="https://content.e-schools.info/cache/bb/c5/bbc56c42c134050dca24b916f98cf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511009" y="304800"/>
            <a:ext cx="409959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«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Відповідаючи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перед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майбутнім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»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11 </a:t>
            </a:r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клас</a:t>
            </a:r>
            <a:endParaRPr lang="ru-RU" sz="28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9940" name="Picture 4" descr="https://content.e-schools.info/cache/43/4f/434fa9151cbe86b9ebe0785cf6d42b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209800"/>
            <a:ext cx="4114800" cy="2741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42" name="Picture 6" descr="https://content.e-schools.info/cache/3f/9e/3f9ec0486506a32228d5977ec9610b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38862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433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57400" y="381000"/>
            <a:ext cx="662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«Заглянь у природу»                        6 клас </a:t>
            </a:r>
            <a:endParaRPr lang="ru-RU" sz="36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074" name="Picture 2" descr="C:\Documents and Settings\Администратор.MICROSOF-8F2D27\Рабочий стол\фото\Фото 2018 рік\квітень\виховна година 6 класу заглянь у природу\DSC_00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0" y="1524000"/>
            <a:ext cx="4199467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Documents and Settings\Администратор.MICROSOF-8F2D27\Рабочий стол\фото\Фото 2018 рік\квітень\виховна година 6 класу заглянь у природу\DSC_00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95713"/>
            <a:ext cx="4495800" cy="25288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Documents and Settings\Администратор.MICROSOF-8F2D27\Рабочий стол\фото\Фото 2018 рік\квітень\виховна година 6 класу заглянь у природу\DSC_00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199" y="1371600"/>
            <a:ext cx="3793067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Documents and Settings\Администратор.MICROSOF-8F2D27\Рабочий стол\фото\Фото 2018 рік\квітень\виховна година 6 класу заглянь у природу\DSC_00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962400"/>
            <a:ext cx="3793066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433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57400" y="381000"/>
            <a:ext cx="662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«Як зберегти природу»                    9 клас</a:t>
            </a:r>
            <a:endParaRPr lang="ru-RU" sz="36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098" name="Picture 2" descr="C:\Documents and Settings\Администратор.MICROSOF-8F2D27\Рабочий стол\фото\Фото 2018 рік\квітень\виховний захід 9 клас\IMG_88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848100"/>
            <a:ext cx="3200400" cy="2400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Documents and Settings\Администратор.MICROSOF-8F2D27\Рабочий стол\фото\Фото 2018 рік\квітень\виховний захід 9 клас\IMG_88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1524000"/>
            <a:ext cx="2997200" cy="2247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Documents and Settings\Администратор.MICROSOF-8F2D27\Рабочий стол\фото\Фото 2018 рік\квітень\виховний захід 9 клас\IMG_882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1752600"/>
            <a:ext cx="49784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000" y="33528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914400"/>
            <a:ext cx="4470400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24400" y="381000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57400" y="381000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Інформаційні лінійки </a:t>
            </a:r>
            <a:endParaRPr lang="ru-RU" sz="36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Picture 2" descr="C:\Documents and Settings\Администратор.MICROSOF-8F2D27\Рабочий стол\фото\Фото 2018 рік\інформаційні лінійки\IMG_87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886200"/>
            <a:ext cx="4191000" cy="2609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Администратор.MICROSOF-8F2D27\Рабочий стол\фото\Фото 2018 рік\інформаційні лінійки\IMG_87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19200"/>
            <a:ext cx="4191000" cy="3143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 descr="C:\Documents and Settings\Администратор.MICROSOF-8F2D27\Рабочий стол\фото\Фото 2018 рік\інформаційні лінійки\IMG_87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143000"/>
            <a:ext cx="41656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433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57400" y="381000"/>
            <a:ext cx="662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Профорієнтаційна робота </a:t>
            </a:r>
            <a:endParaRPr lang="ru-RU" sz="36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" name="Picture 2" descr="C:\Documents and Settings\Администратор.MICROSOF-8F2D27\Рабочий стол\фото\Фото 2018 рік\березень\профорієнтація\IMG_8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429000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Documents and Settings\Администратор.MICROSOF-8F2D27\Рабочий стол\фото\Фото 2018 рік\березень\профорієнтація\IMG_83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5814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Documents and Settings\Администратор.MICROSOF-8F2D27\Рабочий стол\фото\Фото 2018 рік\березень\профорієнтація\IMG_83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0" y="1676400"/>
            <a:ext cx="3505200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433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57400" y="381000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Тиждень біології </a:t>
            </a:r>
            <a:endParaRPr lang="ru-RU" sz="36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" name="Picture 2" descr="C:\Documents and Settings\Администратор.MICROSOF-8F2D27\Рабочий стол\фото\Фото 2018 рік\квітень\тиждень біології\Новая папка\DSC_0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990599"/>
            <a:ext cx="5181600" cy="2914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Documents and Settings\Администратор.MICROSOF-8F2D27\Рабочий стол\фото\Фото 2018 рік\квітень\тиждень біології\Новая папка\DSC_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733800"/>
            <a:ext cx="4529666" cy="25479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Documents and Settings\Администратор.MICROSOF-8F2D27\Рабочий стол\фото\Фото 2018 рік\квітень\тиждень біології\IMG_88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733800"/>
            <a:ext cx="3733800" cy="2800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05000" y="4191000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sz="3600" b="1" dirty="0" smtClean="0">
              <a:solidFill>
                <a:srgbClr val="003300"/>
              </a:solidFill>
              <a:latin typeface="Georgia" pitchFamily="18" charset="0"/>
            </a:endParaRPr>
          </a:p>
          <a:p>
            <a:endParaRPr lang="ru-RU" sz="3600" b="1" dirty="0">
              <a:solidFill>
                <a:srgbClr val="003300"/>
              </a:solidFill>
              <a:latin typeface="Georg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00" y="762000"/>
            <a:ext cx="5715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dirty="0" smtClean="0">
                <a:solidFill>
                  <a:srgbClr val="0070C0"/>
                </a:solidFill>
                <a:latin typeface="Monotype Corsiva" pitchFamily="66" charset="0"/>
              </a:rPr>
              <a:t>Наше шкільне життя</a:t>
            </a:r>
            <a:endParaRPr lang="ru-RU" sz="9600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433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057400" y="381000"/>
            <a:ext cx="662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Тиждень географії </a:t>
            </a:r>
            <a:endParaRPr lang="ru-RU" sz="36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050" name="Picture 2" descr="C:\Documents and Settings\Администратор.MICROSOF-8F2D27\Рабочий стол\фото\Фото 2018 рік\квітень\тиждень географії\IMG_88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57550"/>
            <a:ext cx="3987800" cy="2990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Documents and Settings\Администратор.MICROSOF-8F2D27\Рабочий стол\фото\Фото 2018 рік\квітень\тиждень географії\IMG_884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954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Documents and Settings\Администратор.MICROSOF-8F2D27\Рабочий стол\фото\Фото 2018 рік\квітень\тиждень географії\IMG_88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990600"/>
            <a:ext cx="2971800" cy="222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828800" y="762000"/>
            <a:ext cx="6942926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6600" b="1" dirty="0" smtClean="0">
                <a:solidFill>
                  <a:srgbClr val="003300"/>
                </a:solidFill>
                <a:latin typeface="Monotype Corsiva" pitchFamily="66" charset="0"/>
              </a:rPr>
              <a:t>Гурток </a:t>
            </a:r>
          </a:p>
          <a:p>
            <a:pPr algn="ctr"/>
            <a:r>
              <a:rPr lang="uk-UA" sz="6600" b="1" dirty="0" smtClean="0">
                <a:solidFill>
                  <a:srgbClr val="003300"/>
                </a:solidFill>
                <a:latin typeface="Monotype Corsiva" pitchFamily="66" charset="0"/>
              </a:rPr>
              <a:t>«Шкільне лісництво»</a:t>
            </a:r>
            <a:endParaRPr lang="ru-RU" sz="6600" b="1" dirty="0" smtClean="0">
              <a:solidFill>
                <a:srgbClr val="003300"/>
              </a:solidFill>
              <a:latin typeface="Monotype Corsiva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71600" y="2971800"/>
            <a:ext cx="7467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Члени шкільного лісництва вибороли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місце  у обласному зльоті шкільних лісництв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73730" name="Picture 2" descr="https://content.e-schools.info/cache/8d/59/8d59c0f096f98199fe001701cd7e8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4064000" cy="304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362200" y="228600"/>
            <a:ext cx="49552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err="1" smtClean="0">
                <a:solidFill>
                  <a:srgbClr val="003300"/>
                </a:solidFill>
                <a:latin typeface="Georgia" pitchFamily="18" charset="0"/>
              </a:rPr>
              <a:t>Обласний</a:t>
            </a:r>
            <a:r>
              <a:rPr lang="ru-RU" sz="3600" b="1" dirty="0" smtClean="0">
                <a:solidFill>
                  <a:srgbClr val="003300"/>
                </a:solidFill>
                <a:latin typeface="Georgia" pitchFamily="18" charset="0"/>
              </a:rPr>
              <a:t> конкурс </a:t>
            </a:r>
          </a:p>
          <a:p>
            <a:r>
              <a:rPr lang="ru-RU" sz="3600" b="1" dirty="0" err="1" smtClean="0">
                <a:solidFill>
                  <a:srgbClr val="003300"/>
                </a:solidFill>
                <a:latin typeface="Georgia" pitchFamily="18" charset="0"/>
              </a:rPr>
              <a:t>шкільних</a:t>
            </a:r>
            <a:r>
              <a:rPr lang="ru-RU" sz="3600" b="1" dirty="0" smtClean="0">
                <a:solidFill>
                  <a:srgbClr val="003300"/>
                </a:solidFill>
                <a:latin typeface="Georgia" pitchFamily="18" charset="0"/>
              </a:rPr>
              <a:t> </a:t>
            </a:r>
            <a:r>
              <a:rPr lang="ru-RU" sz="3600" b="1" dirty="0" err="1" smtClean="0">
                <a:solidFill>
                  <a:srgbClr val="003300"/>
                </a:solidFill>
                <a:latin typeface="Georgia" pitchFamily="18" charset="0"/>
              </a:rPr>
              <a:t>лісництв</a:t>
            </a:r>
            <a:endParaRPr lang="ru-RU" sz="3600" b="1" dirty="0">
              <a:solidFill>
                <a:srgbClr val="003300"/>
              </a:solidFill>
              <a:latin typeface="Georgia" pitchFamily="18" charset="0"/>
            </a:endParaRPr>
          </a:p>
        </p:txBody>
      </p:sp>
      <p:pic>
        <p:nvPicPr>
          <p:cNvPr id="73732" name="Picture 4" descr="https://content.e-schools.info/cache/88/78/88784de1df2310c292b0ee3e47f6a89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362200"/>
            <a:ext cx="4775200" cy="358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72706" name="Picture 2" descr="https://content.e-schools.info/cache/e6/96/e696ed31e682c25c205883deaf81096e.jpg"/>
          <p:cNvPicPr>
            <a:picLocks noChangeAspect="1" noChangeArrowheads="1"/>
          </p:cNvPicPr>
          <p:nvPr/>
        </p:nvPicPr>
        <p:blipFill>
          <a:blip r:embed="rId3" cstate="print"/>
          <a:srcRect r="3289" b="23684"/>
          <a:stretch>
            <a:fillRect/>
          </a:stretch>
        </p:blipFill>
        <p:spPr bwMode="auto">
          <a:xfrm>
            <a:off x="228600" y="228600"/>
            <a:ext cx="3733800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08" name="Picture 4" descr="https://content.e-schools.info/cache/dc/78/dc78de06fcd232a3ed937a964c631b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685800"/>
            <a:ext cx="4978400" cy="373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10" name="Picture 6" descr="https://content.e-schools.info/cache/17/9a/179a1407d70b5303d4e1f912a6878f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3528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69634" name="Picture 2" descr=" Урочисте відзначення Дня працівника ліс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28600"/>
            <a:ext cx="4064000" cy="304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6" name="Picture 4" descr=" Урочисте відзначення Дня працівника ліс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200400"/>
            <a:ext cx="4267200" cy="320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9638" name="Picture 6" descr=" Урочисте відзначення Дня працівника лісу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3200400"/>
            <a:ext cx="4267200" cy="3200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724400" y="304800"/>
            <a:ext cx="38862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Привітання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шефів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з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Днем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працівника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лісу</a:t>
            </a:r>
            <a:endParaRPr lang="ru-RU" sz="36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433" y="0"/>
            <a:ext cx="9189433" cy="6858000"/>
          </a:xfrm>
          <a:prstGeom prst="rect">
            <a:avLst/>
          </a:prstGeom>
          <a:noFill/>
        </p:spPr>
      </p:pic>
      <p:pic>
        <p:nvPicPr>
          <p:cNvPr id="4" name="Picture 2" descr="F:\Житомар лісництво 2017-2018\IMG_71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3238500" cy="431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724400" y="304800"/>
            <a:ext cx="388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latin typeface="Georgia" pitchFamily="18" charset="0"/>
              </a:rPr>
              <a:t>Всеукраїнський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Georgia" pitchFamily="18" charset="0"/>
              </a:rPr>
              <a:t>зліт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Georgia" pitchFamily="18" charset="0"/>
              </a:rPr>
              <a:t>шкільних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Georgia" pitchFamily="18" charset="0"/>
              </a:rPr>
              <a:t>лісництв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.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в м. Житомир</a:t>
            </a:r>
          </a:p>
        </p:txBody>
      </p:sp>
      <p:pic>
        <p:nvPicPr>
          <p:cNvPr id="1027" name="Picture 3" descr="F:\Житомар лісництво 2017-2018\IMG_71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62400" y="2057400"/>
            <a:ext cx="43688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800600" y="1219200"/>
            <a:ext cx="434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Співпраця з </a:t>
            </a:r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 шефами </a:t>
            </a:r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ДП</a:t>
            </a:r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«</a:t>
            </a:r>
            <a:r>
              <a:rPr lang="uk-UA" sz="3600" b="1" dirty="0" err="1" smtClean="0">
                <a:solidFill>
                  <a:srgbClr val="002060"/>
                </a:solidFill>
                <a:latin typeface="Georgia" pitchFamily="18" charset="0"/>
              </a:rPr>
              <a:t>Коростенське</a:t>
            </a:r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 ЛМГ»</a:t>
            </a: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56324" name="Picture 4" descr="https://content.e-schools.info/cache/f1/5a/f15a699a8261dc1f22e7177c8b74cae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3276600"/>
            <a:ext cx="375920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6" name="Picture 6" descr="https://content.e-schools.info/cache/96/0a/960a916e7195546d36cf33d3935356b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971800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328" name="Picture 8" descr="https://content.e-schools.info/cache/0d/3f/0d3f04c8ce602b939005506cdbbf6ed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0"/>
            <a:ext cx="4648200" cy="348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433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495800" y="304800"/>
            <a:ext cx="411480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300" b="1" dirty="0" err="1" smtClean="0">
                <a:solidFill>
                  <a:srgbClr val="002060"/>
                </a:solidFill>
                <a:latin typeface="Georgia" pitchFamily="18" charset="0"/>
              </a:rPr>
              <a:t>Всеукраїнська</a:t>
            </a:r>
            <a:r>
              <a:rPr lang="ru-RU" sz="23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300" b="1" dirty="0" err="1" smtClean="0">
                <a:solidFill>
                  <a:srgbClr val="002060"/>
                </a:solidFill>
                <a:latin typeface="Georgia" pitchFamily="18" charset="0"/>
              </a:rPr>
              <a:t>науково-практична</a:t>
            </a:r>
            <a:r>
              <a:rPr lang="ru-RU" sz="23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300" b="1" dirty="0" err="1" smtClean="0">
                <a:solidFill>
                  <a:srgbClr val="002060"/>
                </a:solidFill>
                <a:latin typeface="Georgia" pitchFamily="18" charset="0"/>
              </a:rPr>
              <a:t>конференція</a:t>
            </a:r>
            <a:r>
              <a:rPr lang="ru-RU" sz="2300" b="1" dirty="0" smtClean="0">
                <a:solidFill>
                  <a:srgbClr val="002060"/>
                </a:solidFill>
                <a:latin typeface="Georgia" pitchFamily="18" charset="0"/>
              </a:rPr>
              <a:t> «</a:t>
            </a:r>
            <a:r>
              <a:rPr lang="ru-RU" sz="2300" b="1" dirty="0" err="1" smtClean="0">
                <a:solidFill>
                  <a:srgbClr val="002060"/>
                </a:solidFill>
                <a:latin typeface="Georgia" pitchFamily="18" charset="0"/>
              </a:rPr>
              <a:t>Відродимо</a:t>
            </a:r>
            <a:r>
              <a:rPr lang="ru-RU" sz="23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300" b="1" dirty="0" err="1" smtClean="0">
                <a:solidFill>
                  <a:srgbClr val="002060"/>
                </a:solidFill>
                <a:latin typeface="Georgia" pitchFamily="18" charset="0"/>
              </a:rPr>
              <a:t>ліси</a:t>
            </a:r>
            <a:r>
              <a:rPr lang="ru-RU" sz="2300" b="1" dirty="0" smtClean="0">
                <a:solidFill>
                  <a:srgbClr val="002060"/>
                </a:solidFill>
                <a:latin typeface="Georgia" pitchFamily="18" charset="0"/>
              </a:rPr>
              <a:t> разом»</a:t>
            </a:r>
          </a:p>
        </p:txBody>
      </p:sp>
      <p:pic>
        <p:nvPicPr>
          <p:cNvPr id="2050" name="Picture 2" descr="F:\Киъв конференцыя\IMG_86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04800"/>
            <a:ext cx="2419350" cy="322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F:\Киъв конференцыя\IMG_86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7526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F:\Киъв конференцыя\IMG_863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388620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-219075" y="3419475"/>
            <a:ext cx="3581400" cy="2686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429000" y="381000"/>
            <a:ext cx="3756156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6600" b="1" dirty="0" smtClean="0">
                <a:solidFill>
                  <a:srgbClr val="003300"/>
                </a:solidFill>
                <a:latin typeface="Monotype Corsiva" pitchFamily="66" charset="0"/>
              </a:rPr>
              <a:t>Гурток </a:t>
            </a:r>
          </a:p>
          <a:p>
            <a:pPr algn="ctr"/>
            <a:r>
              <a:rPr lang="uk-UA" sz="6600" b="1" dirty="0" smtClean="0">
                <a:solidFill>
                  <a:srgbClr val="003300"/>
                </a:solidFill>
                <a:latin typeface="Monotype Corsiva" pitchFamily="66" charset="0"/>
              </a:rPr>
              <a:t>«Дивосвіт»</a:t>
            </a:r>
            <a:endParaRPr lang="ru-RU" sz="6600" b="1" dirty="0" smtClean="0">
              <a:solidFill>
                <a:srgbClr val="003300"/>
              </a:solidFill>
              <a:latin typeface="Monotype Corsiva" pitchFamily="66" charset="0"/>
            </a:endParaRPr>
          </a:p>
        </p:txBody>
      </p:sp>
      <p:pic>
        <p:nvPicPr>
          <p:cNvPr id="7" name="Picture 4" descr="IMG_08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362200"/>
            <a:ext cx="41656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IMG_26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2971800"/>
            <a:ext cx="4424363" cy="3317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8" name="Picture 4" descr="IMG_31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09962" cy="4679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IMG_325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1752600"/>
            <a:ext cx="3563937" cy="4752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IMG_375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304800"/>
            <a:ext cx="3403600" cy="453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433" y="0"/>
            <a:ext cx="9189433" cy="6858000"/>
          </a:xfrm>
          <a:prstGeom prst="rect">
            <a:avLst/>
          </a:prstGeom>
          <a:noFill/>
        </p:spPr>
      </p:pic>
      <p:pic>
        <p:nvPicPr>
          <p:cNvPr id="4098" name="Picture 2" descr="D:\Педагог - організатор\Фото школа 2014 р\1 вересня 2014\IMG_01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5000" y="2286000"/>
            <a:ext cx="5410200" cy="4057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810000" y="381000"/>
            <a:ext cx="4724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3300"/>
                </a:solidFill>
                <a:latin typeface="Georgia" pitchFamily="18" charset="0"/>
              </a:rPr>
              <a:t>Перший </a:t>
            </a:r>
          </a:p>
          <a:p>
            <a:pPr algn="ctr"/>
            <a:r>
              <a:rPr lang="uk-UA" sz="3600" b="1" dirty="0" smtClean="0">
                <a:solidFill>
                  <a:srgbClr val="003300"/>
                </a:solidFill>
                <a:latin typeface="Georgia" pitchFamily="18" charset="0"/>
              </a:rPr>
              <a:t>малиновий </a:t>
            </a:r>
          </a:p>
          <a:p>
            <a:pPr algn="ctr"/>
            <a:r>
              <a:rPr lang="uk-UA" sz="3600" b="1" dirty="0" smtClean="0">
                <a:solidFill>
                  <a:srgbClr val="003300"/>
                </a:solidFill>
                <a:latin typeface="Georgia" pitchFamily="18" charset="0"/>
              </a:rPr>
              <a:t>шкільний дзвін</a:t>
            </a:r>
            <a:endParaRPr lang="ru-RU" sz="3600" b="1" dirty="0" smtClean="0">
              <a:solidFill>
                <a:srgbClr val="003300"/>
              </a:solidFill>
              <a:latin typeface="Georgia" pitchFamily="18" charset="0"/>
            </a:endParaRPr>
          </a:p>
        </p:txBody>
      </p:sp>
      <p:pic>
        <p:nvPicPr>
          <p:cNvPr id="4101" name="Picture 5" descr="D:\Педагог - організатор\Фото школа 2014 р\1 вересня 2014\IMG_0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47800"/>
            <a:ext cx="32512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905000" y="4191000"/>
            <a:ext cx="18473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uk-UA" sz="3600" b="1" dirty="0" smtClean="0">
              <a:solidFill>
                <a:srgbClr val="003300"/>
              </a:solidFill>
              <a:latin typeface="Georgia" pitchFamily="18" charset="0"/>
            </a:endParaRPr>
          </a:p>
          <a:p>
            <a:endParaRPr lang="ru-RU" sz="3600" b="1" dirty="0">
              <a:solidFill>
                <a:srgbClr val="003300"/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3400" y="0"/>
            <a:ext cx="83278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Наші досягнення в спорті</a:t>
            </a:r>
            <a:endParaRPr lang="ru-RU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381000" y="914400"/>
          <a:ext cx="8534399" cy="5702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0367"/>
                <a:gridCol w="2767913"/>
                <a:gridCol w="3306119"/>
              </a:tblGrid>
              <a:tr h="626425"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Спартакіада</a:t>
                      </a:r>
                      <a:r>
                        <a:rPr lang="uk-UA" baseline="0" dirty="0" smtClean="0"/>
                        <a:t> школярів </a:t>
                      </a:r>
                      <a:r>
                        <a:rPr lang="uk-UA" baseline="0" dirty="0" err="1" smtClean="0"/>
                        <a:t>Ушомирської</a:t>
                      </a:r>
                      <a:r>
                        <a:rPr lang="uk-UA" baseline="0" dirty="0" smtClean="0"/>
                        <a:t> ОТГ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Районні змагання та турніри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 smtClean="0"/>
                        <a:t>Обласні змагання</a:t>
                      </a:r>
                      <a:endParaRPr lang="ru-RU" dirty="0"/>
                    </a:p>
                  </a:txBody>
                  <a:tcPr/>
                </a:tc>
              </a:tr>
              <a:tr h="566765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Настільний теніс – </a:t>
                      </a:r>
                      <a:r>
                        <a:rPr lang="uk-UA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uk-UA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міні-футболу на кубок Міністра оборони – </a:t>
                      </a:r>
                      <a:r>
                        <a:rPr lang="uk-UA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зональні змагання на кубок Міністра  оборони – </a:t>
                      </a:r>
                      <a:r>
                        <a:rPr lang="uk-UA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6765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Шахи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uk-UA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турнір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 міні-футболу до Дня Святого Миколая – </a:t>
                      </a:r>
                      <a:r>
                        <a:rPr lang="uk-UA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 волейболу серед хлопців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uk-UA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ІХ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75574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Шашки –</a:t>
                      </a:r>
                      <a:r>
                        <a:rPr lang="uk-UA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І 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турнір серед вихованців  ДЮСШ (2006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р.н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.) з міні-футболу –                   </a:t>
                      </a:r>
                      <a:r>
                        <a:rPr lang="uk-UA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ІІІ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 волейболу серед ДЮСШ (2003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р.н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.) – </a:t>
                      </a:r>
                      <a:r>
                        <a:rPr lang="en-US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775574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Футбол – </a:t>
                      </a:r>
                      <a:r>
                        <a:rPr lang="uk-UA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турнір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 волейболу на кубок воїна-інтернаціоналіста В.Селезньова – </a:t>
                      </a:r>
                      <a:r>
                        <a:rPr lang="uk-UA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 волейболу ДСТ </a:t>
                      </a:r>
                      <a:r>
                        <a:rPr lang="uk-UA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“Колос”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uk-UA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ІІІ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81680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Баскетбол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(хлопці) – </a:t>
                      </a:r>
                      <a:r>
                        <a:rPr lang="uk-UA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 міні-футболу серед вихованців  ДЮСШ )2007 </a:t>
                      </a:r>
                      <a:r>
                        <a:rPr lang="uk-UA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р.н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.) – </a:t>
                      </a: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uk-UA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6765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Баскетбол(дівчата) – </a:t>
                      </a:r>
                      <a:r>
                        <a:rPr lang="uk-UA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 міні-футболу серед учнів 5 кл. –                        </a:t>
                      </a: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6765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Волейбол (дівчата) – </a:t>
                      </a:r>
                      <a:r>
                        <a:rPr lang="uk-UA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зональні змагання з міні-футболу </a:t>
                      </a:r>
                      <a:r>
                        <a:rPr lang="uk-UA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“Даруй</a:t>
                      </a:r>
                      <a:r>
                        <a:rPr lang="uk-UA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мо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радість </a:t>
                      </a:r>
                      <a:r>
                        <a:rPr lang="uk-UA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дітям”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uk-UA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66765"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Волейбол (хлопці) – </a:t>
                      </a:r>
                      <a:r>
                        <a:rPr lang="uk-UA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ІІ</a:t>
                      </a:r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зональні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змагання з баскетболу серед хлопців – </a:t>
                      </a:r>
                      <a:r>
                        <a:rPr lang="uk-UA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ІІІ</a:t>
                      </a:r>
                      <a:r>
                        <a:rPr lang="uk-UA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місце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pic>
        <p:nvPicPr>
          <p:cNvPr id="77826" name="Picture 2" descr="F:\26994240_1963211030373839_3804253682433011305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562600" cy="370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827" name="Picture 3" descr="F:\27857912_1974747512553524_9198248614959263429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2403634"/>
            <a:ext cx="6183049" cy="3935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9433" cy="6858000"/>
          </a:xfrm>
          <a:prstGeom prst="rect">
            <a:avLst/>
          </a:prstGeom>
          <a:noFill/>
        </p:spPr>
      </p:pic>
      <p:pic>
        <p:nvPicPr>
          <p:cNvPr id="77828" name="Picture 4" descr="F:\29243814_2013356662025942_6547757574391950061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248400" cy="441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850" name="Picture 2" descr="F:\29595345_2030617243633217_7525403402106270580_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62600" y="2057400"/>
            <a:ext cx="3124200" cy="416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9433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47800" y="533401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19400" y="457200"/>
            <a:ext cx="5715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dirty="0" smtClean="0">
                <a:latin typeface="Monotype Corsiva" pitchFamily="66" charset="0"/>
              </a:rPr>
              <a:t>Учні гімназії </a:t>
            </a:r>
            <a:r>
              <a:rPr lang="uk-UA" sz="3200" dirty="0" smtClean="0">
                <a:latin typeface="Monotype Corsiva" pitchFamily="66" charset="0"/>
              </a:rPr>
              <a:t>беруть участь в районному та обласному етапі </a:t>
            </a:r>
            <a:r>
              <a:rPr lang="uk-UA" sz="3200" dirty="0" smtClean="0">
                <a:latin typeface="Monotype Corsiva" pitchFamily="66" charset="0"/>
              </a:rPr>
              <a:t>Всеукраїнської   дитячо-юнацької військово-патріотичної гри </a:t>
            </a:r>
            <a:r>
              <a:rPr lang="uk-UA" sz="3200" dirty="0" err="1" smtClean="0">
                <a:latin typeface="Monotype Corsiva" pitchFamily="66" charset="0"/>
              </a:rPr>
              <a:t>“Сокіл”</a:t>
            </a:r>
            <a:r>
              <a:rPr lang="uk-UA" sz="3200" dirty="0" smtClean="0">
                <a:latin typeface="Monotype Corsiva" pitchFamily="66" charset="0"/>
              </a:rPr>
              <a:t> (</a:t>
            </a:r>
            <a:r>
              <a:rPr lang="uk-UA" sz="3200" dirty="0" err="1" smtClean="0">
                <a:latin typeface="Monotype Corsiva" pitchFamily="66" charset="0"/>
              </a:rPr>
              <a:t>“Джура</a:t>
            </a:r>
            <a:r>
              <a:rPr lang="uk-UA" sz="3200" dirty="0" err="1" smtClean="0">
                <a:latin typeface="Monotype Corsiva" pitchFamily="66" charset="0"/>
              </a:rPr>
              <a:t>”</a:t>
            </a:r>
            <a:r>
              <a:rPr lang="uk-UA" sz="3200" dirty="0" smtClean="0">
                <a:latin typeface="Monotype Corsiva" pitchFamily="66" charset="0"/>
              </a:rPr>
              <a:t>),  та в грі </a:t>
            </a:r>
            <a:r>
              <a:rPr lang="uk-UA" sz="3200" dirty="0" err="1" smtClean="0">
                <a:latin typeface="Monotype Corsiva" pitchFamily="66" charset="0"/>
              </a:rPr>
              <a:t>“Школа</a:t>
            </a:r>
            <a:r>
              <a:rPr lang="uk-UA" sz="3200" dirty="0" smtClean="0">
                <a:latin typeface="Monotype Corsiva" pitchFamily="66" charset="0"/>
              </a:rPr>
              <a:t> </a:t>
            </a:r>
            <a:r>
              <a:rPr lang="uk-UA" sz="3200" dirty="0" err="1" smtClean="0">
                <a:latin typeface="Monotype Corsiva" pitchFamily="66" charset="0"/>
              </a:rPr>
              <a:t>безпеки”</a:t>
            </a:r>
            <a:endParaRPr lang="ru-RU" sz="3200" dirty="0">
              <a:latin typeface="Monotype Corsiva" pitchFamily="66" charset="0"/>
            </a:endParaRPr>
          </a:p>
        </p:txBody>
      </p:sp>
      <p:pic>
        <p:nvPicPr>
          <p:cNvPr id="1027" name="Picture 3" descr="F:\ДЖУРА ЗАРІЧАНИ 2017\IMG_6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448050"/>
            <a:ext cx="3835400" cy="2876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F:\ДЖУРА ЗАРІЧАНИ 2017\IMG_642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71800"/>
            <a:ext cx="4724400" cy="354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9433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562600" y="533401"/>
            <a:ext cx="3048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Публікація виховних заходів класного керівника 8 класу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Ушомирської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 гімназії Паламарчук Т.В. в журналах «Основи </a:t>
            </a:r>
            <a:r>
              <a:rPr lang="uk-UA" sz="2800" dirty="0" err="1" smtClean="0">
                <a:latin typeface="Times New Roman" pitchFamily="18" charset="0"/>
                <a:cs typeface="Times New Roman" pitchFamily="18" charset="0"/>
              </a:rPr>
              <a:t>здоров´я</a:t>
            </a:r>
            <a:r>
              <a:rPr lang="uk-UA" sz="2800" dirty="0" smtClean="0">
                <a:latin typeface="Times New Roman" pitchFamily="18" charset="0"/>
                <a:cs typeface="Times New Roman" pitchFamily="18" charset="0"/>
              </a:rPr>
              <a:t>» та «Класному керівнику. Усе для роботи»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22" name="Picture 2" descr="F:\1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3962400" cy="4932263"/>
          </a:xfrm>
          <a:prstGeom prst="rect">
            <a:avLst/>
          </a:prstGeom>
          <a:noFill/>
        </p:spPr>
      </p:pic>
      <p:pic>
        <p:nvPicPr>
          <p:cNvPr id="81923" name="Picture 3" descr="F:\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1524000"/>
            <a:ext cx="3733800" cy="4772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9433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828800" y="533401"/>
            <a:ext cx="6781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П</a:t>
            </a:r>
            <a:r>
              <a:rPr lang="uk-UA" sz="3600" dirty="0" smtClean="0">
                <a:solidFill>
                  <a:srgbClr val="C00000"/>
                </a:solidFill>
                <a:latin typeface="Monotype Corsiva" pitchFamily="66" charset="0"/>
                <a:cs typeface="Times New Roman" pitchFamily="18" charset="0"/>
              </a:rPr>
              <a:t>едагогічний колектив розширює знання про нашу державу, розвиває життєві компетенції, формує духовні цінності, виховує любов до рідного краю, патріотизм, почуття самосвідомості</a:t>
            </a:r>
            <a:endParaRPr lang="ru-RU" sz="3600" dirty="0">
              <a:solidFill>
                <a:srgbClr val="C0000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3886200"/>
            <a:ext cx="5486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 2" pitchFamily="18" charset="2"/>
              <a:buNone/>
            </a:pPr>
            <a:r>
              <a:rPr lang="uk-UA" sz="4800" b="1" dirty="0" smtClean="0">
                <a:latin typeface="Monotype Corsiva" pitchFamily="66" charset="0"/>
              </a:rPr>
              <a:t>Хай світить  вогник нам і нашим нащадкам !</a:t>
            </a:r>
            <a:endParaRPr lang="ru-RU" sz="4800" b="1" dirty="0" smtClean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00600" y="1295400"/>
            <a:ext cx="403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Величне слово «Вчитель»</a:t>
            </a:r>
            <a:endParaRPr lang="ru-RU" sz="36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70658" name="Picture 2" descr="https://content.e-schools.info/cache/3a/a6/3aa62040472c16a50f9501cc885e8d3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457200"/>
            <a:ext cx="4495800" cy="3056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0660" name="Picture 4" descr="https://content.e-schools.info/cache/b2/50/b250aa689281e78ff613f1fb633a59d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7464" y="3810000"/>
            <a:ext cx="4794605" cy="2667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Пов’язане зобра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8943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0" name="Picture 2" descr="https://content.e-schools.info/cache/5d/d9/5dd9a9f5967aca138cf8f1d90fa66293.jpg"/>
          <p:cNvPicPr>
            <a:picLocks noChangeAspect="1" noChangeArrowheads="1"/>
          </p:cNvPicPr>
          <p:nvPr/>
        </p:nvPicPr>
        <p:blipFill>
          <a:blip r:embed="rId3" cstate="print"/>
          <a:srcRect r="2841" b="27273"/>
          <a:stretch>
            <a:fillRect/>
          </a:stretch>
        </p:blipFill>
        <p:spPr bwMode="auto">
          <a:xfrm>
            <a:off x="533400" y="4038600"/>
            <a:ext cx="4343400" cy="243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648200" y="533400"/>
            <a:ext cx="388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Посвята</a:t>
            </a:r>
            <a:r>
              <a:rPr lang="ru-RU" sz="3600" b="1" dirty="0" smtClean="0">
                <a:solidFill>
                  <a:srgbClr val="002060"/>
                </a:solidFill>
                <a:latin typeface="Georgia" pitchFamily="18" charset="0"/>
              </a:rPr>
              <a:t> в </a:t>
            </a:r>
            <a:r>
              <a:rPr lang="ru-RU" sz="3600" b="1" dirty="0" err="1" smtClean="0">
                <a:solidFill>
                  <a:srgbClr val="002060"/>
                </a:solidFill>
                <a:latin typeface="Georgia" pitchFamily="18" charset="0"/>
              </a:rPr>
              <a:t>козачата</a:t>
            </a:r>
            <a:endParaRPr lang="ru-RU" sz="3600" b="1" dirty="0" smtClean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68612" name="Picture 4" descr="https://content.e-schools.info/cache/ec/58/ec5869700a8adb1238cf1ea7560b5a1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04800"/>
            <a:ext cx="3886200" cy="2914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8614" name="Picture 6" descr="https://content.e-schools.info/cache/2b/2c/2b2c83b3b5a2316859e0460c265254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2133600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720</Words>
  <Application>Microsoft Office PowerPoint</Application>
  <PresentationFormat>Экран (4:3)</PresentationFormat>
  <Paragraphs>149</Paragraphs>
  <Slides>75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76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Татьяна</dc:creator>
  <cp:lastModifiedBy>Admin</cp:lastModifiedBy>
  <cp:revision>61</cp:revision>
  <dcterms:created xsi:type="dcterms:W3CDTF">2018-03-26T03:15:13Z</dcterms:created>
  <dcterms:modified xsi:type="dcterms:W3CDTF">2018-04-20T08:30:20Z</dcterms:modified>
</cp:coreProperties>
</file>