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8" r:id="rId4"/>
    <p:sldId id="262" r:id="rId5"/>
    <p:sldId id="263" r:id="rId6"/>
    <p:sldId id="259" r:id="rId7"/>
    <p:sldId id="261" r:id="rId8"/>
    <p:sldId id="260" r:id="rId9"/>
    <p:sldId id="264" r:id="rId10"/>
    <p:sldId id="265" r:id="rId11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67" autoAdjust="0"/>
  </p:normalViewPr>
  <p:slideViewPr>
    <p:cSldViewPr>
      <p:cViewPr varScale="1">
        <p:scale>
          <a:sx n="75" d="100"/>
          <a:sy n="75" d="100"/>
        </p:scale>
        <p:origin x="-10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2A607C4-89F8-4851-A9F4-5C6A138B1FB4}" type="datetimeFigureOut">
              <a:rPr lang="ru-RU" smtClean="0"/>
              <a:pPr/>
              <a:t>13.05.2014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34CB770-A1D2-44CA-A7EB-EC85E10892C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8662" y="428604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Bookman Old Style" pitchFamily="18" charset="0"/>
              </a:rPr>
              <a:t>Відділ освіти Вознесенської райдержадміністрації</a:t>
            </a:r>
          </a:p>
          <a:p>
            <a:pPr algn="ctr"/>
            <a:r>
              <a:rPr lang="uk-UA" sz="1400" b="1" dirty="0" err="1" smtClean="0">
                <a:latin typeface="Bookman Old Style" pitchFamily="18" charset="0"/>
              </a:rPr>
              <a:t>Трикратська</a:t>
            </a:r>
            <a:r>
              <a:rPr lang="uk-UA" sz="1400" b="1" dirty="0" smtClean="0">
                <a:latin typeface="Bookman Old Style" pitchFamily="18" charset="0"/>
              </a:rPr>
              <a:t> загальноосвітня школа І-ІІІ ступенів</a:t>
            </a:r>
            <a:endParaRPr lang="uk-UA" sz="1400" b="1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1285860"/>
            <a:ext cx="7286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Bookman Old Style" pitchFamily="18" charset="0"/>
              </a:rPr>
              <a:t>Тиждень методичного транзиту, проведеного в </a:t>
            </a:r>
            <a:r>
              <a:rPr lang="uk-UA" sz="3600" b="1" dirty="0" err="1" smtClean="0">
                <a:latin typeface="Bookman Old Style" pitchFamily="18" charset="0"/>
              </a:rPr>
              <a:t>Трикратській</a:t>
            </a:r>
            <a:r>
              <a:rPr lang="uk-UA" sz="3600" b="1" dirty="0" smtClean="0">
                <a:latin typeface="Bookman Old Style" pitchFamily="18" charset="0"/>
              </a:rPr>
              <a:t> ЗОШ</a:t>
            </a:r>
          </a:p>
          <a:p>
            <a:pPr algn="ctr"/>
            <a:r>
              <a:rPr lang="uk-UA" sz="3200" dirty="0" smtClean="0">
                <a:latin typeface="Bookman Old Style" pitchFamily="18" charset="0"/>
              </a:rPr>
              <a:t>(березень-квітень 2014р.)</a:t>
            </a:r>
            <a:endParaRPr lang="uk-UA" sz="3200" dirty="0">
              <a:latin typeface="Bookman Old Style" pitchFamily="18" charset="0"/>
            </a:endParaRPr>
          </a:p>
        </p:txBody>
      </p:sp>
      <p:pic>
        <p:nvPicPr>
          <p:cNvPr id="7" name="Рисунок 6" descr="школа тум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3714752"/>
            <a:ext cx="3922781" cy="27488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14348" y="357166"/>
            <a:ext cx="7858180" cy="6429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Bookman Old Style" pitchFamily="18" charset="0"/>
              </a:rPr>
              <a:t>Дружній візит до </a:t>
            </a:r>
            <a:r>
              <a:rPr lang="uk-UA" sz="2400" b="1" dirty="0" err="1" smtClean="0">
                <a:latin typeface="Bookman Old Style" pitchFamily="18" charset="0"/>
              </a:rPr>
              <a:t>Воронівської</a:t>
            </a:r>
            <a:r>
              <a:rPr lang="uk-UA" sz="2400" b="1" dirty="0" smtClean="0">
                <a:latin typeface="Bookman Old Style" pitchFamily="18" charset="0"/>
              </a:rPr>
              <a:t> ЗОШ</a:t>
            </a:r>
            <a:endParaRPr lang="uk-UA" sz="2400" b="1" dirty="0"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3214710" cy="233375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426384"/>
            <a:ext cx="2857520" cy="20744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285860"/>
            <a:ext cx="2799802" cy="2032549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429132"/>
            <a:ext cx="2857520" cy="20744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857884" y="3429000"/>
            <a:ext cx="2763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latin typeface="EskizOneBoldC" pitchFamily="2" charset="0"/>
              </a:rPr>
              <a:t>  Екскурсія до шкільного музею</a:t>
            </a:r>
            <a:endParaRPr lang="uk-UA" sz="1600" dirty="0">
              <a:latin typeface="EskizOneBoldC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3571876"/>
            <a:ext cx="3802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 smtClean="0">
                <a:latin typeface="EskizOneBoldC" pitchFamily="2" charset="0"/>
              </a:rPr>
              <a:t>  Спортивне змагання:</a:t>
            </a:r>
          </a:p>
          <a:p>
            <a:pPr algn="ctr"/>
            <a:r>
              <a:rPr lang="uk-UA" sz="1600" dirty="0" smtClean="0">
                <a:latin typeface="EskizOneBoldC" pitchFamily="2" charset="0"/>
              </a:rPr>
              <a:t> </a:t>
            </a:r>
            <a:r>
              <a:rPr lang="uk-UA" sz="1600" dirty="0" err="1" smtClean="0">
                <a:latin typeface="EskizOneBoldC" pitchFamily="2" charset="0"/>
              </a:rPr>
              <a:t>“Зростаймо</a:t>
            </a:r>
            <a:r>
              <a:rPr lang="uk-UA" sz="1600" dirty="0" smtClean="0">
                <a:latin typeface="EskizOneBoldC" pitchFamily="2" charset="0"/>
              </a:rPr>
              <a:t> сильними, сміливими, </a:t>
            </a:r>
            <a:r>
              <a:rPr lang="uk-UA" sz="1600" dirty="0" err="1" smtClean="0">
                <a:latin typeface="EskizOneBoldC" pitchFamily="2" charset="0"/>
              </a:rPr>
              <a:t>дужими”</a:t>
            </a:r>
            <a:r>
              <a:rPr lang="uk-UA" sz="1600" dirty="0" smtClean="0">
                <a:latin typeface="EskizOneBoldC" pitchFamily="2" charset="0"/>
              </a:rPr>
              <a:t> </a:t>
            </a:r>
          </a:p>
          <a:p>
            <a:pPr algn="ctr"/>
            <a:r>
              <a:rPr lang="uk-UA" sz="1600" dirty="0" smtClean="0">
                <a:latin typeface="EskizOneBoldC" pitchFamily="2" charset="0"/>
              </a:rPr>
              <a:t>між командами учнів 3-іх класів </a:t>
            </a:r>
          </a:p>
          <a:p>
            <a:endParaRPr lang="uk-UA" sz="1600" dirty="0" smtClean="0">
              <a:latin typeface="EskizOneBoldC" pitchFamily="2" charset="0"/>
            </a:endParaRPr>
          </a:p>
          <a:p>
            <a:endParaRPr lang="uk-UA" sz="1600" dirty="0">
              <a:latin typeface="EskizOneBoldC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628" y="4000504"/>
            <a:ext cx="3299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latin typeface="EskizOneBoldC" pitchFamily="2" charset="0"/>
              </a:rPr>
              <a:t>  Обмін враженнями та побажаннями</a:t>
            </a:r>
            <a:endParaRPr lang="uk-UA" sz="1600" dirty="0">
              <a:latin typeface="EskizOneBoldC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2214554"/>
            <a:ext cx="178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latin typeface="EskizOneBoldC" pitchFamily="2" charset="0"/>
              </a:rPr>
              <a:t>  Учасники зустрічі</a:t>
            </a:r>
            <a:endParaRPr lang="uk-UA" sz="1600" dirty="0">
              <a:latin typeface="EskizOneBoldC" pitchFamily="2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3929058" y="1571612"/>
            <a:ext cx="142876" cy="17145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571480"/>
            <a:ext cx="6455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AGCrownStyle" pitchFamily="2" charset="0"/>
              </a:rPr>
              <a:t>Девіз тижня методичного транзиту</a:t>
            </a:r>
            <a:r>
              <a:rPr lang="uk-UA" dirty="0" smtClean="0">
                <a:solidFill>
                  <a:srgbClr val="FF0000"/>
                </a:solidFill>
                <a:latin typeface="AGCrownStyle" pitchFamily="2" charset="0"/>
              </a:rPr>
              <a:t>:</a:t>
            </a:r>
          </a:p>
          <a:p>
            <a:endParaRPr lang="uk-UA" dirty="0" smtClean="0">
              <a:solidFill>
                <a:srgbClr val="FF0000"/>
              </a:solidFill>
              <a:latin typeface="AGCrownStyle" pitchFamily="2" charset="0"/>
            </a:endParaRPr>
          </a:p>
          <a:p>
            <a:r>
              <a:rPr lang="uk-UA" dirty="0" smtClean="0">
                <a:solidFill>
                  <a:srgbClr val="FF0000"/>
                </a:solidFill>
                <a:latin typeface="AGCrownStyle" pitchFamily="2" charset="0"/>
              </a:rPr>
              <a:t>	</a:t>
            </a:r>
            <a:endParaRPr lang="uk-UA" dirty="0">
              <a:solidFill>
                <a:srgbClr val="FF0000"/>
              </a:solidFill>
              <a:latin typeface="AGCrownStyl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1214422"/>
            <a:ext cx="76354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EskizOneBoldC" pitchFamily="2" charset="0"/>
              </a:rPr>
              <a:t>  </a:t>
            </a:r>
            <a:r>
              <a:rPr lang="uk-UA" sz="3600" dirty="0" err="1" smtClean="0">
                <a:latin typeface="EskizOneBoldC" pitchFamily="2" charset="0"/>
              </a:rPr>
              <a:t>“Школу</a:t>
            </a:r>
            <a:r>
              <a:rPr lang="uk-UA" sz="3600" dirty="0" smtClean="0">
                <a:latin typeface="EskizOneBoldC" pitchFamily="2" charset="0"/>
              </a:rPr>
              <a:t> можна вдосконалювати тільки</a:t>
            </a:r>
          </a:p>
          <a:p>
            <a:r>
              <a:rPr lang="uk-UA" sz="3600" dirty="0" smtClean="0">
                <a:latin typeface="EskizOneBoldC" pitchFamily="2" charset="0"/>
              </a:rPr>
              <a:t>удосконалюючи </a:t>
            </a:r>
            <a:r>
              <a:rPr lang="uk-UA" sz="3600" dirty="0" err="1" smtClean="0">
                <a:latin typeface="EskizOneBoldC" pitchFamily="2" charset="0"/>
              </a:rPr>
              <a:t>ківаліфікацію</a:t>
            </a:r>
            <a:r>
              <a:rPr lang="uk-UA" sz="3600" dirty="0" smtClean="0">
                <a:latin typeface="EskizOneBoldC" pitchFamily="2" charset="0"/>
              </a:rPr>
              <a:t> вчителя.</a:t>
            </a:r>
          </a:p>
          <a:p>
            <a:r>
              <a:rPr lang="uk-UA" sz="3600" dirty="0" smtClean="0">
                <a:latin typeface="EskizOneBoldC" pitchFamily="2" charset="0"/>
              </a:rPr>
              <a:t>Який вчитель, така </a:t>
            </a:r>
            <a:r>
              <a:rPr lang="uk-UA" sz="3600" dirty="0" err="1" smtClean="0">
                <a:latin typeface="EskizOneBoldC" pitchFamily="2" charset="0"/>
              </a:rPr>
              <a:t>школа”</a:t>
            </a:r>
            <a:endParaRPr lang="uk-UA" sz="3600" dirty="0" smtClean="0">
              <a:latin typeface="EskizOneBoldC" pitchFamily="2" charset="0"/>
            </a:endParaRPr>
          </a:p>
          <a:p>
            <a:r>
              <a:rPr lang="uk-UA" sz="2400" dirty="0" smtClean="0">
                <a:latin typeface="EskizOneBoldC" pitchFamily="2" charset="0"/>
              </a:rPr>
              <a:t> </a:t>
            </a:r>
            <a:r>
              <a:rPr lang="uk-UA" sz="2400" dirty="0" smtClean="0">
                <a:latin typeface="EskizOneBoldC" pitchFamily="2" charset="0"/>
              </a:rPr>
              <a:t>                                                    Я.</a:t>
            </a:r>
            <a:r>
              <a:rPr lang="uk-UA" sz="2400" dirty="0" err="1" smtClean="0">
                <a:latin typeface="EskizOneBoldC" pitchFamily="2" charset="0"/>
              </a:rPr>
              <a:t>Коменський</a:t>
            </a:r>
            <a:endParaRPr lang="uk-UA" sz="2400" dirty="0">
              <a:latin typeface="EskizOneBoldC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3429000"/>
            <a:ext cx="1108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AGCrownStyle" pitchFamily="2" charset="0"/>
              </a:rPr>
              <a:t>Мета:</a:t>
            </a:r>
            <a:endParaRPr lang="uk-U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5786" y="4071942"/>
            <a:ext cx="76889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uk-UA" sz="2400" dirty="0" smtClean="0"/>
              <a:t> </a:t>
            </a:r>
            <a:r>
              <a:rPr lang="uk-UA" sz="2400" dirty="0" smtClean="0">
                <a:latin typeface="EskizOneBoldC" pitchFamily="2" charset="0"/>
              </a:rPr>
              <a:t>Активізація творчої професійної діяльності вчителів</a:t>
            </a:r>
          </a:p>
          <a:p>
            <a:pPr>
              <a:buBlip>
                <a:blip r:embed="rId2"/>
              </a:buBlip>
            </a:pPr>
            <a:r>
              <a:rPr lang="uk-UA" sz="2400" dirty="0" smtClean="0">
                <a:latin typeface="EskizOneBoldC" pitchFamily="2" charset="0"/>
              </a:rPr>
              <a:t> </a:t>
            </a:r>
            <a:r>
              <a:rPr lang="uk-UA" sz="2400" dirty="0" smtClean="0">
                <a:latin typeface="EskizOneBoldC" pitchFamily="2" charset="0"/>
              </a:rPr>
              <a:t>Розвиток професійної компетентності кожного педагога</a:t>
            </a:r>
          </a:p>
          <a:p>
            <a:pPr>
              <a:buBlip>
                <a:blip r:embed="rId2"/>
              </a:buBlip>
            </a:pPr>
            <a:r>
              <a:rPr lang="uk-UA" sz="2400" dirty="0" smtClean="0">
                <a:latin typeface="EskizOneBoldC" pitchFamily="2" charset="0"/>
              </a:rPr>
              <a:t> </a:t>
            </a:r>
            <a:r>
              <a:rPr lang="uk-UA" sz="2400" dirty="0" smtClean="0">
                <a:latin typeface="EskizOneBoldC" pitchFamily="2" charset="0"/>
              </a:rPr>
              <a:t>Впровадження інноваційних технологій, пошук ефективних</a:t>
            </a:r>
          </a:p>
          <a:p>
            <a:r>
              <a:rPr lang="uk-UA" sz="2400" dirty="0" smtClean="0">
                <a:latin typeface="EskizOneBoldC" pitchFamily="2" charset="0"/>
              </a:rPr>
              <a:t> </a:t>
            </a:r>
            <a:r>
              <a:rPr lang="uk-UA" sz="2400" dirty="0" smtClean="0">
                <a:latin typeface="EskizOneBoldC" pitchFamily="2" charset="0"/>
              </a:rPr>
              <a:t>   шляхів їх застосування на практиці</a:t>
            </a:r>
          </a:p>
          <a:p>
            <a:pPr>
              <a:buBlip>
                <a:blip r:embed="rId2"/>
              </a:buBlip>
            </a:pPr>
            <a:r>
              <a:rPr lang="uk-UA" sz="2400" dirty="0" smtClean="0">
                <a:latin typeface="EskizOneBoldC" pitchFamily="2" charset="0"/>
              </a:rPr>
              <a:t> </a:t>
            </a:r>
            <a:r>
              <a:rPr lang="uk-UA" sz="2400" dirty="0" smtClean="0">
                <a:latin typeface="EskizOneBoldC" pitchFamily="2" charset="0"/>
              </a:rPr>
              <a:t>Стимулювання ініціативи і творчості членів </a:t>
            </a:r>
            <a:r>
              <a:rPr lang="uk-UA" sz="2400" dirty="0" err="1" smtClean="0">
                <a:latin typeface="EskizOneBoldC" pitchFamily="2" charset="0"/>
              </a:rPr>
              <a:t>МО</a:t>
            </a:r>
            <a:endParaRPr lang="uk-UA" sz="2400" dirty="0" smtClean="0">
              <a:latin typeface="EskizOneBoldC" pitchFamily="2" charset="0"/>
            </a:endParaRPr>
          </a:p>
          <a:p>
            <a:pPr>
              <a:buFont typeface="Arial" pitchFamily="34" charset="0"/>
              <a:buChar char="•"/>
            </a:pPr>
            <a:endParaRPr lang="uk-UA" sz="2400" dirty="0">
              <a:latin typeface="EskizOneBoldC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85786" y="428604"/>
            <a:ext cx="7858180" cy="5715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Bookman Old Style" pitchFamily="18" charset="0"/>
              </a:rPr>
              <a:t>Досвідчений педагог – молодому вчителю</a:t>
            </a:r>
            <a:endParaRPr lang="uk-UA" sz="2400" b="1" dirty="0">
              <a:latin typeface="Bookman Old Style" pitchFamily="18" charset="0"/>
            </a:endParaRPr>
          </a:p>
        </p:txBody>
      </p:sp>
      <p:pic>
        <p:nvPicPr>
          <p:cNvPr id="1026" name="Picture 2" descr="C:\Documents and Settings\Admin\Рабочий стол\Підхват\Новая папка\SAM_3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2857520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4414" y="3429000"/>
            <a:ext cx="179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/>
              <a:t>Співпраця вчителів у</a:t>
            </a:r>
          </a:p>
          <a:p>
            <a:pPr algn="ctr"/>
            <a:r>
              <a:rPr lang="uk-UA" sz="1400" b="1" dirty="0" smtClean="0"/>
              <a:t>підготовці до уроку</a:t>
            </a:r>
            <a:endParaRPr lang="uk-UA" sz="1400" b="1" dirty="0"/>
          </a:p>
        </p:txBody>
      </p:sp>
      <p:pic>
        <p:nvPicPr>
          <p:cNvPr id="1027" name="Picture 3" descr="C:\Documents and Settings\Admin\Рабочий стол\Підхват\Новая папка\SAM_3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214422"/>
            <a:ext cx="2786082" cy="2089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72198" y="3429000"/>
            <a:ext cx="2171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/>
              <a:t>Дослід: Властивості нафти</a:t>
            </a:r>
            <a:endParaRPr lang="uk-UA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71942"/>
            <a:ext cx="2928958" cy="217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071538" y="6286520"/>
            <a:ext cx="2249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/>
              <a:t>Дослід: Властивості граніту</a:t>
            </a:r>
            <a:endParaRPr lang="uk-UA" sz="14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143380"/>
            <a:ext cx="2786082" cy="2022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929322" y="6286520"/>
            <a:ext cx="2266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/>
              <a:t>Дослід: Властивості крейди</a:t>
            </a:r>
            <a:endParaRPr lang="uk-UA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57554" y="3429000"/>
            <a:ext cx="24465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Урок природознавства</a:t>
            </a:r>
          </a:p>
          <a:p>
            <a:r>
              <a:rPr lang="uk-UA" dirty="0"/>
              <a:t> </a:t>
            </a:r>
            <a:r>
              <a:rPr lang="uk-UA" dirty="0" smtClean="0"/>
              <a:t>     </a:t>
            </a:r>
            <a:r>
              <a:rPr lang="uk-UA" dirty="0" err="1" smtClean="0"/>
              <a:t>“Корисні</a:t>
            </a:r>
            <a:r>
              <a:rPr lang="uk-UA" dirty="0" smtClean="0"/>
              <a:t> копалини</a:t>
            </a:r>
          </a:p>
          <a:p>
            <a:pPr algn="ctr"/>
            <a:r>
              <a:rPr lang="uk-UA" dirty="0" smtClean="0"/>
              <a:t>рідного </a:t>
            </a:r>
            <a:r>
              <a:rPr lang="uk-UA" dirty="0" err="1" smtClean="0"/>
              <a:t>краю”</a:t>
            </a:r>
            <a:endParaRPr lang="uk-UA" dirty="0" smtClean="0"/>
          </a:p>
          <a:p>
            <a:pPr algn="ctr"/>
            <a:r>
              <a:rPr lang="uk-UA" dirty="0" smtClean="0"/>
              <a:t>проводить</a:t>
            </a:r>
          </a:p>
          <a:p>
            <a:pPr algn="ctr"/>
            <a:r>
              <a:rPr lang="uk-UA" dirty="0" smtClean="0"/>
              <a:t>вчитель вищої</a:t>
            </a:r>
          </a:p>
          <a:p>
            <a:pPr algn="ctr"/>
            <a:r>
              <a:rPr lang="uk-UA" dirty="0" smtClean="0"/>
              <a:t>категорії</a:t>
            </a:r>
          </a:p>
          <a:p>
            <a:pPr algn="ctr"/>
            <a:r>
              <a:rPr lang="uk-UA" dirty="0" smtClean="0"/>
              <a:t>Вовк Н.В.</a:t>
            </a:r>
          </a:p>
          <a:p>
            <a:pPr algn="ctr"/>
            <a:r>
              <a:rPr lang="uk-UA" dirty="0" smtClean="0"/>
              <a:t>в 4-му класі</a:t>
            </a:r>
          </a:p>
          <a:p>
            <a:pPr algn="ctr"/>
            <a:r>
              <a:rPr lang="uk-UA" dirty="0" err="1" smtClean="0"/>
              <a:t>Актовської</a:t>
            </a:r>
            <a:r>
              <a:rPr lang="uk-UA" dirty="0" smtClean="0"/>
              <a:t> ЗОШ</a:t>
            </a:r>
            <a:endParaRPr lang="uk-U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0034" y="214290"/>
            <a:ext cx="8215370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Bookman Old Style" pitchFamily="18" charset="0"/>
              </a:rPr>
              <a:t>Інтегрований урок: математика (природознавство) на базі </a:t>
            </a:r>
            <a:r>
              <a:rPr lang="uk-UA" sz="2400" b="1" dirty="0" err="1" smtClean="0">
                <a:latin typeface="Bookman Old Style" pitchFamily="18" charset="0"/>
              </a:rPr>
              <a:t>Актовської</a:t>
            </a:r>
            <a:r>
              <a:rPr lang="uk-UA" sz="2400" b="1" dirty="0" smtClean="0">
                <a:latin typeface="Bookman Old Style" pitchFamily="18" charset="0"/>
              </a:rPr>
              <a:t> ЗОШ І-ІІ</a:t>
            </a:r>
            <a:endParaRPr lang="uk-UA" sz="2400" b="1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2853735" cy="207170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500438"/>
            <a:ext cx="2857520" cy="207444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429132"/>
            <a:ext cx="2857519" cy="207444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71472" y="1357298"/>
            <a:ext cx="7863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Тема уроку:   Множення і ділення розрядних чисел на </a:t>
            </a:r>
          </a:p>
          <a:p>
            <a:r>
              <a:rPr lang="uk-UA" b="1" i="1" dirty="0" smtClean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             одноцифрове.  Множення одноцифрового числа на</a:t>
            </a:r>
          </a:p>
          <a:p>
            <a:r>
              <a:rPr lang="uk-UA" b="1" i="1" dirty="0" smtClean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             розрядне</a:t>
            </a:r>
            <a:endParaRPr lang="uk-UA" b="1" i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5072074"/>
            <a:ext cx="2173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Усний рахунок.</a:t>
            </a:r>
          </a:p>
          <a:p>
            <a:r>
              <a:rPr lang="uk-UA" dirty="0" smtClean="0">
                <a:latin typeface="EskizOneBoldC" pitchFamily="2" charset="0"/>
              </a:rPr>
              <a:t>Гра </a:t>
            </a:r>
            <a:r>
              <a:rPr lang="uk-UA" dirty="0" err="1" smtClean="0">
                <a:latin typeface="EskizOneBoldC" pitchFamily="2" charset="0"/>
              </a:rPr>
              <a:t>“Знайди</a:t>
            </a:r>
            <a:r>
              <a:rPr lang="uk-UA" dirty="0" smtClean="0">
                <a:latin typeface="EskizOneBoldC" pitchFamily="2" charset="0"/>
              </a:rPr>
              <a:t> </a:t>
            </a:r>
            <a:r>
              <a:rPr lang="uk-UA" dirty="0" err="1" smtClean="0">
                <a:latin typeface="EskizOneBoldC" pitchFamily="2" charset="0"/>
              </a:rPr>
              <a:t>помилку”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714348" y="4643446"/>
            <a:ext cx="1571636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3643306" y="2214554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Інтерактивна вправа</a:t>
            </a:r>
          </a:p>
          <a:p>
            <a:r>
              <a:rPr lang="uk-UA" dirty="0" smtClean="0">
                <a:latin typeface="EskizOneBoldC" pitchFamily="2" charset="0"/>
              </a:rPr>
              <a:t>      </a:t>
            </a:r>
            <a:r>
              <a:rPr lang="uk-UA" dirty="0" err="1" smtClean="0">
                <a:latin typeface="EskizOneBoldC" pitchFamily="2" charset="0"/>
              </a:rPr>
              <a:t>“Бліцтурнір”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3929058" y="2928934"/>
            <a:ext cx="157163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6357950" y="3071810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Робота в групах.</a:t>
            </a:r>
          </a:p>
          <a:p>
            <a:r>
              <a:rPr lang="uk-UA" dirty="0" smtClean="0">
                <a:latin typeface="EskizOneBoldC" pitchFamily="2" charset="0"/>
              </a:rPr>
              <a:t>Гра </a:t>
            </a:r>
            <a:r>
              <a:rPr lang="uk-UA" dirty="0" err="1" smtClean="0">
                <a:latin typeface="EskizOneBoldC" pitchFamily="2" charset="0"/>
              </a:rPr>
              <a:t>“Хто</a:t>
            </a:r>
            <a:r>
              <a:rPr lang="uk-UA" dirty="0" smtClean="0">
                <a:latin typeface="EskizOneBoldC" pitchFamily="2" charset="0"/>
              </a:rPr>
              <a:t> </a:t>
            </a:r>
            <a:r>
              <a:rPr lang="uk-UA" dirty="0" err="1" smtClean="0">
                <a:latin typeface="EskizOneBoldC" pitchFamily="2" charset="0"/>
              </a:rPr>
              <a:t>швидше”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6572264" y="3786190"/>
            <a:ext cx="157163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285720" y="5929330"/>
            <a:ext cx="5426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Book Antiqua" pitchFamily="18" charset="0"/>
              </a:rPr>
              <a:t>   Вчитель початкових класів, вчитель вищої </a:t>
            </a:r>
          </a:p>
          <a:p>
            <a:r>
              <a:rPr lang="uk-UA" b="1" dirty="0" smtClean="0">
                <a:latin typeface="Book Antiqua" pitchFamily="18" charset="0"/>
              </a:rPr>
              <a:t>категорії </a:t>
            </a:r>
            <a:r>
              <a:rPr lang="uk-UA" b="1" dirty="0" err="1" smtClean="0">
                <a:latin typeface="Book Antiqua" pitchFamily="18" charset="0"/>
              </a:rPr>
              <a:t>Трикратської</a:t>
            </a:r>
            <a:r>
              <a:rPr lang="uk-UA" b="1" dirty="0" smtClean="0">
                <a:latin typeface="Book Antiqua" pitchFamily="18" charset="0"/>
              </a:rPr>
              <a:t> ЗОШ </a:t>
            </a:r>
            <a:r>
              <a:rPr lang="uk-UA" b="1" dirty="0" err="1" smtClean="0">
                <a:latin typeface="Book Antiqua" pitchFamily="18" charset="0"/>
              </a:rPr>
              <a:t>Ільчанінова</a:t>
            </a:r>
            <a:r>
              <a:rPr lang="uk-UA" b="1" dirty="0" smtClean="0">
                <a:latin typeface="Book Antiqua" pitchFamily="18" charset="0"/>
              </a:rPr>
              <a:t> О.Л.</a:t>
            </a:r>
            <a:endParaRPr lang="uk-UA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14348" y="428604"/>
            <a:ext cx="7858180" cy="10001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Bookman Old Style" pitchFamily="18" charset="0"/>
              </a:rPr>
              <a:t>Реалізація нового Державного стандарту в початковій школі – вивчення курсу </a:t>
            </a:r>
          </a:p>
          <a:p>
            <a:pPr algn="ctr"/>
            <a:r>
              <a:rPr lang="uk-UA" sz="2000" b="1" dirty="0" err="1" smtClean="0">
                <a:latin typeface="Bookman Old Style" pitchFamily="18" charset="0"/>
              </a:rPr>
              <a:t>“Сходинки</a:t>
            </a:r>
            <a:r>
              <a:rPr lang="uk-UA" sz="2000" b="1" dirty="0" smtClean="0">
                <a:latin typeface="Bookman Old Style" pitchFamily="18" charset="0"/>
              </a:rPr>
              <a:t> до </a:t>
            </a:r>
            <a:r>
              <a:rPr lang="uk-UA" sz="2000" b="1" dirty="0" err="1" smtClean="0">
                <a:latin typeface="Bookman Old Style" pitchFamily="18" charset="0"/>
              </a:rPr>
              <a:t>інформатики”</a:t>
            </a:r>
            <a:endParaRPr lang="uk-UA" sz="2000" b="1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143380"/>
            <a:ext cx="3160637" cy="22945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643050"/>
            <a:ext cx="3247354" cy="23574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143380"/>
            <a:ext cx="3143272" cy="22818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4282" y="1785926"/>
            <a:ext cx="25003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   Фрагмент уроку</a:t>
            </a:r>
          </a:p>
          <a:p>
            <a:r>
              <a:rPr lang="uk-UA" dirty="0" err="1" smtClean="0">
                <a:latin typeface="EskizOneBoldC" pitchFamily="2" charset="0"/>
              </a:rPr>
              <a:t>“Сходинки</a:t>
            </a:r>
            <a:r>
              <a:rPr lang="uk-UA" dirty="0" smtClean="0">
                <a:latin typeface="EskizOneBoldC" pitchFamily="2" charset="0"/>
              </a:rPr>
              <a:t> до </a:t>
            </a:r>
            <a:r>
              <a:rPr lang="uk-UA" dirty="0" err="1" smtClean="0">
                <a:latin typeface="EskizOneBoldC" pitchFamily="2" charset="0"/>
              </a:rPr>
              <a:t>інформа-</a:t>
            </a:r>
            <a:endParaRPr lang="uk-UA" dirty="0" smtClean="0">
              <a:latin typeface="EskizOneBoldC" pitchFamily="2" charset="0"/>
            </a:endParaRPr>
          </a:p>
          <a:p>
            <a:r>
              <a:rPr lang="uk-UA" dirty="0" err="1" smtClean="0">
                <a:latin typeface="EskizOneBoldC" pitchFamily="2" charset="0"/>
              </a:rPr>
              <a:t>тики”</a:t>
            </a:r>
            <a:r>
              <a:rPr lang="uk-UA" dirty="0" smtClean="0">
                <a:latin typeface="EskizOneBoldC" pitchFamily="2" charset="0"/>
              </a:rPr>
              <a:t> з учнями </a:t>
            </a:r>
            <a:r>
              <a:rPr lang="uk-UA" dirty="0" err="1" smtClean="0">
                <a:latin typeface="EskizOneBoldC" pitchFamily="2" charset="0"/>
              </a:rPr>
              <a:t>Воронів-</a:t>
            </a:r>
            <a:endParaRPr lang="uk-UA" dirty="0" smtClean="0">
              <a:latin typeface="EskizOneBoldC" pitchFamily="2" charset="0"/>
            </a:endParaRPr>
          </a:p>
          <a:p>
            <a:r>
              <a:rPr lang="uk-UA" dirty="0" err="1" smtClean="0">
                <a:latin typeface="EskizOneBoldC" pitchFamily="2" charset="0"/>
              </a:rPr>
              <a:t>ської</a:t>
            </a:r>
            <a:r>
              <a:rPr lang="uk-UA" dirty="0" smtClean="0">
                <a:latin typeface="EskizOneBoldC" pitchFamily="2" charset="0"/>
              </a:rPr>
              <a:t> ЗОШ.</a:t>
            </a:r>
          </a:p>
          <a:p>
            <a:r>
              <a:rPr lang="uk-UA" dirty="0" smtClean="0">
                <a:latin typeface="EskizOneBoldC" pitchFamily="2" charset="0"/>
              </a:rPr>
              <a:t> </a:t>
            </a:r>
            <a:r>
              <a:rPr lang="uk-UA" dirty="0" smtClean="0">
                <a:latin typeface="EskizOneBoldC" pitchFamily="2" charset="0"/>
              </a:rPr>
              <a:t>  Вчитель-тренер</a:t>
            </a:r>
          </a:p>
          <a:p>
            <a:r>
              <a:rPr lang="uk-UA" dirty="0" err="1" smtClean="0">
                <a:latin typeface="EskizOneBoldC" pitchFamily="2" charset="0"/>
              </a:rPr>
              <a:t>Трикратської</a:t>
            </a:r>
            <a:r>
              <a:rPr lang="uk-UA" dirty="0" smtClean="0">
                <a:latin typeface="EskizOneBoldC" pitchFamily="2" charset="0"/>
              </a:rPr>
              <a:t> ЗОШ</a:t>
            </a:r>
          </a:p>
          <a:p>
            <a:r>
              <a:rPr lang="uk-UA" dirty="0" err="1" smtClean="0">
                <a:latin typeface="EskizOneBoldC" pitchFamily="2" charset="0"/>
              </a:rPr>
              <a:t>Термер</a:t>
            </a:r>
            <a:r>
              <a:rPr lang="uk-UA" dirty="0" smtClean="0">
                <a:latin typeface="EskizOneBoldC" pitchFamily="2" charset="0"/>
              </a:rPr>
              <a:t> Т.В.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643174" y="1857364"/>
            <a:ext cx="214314" cy="1857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6715140" y="307181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Обмін досвідом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7358082" y="2857496"/>
            <a:ext cx="321471" cy="1750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3714744" y="4357694"/>
            <a:ext cx="1845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Вправи розумової</a:t>
            </a:r>
          </a:p>
          <a:p>
            <a:r>
              <a:rPr lang="uk-UA" dirty="0" smtClean="0">
                <a:latin typeface="EskizOneBoldC" pitchFamily="2" charset="0"/>
              </a:rPr>
              <a:t>розминки </a:t>
            </a:r>
          </a:p>
          <a:p>
            <a:r>
              <a:rPr lang="uk-UA" dirty="0" smtClean="0">
                <a:latin typeface="EskizOneBoldC" pitchFamily="2" charset="0"/>
              </a:rPr>
              <a:t>з використанням</a:t>
            </a:r>
          </a:p>
          <a:p>
            <a:r>
              <a:rPr lang="uk-UA" dirty="0" smtClean="0">
                <a:latin typeface="EskizOneBoldC" pitchFamily="2" charset="0"/>
              </a:rPr>
              <a:t>ІКТ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3786182" y="5572140"/>
            <a:ext cx="321471" cy="892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14348" y="428604"/>
            <a:ext cx="7858180" cy="5715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Bookman Old Style" pitchFamily="18" charset="0"/>
              </a:rPr>
              <a:t>Наступність: школа – дитячий садок</a:t>
            </a:r>
            <a:endParaRPr lang="uk-UA" sz="2400" b="1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000396" cy="217817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71942"/>
            <a:ext cx="3000396" cy="217817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71934" y="2214554"/>
            <a:ext cx="4233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latin typeface="Bookman Old Style" pitchFamily="18" charset="0"/>
              </a:rPr>
              <a:t>   </a:t>
            </a:r>
            <a:r>
              <a:rPr lang="uk-UA" b="1" i="1" dirty="0" smtClean="0">
                <a:latin typeface="Bookman Old Style" pitchFamily="18" charset="0"/>
              </a:rPr>
              <a:t>Заняття в підготовчій групі </a:t>
            </a:r>
          </a:p>
          <a:p>
            <a:r>
              <a:rPr lang="uk-UA" b="1" i="1" dirty="0" err="1" smtClean="0">
                <a:latin typeface="Bookman Old Style" pitchFamily="18" charset="0"/>
              </a:rPr>
              <a:t>Трикратського</a:t>
            </a:r>
            <a:r>
              <a:rPr lang="uk-UA" b="1" i="1" dirty="0" smtClean="0">
                <a:latin typeface="Bookman Old Style" pitchFamily="18" charset="0"/>
              </a:rPr>
              <a:t> ДНЗ </a:t>
            </a:r>
            <a:r>
              <a:rPr lang="uk-UA" b="1" i="1" dirty="0" err="1" smtClean="0">
                <a:latin typeface="Bookman Old Style" pitchFamily="18" charset="0"/>
              </a:rPr>
              <a:t>“Пролісок”</a:t>
            </a:r>
            <a:endParaRPr lang="uk-UA" b="1" i="1" dirty="0" smtClean="0">
              <a:latin typeface="Bookman Old Style" pitchFamily="18" charset="0"/>
            </a:endParaRPr>
          </a:p>
          <a:p>
            <a:r>
              <a:rPr lang="uk-UA" b="1" i="1" dirty="0" smtClean="0">
                <a:latin typeface="Bookman Old Style" pitchFamily="18" charset="0"/>
              </a:rPr>
              <a:t>з </a:t>
            </a:r>
            <a:r>
              <a:rPr lang="uk-UA" b="1" i="1" dirty="0" err="1" smtClean="0">
                <a:latin typeface="Bookman Old Style" pitchFamily="18" charset="0"/>
              </a:rPr>
              <a:t>“Основ</a:t>
            </a:r>
            <a:r>
              <a:rPr lang="uk-UA" b="1" i="1" dirty="0" smtClean="0">
                <a:latin typeface="Bookman Old Style" pitchFamily="18" charset="0"/>
              </a:rPr>
              <a:t> збереження здоров</a:t>
            </a:r>
            <a:r>
              <a:rPr lang="en-US" b="1" i="1" dirty="0" smtClean="0">
                <a:latin typeface="Bookman Old Style" pitchFamily="18" charset="0"/>
              </a:rPr>
              <a:t>’</a:t>
            </a:r>
            <a:r>
              <a:rPr lang="uk-UA" b="1" i="1" dirty="0" smtClean="0">
                <a:latin typeface="Bookman Old Style" pitchFamily="18" charset="0"/>
              </a:rPr>
              <a:t>я”</a:t>
            </a:r>
            <a:endParaRPr lang="uk-UA" b="1" i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4643446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   Проводить вчитель майбутнього </a:t>
            </a:r>
          </a:p>
          <a:p>
            <a:r>
              <a:rPr lang="uk-UA" b="1" i="1" dirty="0" smtClean="0">
                <a:latin typeface="Bookman Old Style" pitchFamily="18" charset="0"/>
              </a:rPr>
              <a:t>першого класу Вовк Н.В.</a:t>
            </a:r>
            <a:endParaRPr lang="uk-UA" b="1" i="1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14348" y="428604"/>
            <a:ext cx="7858180" cy="5715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Bookman Old Style" pitchFamily="18" charset="0"/>
              </a:rPr>
              <a:t>Підготовка до ДПА</a:t>
            </a:r>
            <a:endParaRPr lang="uk-UA" sz="2400" b="1" dirty="0"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714776" cy="269678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643314"/>
            <a:ext cx="3739377" cy="27146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857752" y="1785926"/>
            <a:ext cx="40222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   Батьківські збори-зустріч</a:t>
            </a:r>
          </a:p>
          <a:p>
            <a:r>
              <a:rPr lang="uk-UA" b="1" i="1" dirty="0" smtClean="0">
                <a:latin typeface="Bookman Old Style" pitchFamily="18" charset="0"/>
              </a:rPr>
              <a:t>в 4-му класі </a:t>
            </a:r>
          </a:p>
          <a:p>
            <a:r>
              <a:rPr lang="uk-UA" b="1" i="1" dirty="0" smtClean="0">
                <a:latin typeface="Bookman Old Style" pitchFamily="18" charset="0"/>
              </a:rPr>
              <a:t>Тема: “ДПА не іспит – </a:t>
            </a:r>
          </a:p>
          <a:p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                    а свято </a:t>
            </a:r>
            <a:r>
              <a:rPr lang="uk-UA" b="1" i="1" dirty="0" err="1" smtClean="0">
                <a:latin typeface="Bookman Old Style" pitchFamily="18" charset="0"/>
              </a:rPr>
              <a:t>знань”</a:t>
            </a:r>
            <a:r>
              <a:rPr lang="uk-UA" b="1" i="1" dirty="0" smtClean="0">
                <a:latin typeface="Bookman Old Style" pitchFamily="18" charset="0"/>
              </a:rPr>
              <a:t>.</a:t>
            </a:r>
          </a:p>
          <a:p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</a:t>
            </a:r>
            <a:endParaRPr lang="uk-UA" b="1" i="1" dirty="0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714884"/>
            <a:ext cx="4036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   За участю адміністрації </a:t>
            </a:r>
            <a:endParaRPr lang="uk-UA" b="1" i="1" dirty="0" smtClean="0">
              <a:latin typeface="Bookman Old Style" pitchFamily="18" charset="0"/>
            </a:endParaRPr>
          </a:p>
          <a:p>
            <a:r>
              <a:rPr lang="uk-UA" b="1" i="1" dirty="0" smtClean="0">
                <a:latin typeface="Bookman Old Style" pitchFamily="18" charset="0"/>
              </a:rPr>
              <a:t>школи, членів </a:t>
            </a:r>
            <a:r>
              <a:rPr lang="uk-UA" b="1" i="1" dirty="0" smtClean="0">
                <a:latin typeface="Bookman Old Style" pitchFamily="18" charset="0"/>
              </a:rPr>
              <a:t>ШМО вчителів </a:t>
            </a:r>
            <a:endParaRPr lang="uk-UA" b="1" i="1" dirty="0" smtClean="0">
              <a:latin typeface="Bookman Old Style" pitchFamily="18" charset="0"/>
            </a:endParaRPr>
          </a:p>
          <a:p>
            <a:r>
              <a:rPr lang="uk-UA" b="1" i="1" dirty="0" smtClean="0">
                <a:latin typeface="Bookman Old Style" pitchFamily="18" charset="0"/>
              </a:rPr>
              <a:t>початкових класів</a:t>
            </a:r>
            <a:r>
              <a:rPr lang="uk-UA" b="1" i="1" dirty="0" smtClean="0">
                <a:latin typeface="Bookman Old Style" pitchFamily="18" charset="0"/>
              </a:rPr>
              <a:t>.</a:t>
            </a:r>
          </a:p>
          <a:p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Класовод Вовк Н.В.</a:t>
            </a:r>
            <a:endParaRPr lang="uk-UA" b="1" i="1" dirty="0">
              <a:latin typeface="Bookman Old Style" pitchFamily="18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4643438" y="1643050"/>
            <a:ext cx="214314" cy="20002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право 7"/>
          <p:cNvSpPr/>
          <p:nvPr/>
        </p:nvSpPr>
        <p:spPr>
          <a:xfrm>
            <a:off x="4429124" y="4357694"/>
            <a:ext cx="214314" cy="1714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42910" y="285728"/>
            <a:ext cx="8001056" cy="7858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Bookman Old Style" pitchFamily="18" charset="0"/>
              </a:rPr>
              <a:t>Методичне об</a:t>
            </a:r>
            <a:r>
              <a:rPr lang="en-US" sz="2000" b="1" dirty="0" smtClean="0">
                <a:latin typeface="Bookman Old Style" pitchFamily="18" charset="0"/>
              </a:rPr>
              <a:t>’</a:t>
            </a:r>
            <a:r>
              <a:rPr lang="uk-UA" sz="2000" b="1" dirty="0" smtClean="0">
                <a:latin typeface="Bookman Old Style" pitchFamily="18" charset="0"/>
              </a:rPr>
              <a:t>єднання вчителів початкових</a:t>
            </a:r>
          </a:p>
          <a:p>
            <a:pPr algn="ctr"/>
            <a:r>
              <a:rPr lang="uk-UA" sz="2000" b="1" dirty="0" smtClean="0">
                <a:latin typeface="Bookman Old Style" pitchFamily="18" charset="0"/>
              </a:rPr>
              <a:t>класів </a:t>
            </a:r>
            <a:r>
              <a:rPr lang="uk-UA" sz="2000" b="1" dirty="0" err="1" smtClean="0">
                <a:latin typeface="Bookman Old Style" pitchFamily="18" charset="0"/>
              </a:rPr>
              <a:t>Трикратської</a:t>
            </a:r>
            <a:r>
              <a:rPr lang="uk-UA" sz="2000" b="1" dirty="0" smtClean="0">
                <a:latin typeface="Bookman Old Style" pitchFamily="18" charset="0"/>
              </a:rPr>
              <a:t>, </a:t>
            </a:r>
            <a:r>
              <a:rPr lang="uk-UA" sz="2000" b="1" dirty="0" err="1" smtClean="0">
                <a:latin typeface="Bookman Old Style" pitchFamily="18" charset="0"/>
              </a:rPr>
              <a:t>Воронівської</a:t>
            </a:r>
            <a:r>
              <a:rPr lang="uk-UA" sz="2000" b="1" dirty="0" smtClean="0">
                <a:latin typeface="Bookman Old Style" pitchFamily="18" charset="0"/>
              </a:rPr>
              <a:t> та </a:t>
            </a:r>
            <a:r>
              <a:rPr lang="uk-UA" sz="2000" b="1" dirty="0" err="1" smtClean="0">
                <a:latin typeface="Bookman Old Style" pitchFamily="18" charset="0"/>
              </a:rPr>
              <a:t>Актовської</a:t>
            </a:r>
            <a:r>
              <a:rPr lang="uk-UA" sz="2000" b="1" dirty="0" smtClean="0">
                <a:latin typeface="Bookman Old Style" pitchFamily="18" charset="0"/>
              </a:rPr>
              <a:t> ЗОШ</a:t>
            </a:r>
            <a:endParaRPr lang="uk-UA" sz="2000" b="1" dirty="0"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2928958" cy="2126311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3500438"/>
            <a:ext cx="33634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 smtClean="0">
                <a:latin typeface="Bookman Old Style" pitchFamily="18" charset="0"/>
              </a:rPr>
              <a:t>   </a:t>
            </a:r>
            <a:r>
              <a:rPr lang="uk-UA" sz="1000" b="1" i="1" dirty="0" smtClean="0">
                <a:latin typeface="Bookman Old Style" pitchFamily="18" charset="0"/>
              </a:rPr>
              <a:t>Презентація добірки </a:t>
            </a:r>
            <a:r>
              <a:rPr lang="uk-UA" sz="1000" b="1" i="1" dirty="0" err="1" smtClean="0">
                <a:latin typeface="Bookman Old Style" pitchFamily="18" charset="0"/>
              </a:rPr>
              <a:t>“Порадник</a:t>
            </a:r>
            <a:r>
              <a:rPr lang="uk-UA" sz="1000" b="1" i="1" dirty="0" smtClean="0">
                <a:latin typeface="Bookman Old Style" pitchFamily="18" charset="0"/>
              </a:rPr>
              <a:t> батькам</a:t>
            </a:r>
          </a:p>
          <a:p>
            <a:r>
              <a:rPr lang="uk-UA" sz="1000" b="1" i="1" dirty="0" smtClean="0">
                <a:latin typeface="Bookman Old Style" pitchFamily="18" charset="0"/>
              </a:rPr>
              <a:t> майбутніх </a:t>
            </a:r>
            <a:r>
              <a:rPr lang="uk-UA" sz="1000" b="1" i="1" dirty="0" err="1" smtClean="0">
                <a:latin typeface="Bookman Old Style" pitchFamily="18" charset="0"/>
              </a:rPr>
              <a:t>першокласників”</a:t>
            </a:r>
            <a:r>
              <a:rPr lang="uk-UA" sz="1000" b="1" i="1" dirty="0" smtClean="0">
                <a:latin typeface="Bookman Old Style" pitchFamily="18" charset="0"/>
              </a:rPr>
              <a:t>  автором, </a:t>
            </a:r>
          </a:p>
          <a:p>
            <a:r>
              <a:rPr lang="uk-UA" sz="1000" b="1" i="1" dirty="0" smtClean="0">
                <a:latin typeface="Bookman Old Style" pitchFamily="18" charset="0"/>
              </a:rPr>
              <a:t>вчителем </a:t>
            </a:r>
            <a:r>
              <a:rPr lang="uk-UA" sz="1000" b="1" i="1" dirty="0" err="1" smtClean="0">
                <a:latin typeface="Bookman Old Style" pitchFamily="18" charset="0"/>
              </a:rPr>
              <a:t>Трикратської</a:t>
            </a:r>
            <a:r>
              <a:rPr lang="uk-UA" sz="1000" b="1" i="1" dirty="0" smtClean="0">
                <a:latin typeface="Bookman Old Style" pitchFamily="18" charset="0"/>
              </a:rPr>
              <a:t> ЗОШ  Вовк Н.В.</a:t>
            </a:r>
            <a:endParaRPr lang="uk-UA" sz="1000" b="1" i="1" dirty="0">
              <a:latin typeface="Bookman Old Style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500306"/>
            <a:ext cx="2928958" cy="2126311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071942"/>
            <a:ext cx="2928958" cy="212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0" y="5072074"/>
            <a:ext cx="5298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 smtClean="0">
                <a:latin typeface="Bookman Old Style" pitchFamily="18" charset="0"/>
              </a:rPr>
              <a:t>   </a:t>
            </a:r>
            <a:r>
              <a:rPr lang="uk-UA" sz="1600" b="1" i="1" dirty="0" smtClean="0">
                <a:latin typeface="Bookman Old Style" pitchFamily="18" charset="0"/>
              </a:rPr>
              <a:t>Тема </a:t>
            </a:r>
            <a:r>
              <a:rPr lang="uk-UA" sz="1600" b="1" i="1" dirty="0" err="1" smtClean="0">
                <a:latin typeface="Bookman Old Style" pitchFamily="18" charset="0"/>
              </a:rPr>
              <a:t>МО</a:t>
            </a:r>
            <a:r>
              <a:rPr lang="uk-UA" sz="1600" b="1" i="1" dirty="0" smtClean="0">
                <a:latin typeface="Bookman Old Style" pitchFamily="18" charset="0"/>
              </a:rPr>
              <a:t>:  Розвиток пізнавальної  </a:t>
            </a:r>
          </a:p>
          <a:p>
            <a:r>
              <a:rPr lang="uk-UA" sz="1600" b="1" i="1" dirty="0" smtClean="0">
                <a:latin typeface="Bookman Old Style" pitchFamily="18" charset="0"/>
              </a:rPr>
              <a:t>                  активності  молодших школярів</a:t>
            </a:r>
            <a:endParaRPr lang="uk-UA" sz="1600" b="1" i="1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14348" y="428604"/>
            <a:ext cx="7858180" cy="7858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Bookman Old Style" pitchFamily="18" charset="0"/>
              </a:rPr>
              <a:t>Методичне об</a:t>
            </a:r>
            <a:r>
              <a:rPr lang="en-US" sz="2400" b="1" dirty="0" smtClean="0">
                <a:latin typeface="Bookman Old Style" pitchFamily="18" charset="0"/>
              </a:rPr>
              <a:t>’</a:t>
            </a:r>
            <a:r>
              <a:rPr lang="uk-UA" sz="2400" b="1" dirty="0" smtClean="0">
                <a:latin typeface="Bookman Old Style" pitchFamily="18" charset="0"/>
              </a:rPr>
              <a:t>єднання вчителів початкових</a:t>
            </a:r>
          </a:p>
          <a:p>
            <a:pPr algn="ctr"/>
            <a:r>
              <a:rPr lang="uk-UA" sz="2400" b="1" dirty="0" smtClean="0">
                <a:latin typeface="Bookman Old Style" pitchFamily="18" charset="0"/>
              </a:rPr>
              <a:t>класів </a:t>
            </a:r>
            <a:r>
              <a:rPr lang="uk-UA" sz="2400" b="1" dirty="0" err="1" smtClean="0">
                <a:latin typeface="Bookman Old Style" pitchFamily="18" charset="0"/>
              </a:rPr>
              <a:t>Актовської</a:t>
            </a:r>
            <a:r>
              <a:rPr lang="uk-UA" sz="2400" b="1" dirty="0" smtClean="0">
                <a:latin typeface="Bookman Old Style" pitchFamily="18" charset="0"/>
              </a:rPr>
              <a:t> та </a:t>
            </a:r>
            <a:r>
              <a:rPr lang="uk-UA" sz="2400" b="1" dirty="0" err="1" smtClean="0">
                <a:latin typeface="Bookman Old Style" pitchFamily="18" charset="0"/>
              </a:rPr>
              <a:t>Трикратської</a:t>
            </a:r>
            <a:r>
              <a:rPr lang="uk-UA" sz="2400" b="1" dirty="0" smtClean="0">
                <a:latin typeface="Bookman Old Style" pitchFamily="18" charset="0"/>
              </a:rPr>
              <a:t> ЗОШ</a:t>
            </a:r>
            <a:endParaRPr lang="uk-UA" sz="2400" b="1" dirty="0"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2656926" cy="192882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429132"/>
            <a:ext cx="2656926" cy="192882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500570"/>
            <a:ext cx="2643206" cy="191886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71472" y="1357298"/>
            <a:ext cx="8231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Тема </a:t>
            </a:r>
            <a:r>
              <a:rPr lang="uk-UA" b="1" i="1" dirty="0" err="1" smtClean="0">
                <a:latin typeface="Bookman Old Style" pitchFamily="18" charset="0"/>
              </a:rPr>
              <a:t>МО</a:t>
            </a:r>
            <a:r>
              <a:rPr lang="uk-UA" b="1" i="1" dirty="0" smtClean="0">
                <a:latin typeface="Bookman Old Style" pitchFamily="18" charset="0"/>
              </a:rPr>
              <a:t>:   Інноваційні форми та методи методичної роботи </a:t>
            </a:r>
          </a:p>
          <a:p>
            <a:r>
              <a:rPr lang="uk-UA" b="1" i="1" dirty="0" smtClean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                                              в школі</a:t>
            </a:r>
            <a:endParaRPr lang="uk-UA" b="1" i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3372" y="2214554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    Методична робота – основний вид освітньої</a:t>
            </a:r>
          </a:p>
          <a:p>
            <a:r>
              <a:rPr lang="uk-UA" dirty="0" smtClean="0">
                <a:latin typeface="EskizOneBoldC" pitchFamily="2" charset="0"/>
              </a:rPr>
              <a:t>діяльності вчителів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7554" y="5000636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  Методична оперативка</a:t>
            </a:r>
          </a:p>
          <a:p>
            <a:r>
              <a:rPr lang="uk-UA" dirty="0" smtClean="0">
                <a:latin typeface="EskizOneBoldC" pitchFamily="2" charset="0"/>
              </a:rPr>
              <a:t>(обмін досвідом)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3143240" y="4572008"/>
            <a:ext cx="214314" cy="17859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лево 11"/>
          <p:cNvSpPr/>
          <p:nvPr/>
        </p:nvSpPr>
        <p:spPr>
          <a:xfrm>
            <a:off x="3214678" y="2285992"/>
            <a:ext cx="785818" cy="6429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3586068" y="3071810"/>
            <a:ext cx="5557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EskizOneBoldC" pitchFamily="2" charset="0"/>
              </a:rPr>
              <a:t>     Голова </a:t>
            </a:r>
            <a:r>
              <a:rPr lang="uk-UA" dirty="0" err="1" smtClean="0">
                <a:latin typeface="EskizOneBoldC" pitchFamily="2" charset="0"/>
              </a:rPr>
              <a:t>МО</a:t>
            </a:r>
            <a:r>
              <a:rPr lang="uk-UA" dirty="0" smtClean="0">
                <a:latin typeface="EskizOneBoldC" pitchFamily="2" charset="0"/>
              </a:rPr>
              <a:t> вчителів початкових класів </a:t>
            </a:r>
            <a:r>
              <a:rPr lang="uk-UA" dirty="0" err="1" smtClean="0">
                <a:latin typeface="EskizOneBoldC" pitchFamily="2" charset="0"/>
              </a:rPr>
              <a:t>Трикратської</a:t>
            </a:r>
            <a:r>
              <a:rPr lang="uk-UA" dirty="0" smtClean="0">
                <a:latin typeface="EskizOneBoldC" pitchFamily="2" charset="0"/>
              </a:rPr>
              <a:t> </a:t>
            </a:r>
          </a:p>
          <a:p>
            <a:r>
              <a:rPr lang="uk-UA" dirty="0" smtClean="0">
                <a:latin typeface="EskizOneBoldC" pitchFamily="2" charset="0"/>
              </a:rPr>
              <a:t>ЗОШ </a:t>
            </a:r>
            <a:r>
              <a:rPr lang="uk-UA" dirty="0" err="1" smtClean="0">
                <a:latin typeface="EskizOneBoldC" pitchFamily="2" charset="0"/>
              </a:rPr>
              <a:t>Ільчанінова</a:t>
            </a:r>
            <a:r>
              <a:rPr lang="uk-UA" dirty="0" smtClean="0">
                <a:latin typeface="EskizOneBoldC" pitchFamily="2" charset="0"/>
              </a:rPr>
              <a:t> О.Л. знайомить колег з сучасними</a:t>
            </a:r>
          </a:p>
          <a:p>
            <a:r>
              <a:rPr lang="uk-UA" dirty="0" smtClean="0">
                <a:latin typeface="EskizOneBoldC" pitchFamily="2" charset="0"/>
              </a:rPr>
              <a:t>формами та методами методичної роботи в школі</a:t>
            </a:r>
            <a:endParaRPr lang="uk-UA" dirty="0">
              <a:latin typeface="EskizOneBoldC" pitchFamily="2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16200000">
            <a:off x="6991368" y="3438524"/>
            <a:ext cx="295276" cy="1562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1608</TotalTime>
  <Words>443</Words>
  <Application>Microsoft Office PowerPoint</Application>
  <PresentationFormat>Экран (4:3)</PresentationFormat>
  <Paragraphs>99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29</cp:revision>
  <dcterms:created xsi:type="dcterms:W3CDTF">2014-05-11T13:25:11Z</dcterms:created>
  <dcterms:modified xsi:type="dcterms:W3CDTF">2014-05-14T13:03:52Z</dcterms:modified>
</cp:coreProperties>
</file>