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2"/>
  </p:notesMasterIdLst>
  <p:sldIdLst>
    <p:sldId id="286" r:id="rId2"/>
    <p:sldId id="287" r:id="rId3"/>
    <p:sldId id="288" r:id="rId4"/>
    <p:sldId id="256" r:id="rId5"/>
    <p:sldId id="260" r:id="rId6"/>
    <p:sldId id="282" r:id="rId7"/>
    <p:sldId id="289" r:id="rId8"/>
    <p:sldId id="290" r:id="rId9"/>
    <p:sldId id="273" r:id="rId10"/>
    <p:sldId id="291" r:id="rId11"/>
    <p:sldId id="278" r:id="rId12"/>
    <p:sldId id="292" r:id="rId13"/>
    <p:sldId id="275" r:id="rId14"/>
    <p:sldId id="295" r:id="rId15"/>
    <p:sldId id="257" r:id="rId16"/>
    <p:sldId id="258" r:id="rId17"/>
    <p:sldId id="279" r:id="rId18"/>
    <p:sldId id="266" r:id="rId19"/>
    <p:sldId id="285" r:id="rId20"/>
    <p:sldId id="283" r:id="rId21"/>
    <p:sldId id="276" r:id="rId22"/>
    <p:sldId id="268" r:id="rId23"/>
    <p:sldId id="293" r:id="rId24"/>
    <p:sldId id="264" r:id="rId25"/>
    <p:sldId id="270" r:id="rId26"/>
    <p:sldId id="271" r:id="rId27"/>
    <p:sldId id="265" r:id="rId28"/>
    <p:sldId id="294" r:id="rId29"/>
    <p:sldId id="272" r:id="rId30"/>
    <p:sldId id="27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9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D5C53-FBC9-4C42-A648-3EBAEEB78FE2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844A-32AC-4BEB-AE94-2752043CA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844A-32AC-4BEB-AE94-2752043CA10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13B6A4-2331-4CBC-9D14-8987D067B0E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AE05AE-C2F9-4087-BC92-F94562BE1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20%20-@--V2%204-%20-@VW.%20-@--%207%20-%20--=AB8BCFVO%20-8;8-0%20-@;8-0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4643470"/>
          </a:xfrm>
        </p:spPr>
        <p:txBody>
          <a:bodyPr>
            <a:normAutofit/>
          </a:bodyPr>
          <a:lstStyle/>
          <a:p>
            <a:pPr algn="ctr"/>
            <a:r>
              <a:rPr lang="uk-UA" sz="3200" i="1" dirty="0" smtClean="0">
                <a:ln w="3200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</a:rPr>
              <a:t>Перевірка домашнього завдання</a:t>
            </a:r>
            <a:r>
              <a:rPr lang="uk-UA" sz="3200" i="1" dirty="0" smtClean="0"/>
              <a:t/>
            </a:r>
            <a:br>
              <a:rPr lang="uk-UA" sz="3200" i="1" dirty="0" smtClean="0"/>
            </a:br>
            <a:r>
              <a:rPr lang="uk-UA" sz="3200" i="1" dirty="0" smtClean="0"/>
              <a:t/>
            </a:r>
            <a:br>
              <a:rPr lang="uk-UA" sz="3200" i="1" dirty="0" smtClean="0"/>
            </a:br>
            <a:r>
              <a:rPr lang="uk-UA" sz="3200" i="1" dirty="0" smtClean="0">
                <a:solidFill>
                  <a:schemeClr val="bg1"/>
                </a:solidFill>
              </a:rPr>
              <a:t>” з теми: </a:t>
            </a:r>
            <a:br>
              <a:rPr lang="uk-UA" sz="3200" i="1" dirty="0" smtClean="0">
                <a:solidFill>
                  <a:schemeClr val="bg1"/>
                </a:solidFill>
              </a:rPr>
            </a:br>
            <a:r>
              <a:rPr lang="uk-UA" sz="3200" i="1" dirty="0" err="1" smtClean="0">
                <a:solidFill>
                  <a:schemeClr val="bg1"/>
                </a:solidFill>
              </a:rPr>
              <a:t>“Внутрішня</a:t>
            </a:r>
            <a:r>
              <a:rPr lang="uk-UA" sz="3200" i="1" dirty="0" smtClean="0">
                <a:solidFill>
                  <a:schemeClr val="bg1"/>
                </a:solidFill>
              </a:rPr>
              <a:t> та зовнішня політика Івана Мазепи. Північна війна та повстання Семена </a:t>
            </a:r>
            <a:r>
              <a:rPr lang="uk-UA" sz="3200" i="1" dirty="0" err="1" smtClean="0">
                <a:solidFill>
                  <a:schemeClr val="bg1"/>
                </a:solidFill>
              </a:rPr>
              <a:t>Палія”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      </a:t>
            </a:r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2800" dirty="0" smtClean="0">
                <a:solidFill>
                  <a:schemeClr val="bg1"/>
                </a:solidFill>
              </a:rPr>
              <a:t>Я хочу спитати у…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uk-UA" sz="3600" dirty="0" smtClean="0">
                <a:solidFill>
                  <a:schemeClr val="bg1"/>
                </a:solidFill>
              </a:rPr>
              <a:t>Коли Верховна Рада ухвалила конституцію України?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dirty="0" smtClean="0"/>
              <a:t>28 </a:t>
            </a:r>
            <a:r>
              <a:rPr lang="ru-RU" sz="2800" b="1" dirty="0" err="1" smtClean="0"/>
              <a:t>червня</a:t>
            </a:r>
            <a:r>
              <a:rPr lang="ru-RU" sz="2800" b="1" dirty="0" smtClean="0"/>
              <a:t> 1996 року </a:t>
            </a:r>
            <a:r>
              <a:rPr lang="ru-RU" sz="2800" b="1" dirty="0" err="1" smtClean="0"/>
              <a:t>Верховна</a:t>
            </a:r>
            <a:r>
              <a:rPr lang="ru-RU" sz="2800" b="1" dirty="0" smtClean="0"/>
              <a:t> Рада </a:t>
            </a:r>
            <a:r>
              <a:rPr lang="ru-RU" sz="2800" b="1" dirty="0" err="1" smtClean="0"/>
              <a:t>ухвалила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Конституцію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України</a:t>
            </a:r>
            <a:r>
              <a:rPr lang="ru-RU" sz="2800" dirty="0" smtClean="0"/>
              <a:t>.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 err="1" smtClean="0">
                <a:solidFill>
                  <a:schemeClr val="bg1"/>
                </a:solidFill>
              </a:rPr>
              <a:t>Відтоді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цей</a:t>
            </a:r>
            <a:r>
              <a:rPr lang="ru-RU" sz="2800" dirty="0" smtClean="0">
                <a:solidFill>
                  <a:schemeClr val="bg1"/>
                </a:solidFill>
              </a:rPr>
              <a:t> день в </a:t>
            </a:r>
            <a:r>
              <a:rPr lang="ru-RU" sz="2800" dirty="0" err="1" smtClean="0">
                <a:solidFill>
                  <a:schemeClr val="bg1"/>
                </a:solidFill>
              </a:rPr>
              <a:t>Україні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відзначається</a:t>
            </a:r>
            <a:r>
              <a:rPr lang="ru-RU" sz="2800" dirty="0" smtClean="0">
                <a:solidFill>
                  <a:schemeClr val="bg1"/>
                </a:solidFill>
              </a:rPr>
              <a:t> як </a:t>
            </a:r>
            <a:r>
              <a:rPr lang="ru-RU" sz="2800" dirty="0" err="1" smtClean="0">
                <a:solidFill>
                  <a:schemeClr val="bg1"/>
                </a:solidFill>
              </a:rPr>
              <a:t>державне</a:t>
            </a:r>
            <a:r>
              <a:rPr lang="ru-RU" sz="2800" dirty="0" smtClean="0">
                <a:solidFill>
                  <a:schemeClr val="bg1"/>
                </a:solidFill>
              </a:rPr>
              <a:t> свято. </a:t>
            </a:r>
          </a:p>
          <a:p>
            <a:r>
              <a:rPr lang="ru-RU" sz="2800" dirty="0" err="1" smtClean="0">
                <a:solidFill>
                  <a:schemeClr val="bg1"/>
                </a:solidFill>
              </a:rPr>
              <a:t>Основні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розділи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Конституції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визначають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загальні</a:t>
            </a:r>
            <a:r>
              <a:rPr lang="ru-RU" sz="2800" dirty="0" smtClean="0">
                <a:solidFill>
                  <a:schemeClr val="bg1"/>
                </a:solidFill>
              </a:rPr>
              <a:t> засади </a:t>
            </a:r>
            <a:r>
              <a:rPr lang="ru-RU" sz="2800" dirty="0" err="1" smtClean="0">
                <a:solidFill>
                  <a:schemeClr val="bg1"/>
                </a:solidFill>
              </a:rPr>
              <a:t>функціонування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української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держави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основні</a:t>
            </a:r>
            <a:r>
              <a:rPr lang="ru-RU" sz="2800" dirty="0" smtClean="0">
                <a:solidFill>
                  <a:schemeClr val="bg1"/>
                </a:solidFill>
              </a:rPr>
              <a:t> права, </a:t>
            </a:r>
            <a:r>
              <a:rPr lang="ru-RU" sz="2800" dirty="0" err="1" smtClean="0">
                <a:solidFill>
                  <a:schemeClr val="bg1"/>
                </a:solidFill>
              </a:rPr>
              <a:t>свободи</a:t>
            </a:r>
            <a:r>
              <a:rPr lang="ru-RU" sz="2800" dirty="0" smtClean="0">
                <a:solidFill>
                  <a:schemeClr val="bg1"/>
                </a:solidFill>
              </a:rPr>
              <a:t> та </a:t>
            </a:r>
            <a:r>
              <a:rPr lang="ru-RU" sz="2800" dirty="0" err="1" smtClean="0">
                <a:solidFill>
                  <a:schemeClr val="bg1"/>
                </a:solidFill>
              </a:rPr>
              <a:t>обов’язки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людини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громадянина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завдання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функції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діяльності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Верховної</a:t>
            </a:r>
            <a:r>
              <a:rPr lang="ru-RU" sz="2800" dirty="0" smtClean="0">
                <a:solidFill>
                  <a:schemeClr val="bg1"/>
                </a:solidFill>
              </a:rPr>
              <a:t> Ради </a:t>
            </a:r>
            <a:r>
              <a:rPr lang="ru-RU" sz="2800" dirty="0" err="1" smtClean="0">
                <a:solidFill>
                  <a:schemeClr val="bg1"/>
                </a:solidFill>
              </a:rPr>
              <a:t>України</a:t>
            </a:r>
            <a:r>
              <a:rPr lang="ru-RU" sz="2800" dirty="0" smtClean="0">
                <a:solidFill>
                  <a:schemeClr val="bg1"/>
                </a:solidFill>
              </a:rPr>
              <a:t>, Президента, </a:t>
            </a:r>
            <a:r>
              <a:rPr lang="ru-RU" sz="2800" dirty="0" err="1" smtClean="0">
                <a:solidFill>
                  <a:schemeClr val="bg1"/>
                </a:solidFill>
              </a:rPr>
              <a:t>Кабінету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Міністрів</a:t>
            </a:r>
            <a:r>
              <a:rPr lang="ru-RU" sz="2800" dirty="0" smtClean="0">
                <a:solidFill>
                  <a:schemeClr val="bg1"/>
                </a:solidFill>
              </a:rPr>
              <a:t> та </a:t>
            </a:r>
            <a:r>
              <a:rPr lang="ru-RU" sz="2800" dirty="0" err="1" smtClean="0">
                <a:solidFill>
                  <a:schemeClr val="bg1"/>
                </a:solidFill>
              </a:rPr>
              <a:t>інших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органів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виконавчої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влади</a:t>
            </a:r>
            <a:r>
              <a:rPr lang="ru-RU" sz="2800" dirty="0" smtClean="0">
                <a:solidFill>
                  <a:schemeClr val="bg1"/>
                </a:solidFill>
              </a:rPr>
              <a:t>, засади </a:t>
            </a:r>
            <a:r>
              <a:rPr lang="ru-RU" sz="2800" dirty="0" err="1" smtClean="0">
                <a:solidFill>
                  <a:schemeClr val="bg1"/>
                </a:solidFill>
              </a:rPr>
              <a:t>здійснення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правосуддя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територіальний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устрій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держави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err="1" smtClean="0">
                <a:solidFill>
                  <a:schemeClr val="bg1"/>
                </a:solidFill>
              </a:rPr>
              <a:t>Цікаво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що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першою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вітчизняною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конституцією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вважається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Конституція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гетьмана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Пилипа</a:t>
            </a:r>
            <a:r>
              <a:rPr lang="ru-RU" sz="2800" dirty="0" smtClean="0">
                <a:solidFill>
                  <a:schemeClr val="bg1"/>
                </a:solidFill>
              </a:rPr>
              <a:t> Орлика. Ми </a:t>
            </a:r>
            <a:r>
              <a:rPr lang="ru-RU" sz="2800" dirty="0" err="1" smtClean="0">
                <a:solidFill>
                  <a:schemeClr val="bg1"/>
                </a:solidFill>
              </a:rPr>
              <a:t>можемо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пишатися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тим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що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ця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Конституція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прийнята</a:t>
            </a:r>
            <a:r>
              <a:rPr lang="ru-RU" sz="2800" dirty="0" smtClean="0">
                <a:solidFill>
                  <a:schemeClr val="bg1"/>
                </a:solidFill>
              </a:rPr>
              <a:t> 5 </a:t>
            </a:r>
            <a:r>
              <a:rPr lang="ru-RU" sz="2800" dirty="0" err="1" smtClean="0">
                <a:solidFill>
                  <a:schemeClr val="bg1"/>
                </a:solidFill>
              </a:rPr>
              <a:t>квітня</a:t>
            </a:r>
            <a:r>
              <a:rPr lang="ru-RU" sz="2800" dirty="0" smtClean="0">
                <a:solidFill>
                  <a:schemeClr val="bg1"/>
                </a:solidFill>
              </a:rPr>
              <a:t> 1710 року, </a:t>
            </a:r>
            <a:r>
              <a:rPr lang="ru-RU" sz="2800" dirty="0" err="1" smtClean="0">
                <a:solidFill>
                  <a:schemeClr val="bg1"/>
                </a:solidFill>
              </a:rPr>
              <a:t>була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однією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</a:t>
            </a:r>
            <a:r>
              <a:rPr lang="ru-RU" sz="2800" dirty="0" smtClean="0">
                <a:solidFill>
                  <a:schemeClr val="bg1"/>
                </a:solidFill>
              </a:rPr>
              <a:t> перших в </a:t>
            </a:r>
            <a:r>
              <a:rPr lang="ru-RU" sz="2800" dirty="0" err="1" smtClean="0">
                <a:solidFill>
                  <a:schemeClr val="bg1"/>
                </a:solidFill>
              </a:rPr>
              <a:t>Європі</a:t>
            </a:r>
            <a:r>
              <a:rPr lang="ru-RU" sz="2800" dirty="0" smtClean="0">
                <a:solidFill>
                  <a:schemeClr val="bg1"/>
                </a:solidFill>
              </a:rPr>
              <a:t> та </a:t>
            </a:r>
            <a:r>
              <a:rPr lang="ru-RU" sz="2800" dirty="0" err="1" smtClean="0">
                <a:solidFill>
                  <a:schemeClr val="bg1"/>
                </a:solidFill>
              </a:rPr>
              <a:t>світі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r>
              <a:rPr lang="ru-RU" sz="2800" dirty="0" err="1" smtClean="0">
                <a:solidFill>
                  <a:schemeClr val="bg1"/>
                </a:solidFill>
              </a:rPr>
              <a:t>Адже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конституцію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Сполучених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Штатів</a:t>
            </a:r>
            <a:r>
              <a:rPr lang="ru-RU" sz="2800" dirty="0" smtClean="0">
                <a:solidFill>
                  <a:schemeClr val="bg1"/>
                </a:solidFill>
              </a:rPr>
              <a:t> Америки </a:t>
            </a:r>
            <a:r>
              <a:rPr lang="ru-RU" sz="2800" dirty="0" err="1" smtClean="0">
                <a:solidFill>
                  <a:schemeClr val="bg1"/>
                </a:solidFill>
              </a:rPr>
              <a:t>було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схвалено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лише</a:t>
            </a:r>
            <a:r>
              <a:rPr lang="ru-RU" sz="2800" dirty="0" smtClean="0">
                <a:solidFill>
                  <a:schemeClr val="bg1"/>
                </a:solidFill>
              </a:rPr>
              <a:t> 1787 року, </a:t>
            </a:r>
            <a:r>
              <a:rPr lang="ru-RU" sz="2800" dirty="0" err="1" smtClean="0">
                <a:solidFill>
                  <a:schemeClr val="bg1"/>
                </a:solidFill>
              </a:rPr>
              <a:t>конституцію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Франції</a:t>
            </a:r>
            <a:r>
              <a:rPr lang="ru-RU" sz="2800" dirty="0" smtClean="0">
                <a:solidFill>
                  <a:schemeClr val="bg1"/>
                </a:solidFill>
              </a:rPr>
              <a:t> та </a:t>
            </a:r>
            <a:r>
              <a:rPr lang="ru-RU" sz="2800" dirty="0" err="1" smtClean="0">
                <a:solidFill>
                  <a:schemeClr val="bg1"/>
                </a:solidFill>
              </a:rPr>
              <a:t>Польщі</a:t>
            </a:r>
            <a:r>
              <a:rPr lang="ru-RU" sz="2800" dirty="0" smtClean="0">
                <a:solidFill>
                  <a:schemeClr val="bg1"/>
                </a:solidFill>
              </a:rPr>
              <a:t> – 1791 року, </a:t>
            </a:r>
            <a:r>
              <a:rPr lang="ru-RU" sz="2800" dirty="0" err="1" smtClean="0">
                <a:solidFill>
                  <a:schemeClr val="bg1"/>
                </a:solidFill>
              </a:rPr>
              <a:t>конституцію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Російської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імперії</a:t>
            </a:r>
            <a:r>
              <a:rPr lang="ru-RU" sz="2800" dirty="0" smtClean="0">
                <a:solidFill>
                  <a:schemeClr val="bg1"/>
                </a:solidFill>
              </a:rPr>
              <a:t> – 1905 року.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uk-UA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uk-UA" sz="2800" dirty="0" smtClean="0">
                <a:solidFill>
                  <a:schemeClr val="bg1"/>
                </a:solidFill>
              </a:rPr>
              <a:t>Я  у свою чергу хочу спитатися у…?</a:t>
            </a:r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3600" dirty="0" smtClean="0">
                <a:solidFill>
                  <a:schemeClr val="bg1"/>
                </a:solidFill>
              </a:rPr>
              <a:t>Що таке еміграція?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7467600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u="sng" dirty="0" smtClean="0"/>
              <a:t>Еміграція</a:t>
            </a:r>
            <a:r>
              <a:rPr lang="uk-UA" sz="3200" dirty="0" smtClean="0">
                <a:solidFill>
                  <a:schemeClr val="bg1"/>
                </a:solidFill>
              </a:rPr>
              <a:t> -</a:t>
            </a:r>
            <a:r>
              <a:rPr lang="vi-VN" sz="3200" dirty="0" smtClean="0">
                <a:solidFill>
                  <a:schemeClr val="bg1"/>
                </a:solidFill>
              </a:rPr>
              <a:t>(лат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r>
              <a:rPr lang="vi-VN" sz="3200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Emigratio</a:t>
            </a:r>
            <a:r>
              <a:rPr lang="uk-UA" sz="3200" i="1" dirty="0" smtClean="0">
                <a:solidFill>
                  <a:schemeClr val="bg1"/>
                </a:solidFill>
              </a:rPr>
              <a:t>-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vi-VN" sz="3200" dirty="0" smtClean="0">
                <a:solidFill>
                  <a:schemeClr val="bg1"/>
                </a:solidFill>
              </a:rPr>
              <a:t>виселення, переселення) </a:t>
            </a:r>
            <a:r>
              <a:rPr lang="uk-UA" sz="3200" dirty="0" smtClean="0">
                <a:solidFill>
                  <a:schemeClr val="bg1"/>
                </a:solidFill>
              </a:rPr>
              <a:t>-</a:t>
            </a:r>
            <a:r>
              <a:rPr lang="vi-VN" sz="3200" dirty="0" smtClean="0">
                <a:solidFill>
                  <a:schemeClr val="bg1"/>
                </a:solidFill>
              </a:rPr>
              <a:t> вимушена чи добровільна зміна місця проживання людей (емігрантів, переселенців), переселення зі своєї батьківщини, країни</a:t>
            </a:r>
            <a:r>
              <a:rPr lang="uk-UA" sz="3200" dirty="0" smtClean="0">
                <a:solidFill>
                  <a:schemeClr val="bg1"/>
                </a:solidFill>
              </a:rPr>
              <a:t>,</a:t>
            </a:r>
            <a:r>
              <a:rPr lang="vi-VN" sz="3200" dirty="0" smtClean="0">
                <a:solidFill>
                  <a:schemeClr val="bg1"/>
                </a:solidFill>
              </a:rPr>
              <a:t> де вони </a:t>
            </a:r>
            <a:r>
              <a:rPr lang="uk-UA" sz="3200" dirty="0" smtClean="0">
                <a:solidFill>
                  <a:schemeClr val="bg1"/>
                </a:solidFill>
              </a:rPr>
              <a:t>н</a:t>
            </a:r>
            <a:r>
              <a:rPr lang="vi-VN" sz="3200" dirty="0" smtClean="0">
                <a:solidFill>
                  <a:schemeClr val="bg1"/>
                </a:solidFill>
              </a:rPr>
              <a:t>ародилися і виросли</a:t>
            </a:r>
            <a:r>
              <a:rPr lang="uk-UA" sz="3200" dirty="0" smtClean="0">
                <a:solidFill>
                  <a:schemeClr val="bg1"/>
                </a:solidFill>
              </a:rPr>
              <a:t>,</a:t>
            </a:r>
            <a:r>
              <a:rPr lang="vi-VN" sz="3200" dirty="0" smtClean="0">
                <a:solidFill>
                  <a:schemeClr val="bg1"/>
                </a:solidFill>
              </a:rPr>
              <a:t> у інші країни  з економічних, політичних, або релігійних причин.</a:t>
            </a:r>
            <a:endParaRPr lang="uk-UA" sz="3200" dirty="0" smtClean="0">
              <a:solidFill>
                <a:schemeClr val="bg1"/>
              </a:solidFill>
            </a:endParaRPr>
          </a:p>
          <a:p>
            <a:endParaRPr lang="uk-U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5400" i="1" dirty="0" smtClean="0"/>
              <a:t>Біографічна довідка Пилипа Орлика</a:t>
            </a:r>
            <a:endParaRPr lang="ru-RU" sz="5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Випереджувальне завдання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5715016"/>
          </a:xfrm>
        </p:spPr>
        <p:txBody>
          <a:bodyPr>
            <a:normAutofit/>
          </a:bodyPr>
          <a:lstStyle/>
          <a:p>
            <a:endParaRPr lang="uk-UA" sz="2000" dirty="0" smtClean="0"/>
          </a:p>
          <a:p>
            <a:r>
              <a:rPr lang="uk-UA" sz="2000" dirty="0" smtClean="0">
                <a:solidFill>
                  <a:schemeClr val="bg1"/>
                </a:solidFill>
              </a:rPr>
              <a:t>Пилип Орлик (1672-1742) походив з давнього чеського роду. Народився 11 жовтня 1672 року від шлюбу католика Степана Орлика з православною Іриною </a:t>
            </a:r>
            <a:r>
              <a:rPr lang="uk-UA" sz="2000" dirty="0" err="1" smtClean="0">
                <a:solidFill>
                  <a:schemeClr val="bg1"/>
                </a:solidFill>
              </a:rPr>
              <a:t>Малаховською</a:t>
            </a:r>
            <a:r>
              <a:rPr lang="uk-UA" sz="2000" dirty="0" smtClean="0">
                <a:solidFill>
                  <a:schemeClr val="bg1"/>
                </a:solidFill>
              </a:rPr>
              <a:t>.  Рано втратив батька . Його вихованням  у православному дусі займалася мати. Закінчив Києво-Могилянську академію.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 В 1700 році  почав служити у гетьманській канцелярії . Знав кілька європейських мов. З доброю освітою, розумною головою, він відразу привернув увагу гетьмана Івана Мазепи. Згодом став генеральним писарем і найближчим радником гетьмана, вірним Мазепі залишився на все життя. 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  5 квітня 1710 р. в Бендерах  на козацькій раді   Пилипа Орлика обрано гетьманом. Саме він очолив першу українську еміграцію в Західній Європі.  Понад 30 років прожив  у еміграції,останні 12 років не бачився із сім‘єю,яка знайшла притулок у Польщі.  24 травня 1742 року гетьман помер, самотній і бідний,хоча мав 8 дітей.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uk-UA" b="1" i="1" dirty="0" smtClean="0"/>
              <a:t>Біографічна довідка</a:t>
            </a:r>
            <a:endParaRPr lang="ru-RU" b="1" i="1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5643602" cy="5214950"/>
          </a:xfrm>
        </p:spPr>
        <p:txBody>
          <a:bodyPr>
            <a:normAutofit fontScale="85000" lnSpcReduction="10000"/>
          </a:bodyPr>
          <a:lstStyle/>
          <a:p>
            <a:endParaRPr lang="uk-UA" sz="2600" dirty="0" smtClean="0"/>
          </a:p>
          <a:p>
            <a:pPr>
              <a:buNone/>
            </a:pPr>
            <a:r>
              <a:rPr lang="uk-UA" sz="2600" dirty="0" smtClean="0"/>
              <a:t>    </a:t>
            </a:r>
            <a:r>
              <a:rPr lang="uk-UA" sz="2600" dirty="0" smtClean="0">
                <a:solidFill>
                  <a:schemeClr val="bg1"/>
                </a:solidFill>
              </a:rPr>
              <a:t>Основу  </a:t>
            </a:r>
            <a:r>
              <a:rPr lang="uk-UA" sz="2600" dirty="0" err="1" smtClean="0">
                <a:solidFill>
                  <a:schemeClr val="bg1"/>
                </a:solidFill>
              </a:rPr>
              <a:t>“Пактів</a:t>
            </a:r>
            <a:r>
              <a:rPr lang="uk-UA" sz="2600" dirty="0" smtClean="0">
                <a:solidFill>
                  <a:schemeClr val="bg1"/>
                </a:solidFill>
              </a:rPr>
              <a:t> і </a:t>
            </a:r>
            <a:r>
              <a:rPr lang="uk-UA" sz="2600" dirty="0" err="1" smtClean="0">
                <a:solidFill>
                  <a:schemeClr val="bg1"/>
                </a:solidFill>
              </a:rPr>
              <a:t>Конституцій”</a:t>
            </a:r>
            <a:r>
              <a:rPr lang="uk-UA" sz="2600" dirty="0" smtClean="0">
                <a:solidFill>
                  <a:schemeClr val="bg1"/>
                </a:solidFill>
              </a:rPr>
              <a:t> становила угода між гетьманом і козацтвом, яке виступало від імені українського народу. Вперше новообраний гетьман укладав зі своїми виборцями офіційну угоду, де чітко зазначалися умови, за яких він отримав владу. Документ складався із вступу й 16 статей. Зміст цих статей такий: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проголошувалась незалежність України від Московії та Речі Посполитої;</a:t>
            </a:r>
          </a:p>
          <a:p>
            <a:pPr>
              <a:buNone/>
            </a:pPr>
            <a:r>
              <a:rPr lang="uk-UA" sz="2600" dirty="0" smtClean="0">
                <a:solidFill>
                  <a:schemeClr val="bg1"/>
                </a:solidFill>
              </a:rPr>
              <a:t>    обґрунтовувалася протекція шведського короля та союзу з Кримським ханством</a:t>
            </a:r>
            <a:r>
              <a:rPr lang="uk-UA" sz="2600" dirty="0" smtClean="0"/>
              <a:t>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858280" cy="1426464"/>
          </a:xfrm>
        </p:spPr>
        <p:txBody>
          <a:bodyPr>
            <a:normAutofit fontScale="90000"/>
          </a:bodyPr>
          <a:lstStyle/>
          <a:p>
            <a:r>
              <a:rPr lang="uk-UA" sz="3200" b="1" i="1" dirty="0" smtClean="0"/>
              <a:t>Головні положення Конституції Пилипа Орлика </a:t>
            </a:r>
            <a:r>
              <a:rPr lang="uk-UA" sz="3200" b="1" i="1" dirty="0" err="1" smtClean="0"/>
              <a:t>-”Пакти</a:t>
            </a:r>
            <a:r>
              <a:rPr lang="uk-UA" sz="3200" b="1" i="1" dirty="0" smtClean="0"/>
              <a:t> й Конституція прав і вольностей Війська </a:t>
            </a:r>
            <a:r>
              <a:rPr lang="uk-UA" sz="3200" b="1" i="1" dirty="0" err="1" smtClean="0"/>
              <a:t>Запорізького”</a:t>
            </a:r>
            <a:endParaRPr lang="ru-RU" sz="3200" b="1" i="1" dirty="0"/>
          </a:p>
        </p:txBody>
      </p:sp>
      <p:pic>
        <p:nvPicPr>
          <p:cNvPr id="5" name="Picture 1" descr="C:\Users\Лариса\Documents\конституція пилипа орли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571744"/>
            <a:ext cx="2996945" cy="32861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5186370" cy="600076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територія України визначалася Зборівським договором 1649 р.,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при гетьманові утворювалася Генеральна рада із законодавчою владою, яка складалася з генеральної старшини, полковників, виборних депутатів від кожного полку та з делегатів від запорожців,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рада збиралася тричі на рік - на Різдво, Покрову, Великдень;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справи про кривду гетьманову розглядав генеральний суд;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державна скарбниця і майно підпорядковувалися генеральному підскарбію;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гетьман мав захищати козацтво і все населення від надмірних  податків і повинностей, допомагати козацьким вдова і сиротам 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214421"/>
            <a:ext cx="2933713" cy="389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8824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i="1" dirty="0" smtClean="0">
                <a:solidFill>
                  <a:schemeClr val="tx1"/>
                </a:solidFill>
              </a:rPr>
              <a:t>Перегляд відеофільму </a:t>
            </a:r>
            <a:r>
              <a:rPr lang="uk-UA" sz="3200" b="1" i="1" dirty="0" err="1" smtClean="0">
                <a:solidFill>
                  <a:schemeClr val="tx1"/>
                </a:solidFill>
              </a:rPr>
              <a:t>“Конституція</a:t>
            </a:r>
            <a:r>
              <a:rPr lang="uk-UA" sz="3200" b="1" i="1" dirty="0" smtClean="0">
                <a:solidFill>
                  <a:schemeClr val="tx1"/>
                </a:solidFill>
              </a:rPr>
              <a:t> Пилипа </a:t>
            </a:r>
            <a:r>
              <a:rPr lang="uk-UA" sz="3200" b="1" i="1" dirty="0" err="1" smtClean="0">
                <a:solidFill>
                  <a:schemeClr val="tx1"/>
                </a:solidFill>
              </a:rPr>
              <a:t>Орлика”</a:t>
            </a:r>
            <a:r>
              <a:rPr lang="uk-UA" sz="3200" b="1" i="1" dirty="0" smtClean="0">
                <a:solidFill>
                  <a:schemeClr val="tx1"/>
                </a:solidFill>
              </a:rPr>
              <a:t> . Під час перегляду фільму дайте відповіді на тестові запитання</a:t>
            </a:r>
            <a:r>
              <a:rPr lang="uk-UA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714619"/>
            <a:ext cx="4572032" cy="383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0 -@--V2 4- -@VW. -@-- 7 - --=AB8BCFVO -8;8-0 -@;8-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71414"/>
            <a:ext cx="9144000" cy="6829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-1"/>
          <a:ext cx="9572660" cy="896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543"/>
                <a:gridCol w="4861117"/>
              </a:tblGrid>
              <a:tr h="32001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0033">
                <a:tc>
                  <a:txBody>
                    <a:bodyPr/>
                    <a:lstStyle/>
                    <a:p>
                      <a:r>
                        <a:rPr lang="uk-UA" dirty="0" smtClean="0"/>
                        <a:t>1.Північна війна почалася</a:t>
                      </a:r>
                      <a:r>
                        <a:rPr lang="uk-UA" baseline="0" dirty="0" smtClean="0"/>
                        <a:t> у …..році?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7.Гетьманська</a:t>
                      </a:r>
                      <a:r>
                        <a:rPr lang="uk-UA" baseline="0" dirty="0" smtClean="0"/>
                        <a:t> булава дісталася осавулу Івану Мазепі у…</a:t>
                      </a:r>
                      <a:r>
                        <a:rPr lang="uk-UA" baseline="0" dirty="0" err="1" smtClean="0"/>
                        <a:t>.році</a:t>
                      </a:r>
                      <a:r>
                        <a:rPr lang="uk-UA" baseline="0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800047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2.Навесні  1689 року відбувся…?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8.Константинопольський мир був підписаний коли</a:t>
                      </a:r>
                      <a:r>
                        <a:rPr lang="uk-UA" baseline="0" dirty="0" smtClean="0"/>
                        <a:t> і між ким?</a:t>
                      </a:r>
                      <a:endParaRPr lang="ru-RU" dirty="0"/>
                    </a:p>
                  </a:txBody>
                  <a:tcPr/>
                </a:tc>
              </a:tr>
              <a:tr h="800047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3.Назвіть роки повстання</a:t>
                      </a:r>
                      <a:r>
                        <a:rPr lang="uk-UA" baseline="0" dirty="0" smtClean="0"/>
                        <a:t> Семена Палія?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9.Назвіть справжнє прізвище Семена Палія?</a:t>
                      </a:r>
                      <a:endParaRPr lang="ru-RU" dirty="0"/>
                    </a:p>
                  </a:txBody>
                  <a:tcPr/>
                </a:tc>
              </a:tr>
              <a:tr h="1280076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4.Правління Івана</a:t>
                      </a:r>
                      <a:r>
                        <a:rPr lang="uk-UA" baseline="0" dirty="0" smtClean="0"/>
                        <a:t> Мазепи розпочалося підписанням…?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10.Місто,сплюндроване</a:t>
                      </a:r>
                      <a:r>
                        <a:rPr lang="uk-UA" baseline="0" dirty="0" smtClean="0"/>
                        <a:t> московськими військами після переходу Мазепи на бік шведів…?</a:t>
                      </a:r>
                      <a:endParaRPr lang="ru-RU" dirty="0"/>
                    </a:p>
                  </a:txBody>
                  <a:tcPr/>
                </a:tc>
              </a:tr>
              <a:tr h="1280076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5.Вставте</a:t>
                      </a:r>
                      <a:r>
                        <a:rPr lang="uk-UA" baseline="0" dirty="0" smtClean="0"/>
                        <a:t> пропуск. У 1708 р….з 35-тисячною армією вирушив на Москву?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11.Назвіть вирішальну подію Північної війни…?</a:t>
                      </a:r>
                      <a:endParaRPr lang="ru-RU" dirty="0"/>
                    </a:p>
                  </a:txBody>
                  <a:tcPr/>
                </a:tc>
              </a:tr>
              <a:tr h="3389364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6.Наказний гетьман-це…?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12.Полтавська битва закінчилася поразкою…?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62500" lnSpcReduction="20000"/>
          </a:bodyPr>
          <a:lstStyle/>
          <a:p>
            <a:r>
              <a:rPr lang="uk-UA" b="1" i="1" dirty="0" smtClean="0"/>
              <a:t>1. На честь яких подій і де розташований пам’ятний знак ?</a:t>
            </a:r>
            <a:endParaRPr lang="ru-RU" dirty="0" smtClean="0"/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а).300-річчя Конституції П.Орлика;                    а). Бендерах ;</a:t>
            </a:r>
            <a:endParaRPr lang="ru-RU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б). Полтавської битви;                                           б). Батурині;       </a:t>
            </a:r>
            <a:endParaRPr lang="ru-RU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в). місце народження П.Орлика;                         в). Полтаві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b="1" i="1" dirty="0" smtClean="0"/>
              <a:t>2.Яку назву мала Конституція П.Орлика і коли вона була створена?</a:t>
            </a:r>
            <a:endParaRPr lang="ru-RU" dirty="0" smtClean="0"/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а)</a:t>
            </a:r>
            <a:r>
              <a:rPr lang="uk-UA" dirty="0" err="1" smtClean="0">
                <a:solidFill>
                  <a:schemeClr val="bg1"/>
                </a:solidFill>
              </a:rPr>
              <a:t>.Конституція</a:t>
            </a:r>
            <a:r>
              <a:rPr lang="uk-UA" dirty="0" smtClean="0">
                <a:solidFill>
                  <a:schemeClr val="bg1"/>
                </a:solidFill>
              </a:rPr>
              <a:t> України;                                         а).5 квітня 1710 р.</a:t>
            </a:r>
            <a:endParaRPr lang="ru-RU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б).  «Пакти й Конституція прав і </a:t>
            </a:r>
            <a:r>
              <a:rPr lang="uk-UA" dirty="0" err="1" smtClean="0">
                <a:solidFill>
                  <a:schemeClr val="bg1"/>
                </a:solidFill>
              </a:rPr>
              <a:t>воль-</a:t>
            </a:r>
            <a:r>
              <a:rPr lang="uk-UA" dirty="0" smtClean="0">
                <a:solidFill>
                  <a:schemeClr val="bg1"/>
                </a:solidFill>
              </a:rPr>
              <a:t>             б).5 березня 1876 р.</a:t>
            </a:r>
            <a:endParaRPr lang="ru-RU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uk-UA" dirty="0" err="1" smtClean="0">
                <a:solidFill>
                  <a:schemeClr val="bg1"/>
                </a:solidFill>
              </a:rPr>
              <a:t>ностей</a:t>
            </a:r>
            <a:r>
              <a:rPr lang="uk-UA" dirty="0" smtClean="0">
                <a:solidFill>
                  <a:schemeClr val="bg1"/>
                </a:solidFill>
              </a:rPr>
              <a:t> Війська Запорізького»;</a:t>
            </a:r>
            <a:endParaRPr lang="ru-RU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в).  «Чигиринська Конституція»                        в).6 квітня 1721 р.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b="1" i="1" dirty="0" smtClean="0"/>
              <a:t>3.Чим відрізнявся цей документ від попередніх традиційних гетьманських статей?</a:t>
            </a:r>
            <a:endParaRPr lang="ru-RU" dirty="0" smtClean="0"/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а). угода гетьмана зі своїми виборцями;           б). угода  з монархом – протектором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b="1" i="1" dirty="0" smtClean="0"/>
              <a:t>4.Скільки статей мала Конституція П.Орлика?</a:t>
            </a:r>
            <a:endParaRPr lang="ru-RU" dirty="0" smtClean="0"/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а). вступ і 5 статей;        б). вступ і 16 статей;      в) вступ і 45 статей.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b="1" i="1" dirty="0" smtClean="0"/>
              <a:t>5.Якою  повинна була бути доля України у майбутньому за Конституцією П.Орлика?</a:t>
            </a:r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а). мати автономний устрій;   б). увійти до складу Російської імперії; в). бути незалежною суверенною державою під протекторатом Швеції.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b="1" i="1" dirty="0" smtClean="0"/>
              <a:t>6.Конституція обмежувала владу гетьмана?</a:t>
            </a:r>
            <a:r>
              <a:rPr lang="uk-UA" b="1" i="1" dirty="0" smtClean="0">
                <a:solidFill>
                  <a:schemeClr val="bg1"/>
                </a:solidFill>
              </a:rPr>
              <a:t>  </a:t>
            </a:r>
            <a:r>
              <a:rPr lang="uk-UA" dirty="0" smtClean="0">
                <a:solidFill>
                  <a:schemeClr val="bg1"/>
                </a:solidFill>
              </a:rPr>
              <a:t> а). Так               б). Ні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b="1" i="1" dirty="0" smtClean="0"/>
              <a:t>7.Кому належала законодавча влада згідно Конституції?</a:t>
            </a:r>
            <a:endParaRPr lang="ru-RU" dirty="0" smtClean="0"/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а). Генеральній  раді; б). Гетьману.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b="1" i="1" dirty="0" smtClean="0"/>
              <a:t>8.Скільки разів  повинна була збиратися Генеральна рада і коли?</a:t>
            </a:r>
            <a:endParaRPr lang="ru-RU" dirty="0" smtClean="0"/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а).3 рази ;               а) на Різдво, Покрову,  Великдень.</a:t>
            </a:r>
            <a:endParaRPr lang="ru-RU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uk-UA" dirty="0" smtClean="0">
                <a:solidFill>
                  <a:schemeClr val="bg1"/>
                </a:solidFill>
              </a:rPr>
              <a:t>б). 2рази               б). на Новий Рік та Покрову.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Дайте відповіді на питання</a:t>
            </a:r>
            <a:r>
              <a:rPr lang="uk-UA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1. а-а;                 4. б;              7. а 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2. а-а;                5.  в ;             8. а-а.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3.  а;                   6. а 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Самоперевірка</a:t>
            </a:r>
            <a:endParaRPr lang="ru-RU" dirty="0"/>
          </a:p>
        </p:txBody>
      </p:sp>
      <p:pic>
        <p:nvPicPr>
          <p:cNvPr id="27650" name="Picture 2" descr="http://t0.gstatic.com/images?q=tbn:ANd9GcRi6XUw5obergXJOXD0qVE9S3DL5IFz_dFvk1eoPqB7lKufxMs4D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785926"/>
            <a:ext cx="3214678" cy="4582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14620"/>
            <a:ext cx="6357982" cy="36433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перший конституційний акт в Україні;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маніфест державної волі українського народу, пам'ятка української державності;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конституція стала найвищим щаблем тогочасної політичної думки не тільки в Україні, а й взагалі в Європі, бо жодна з           країн на той час не мала подібних документів.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129590" cy="1285884"/>
          </a:xfrm>
        </p:spPr>
        <p:txBody>
          <a:bodyPr>
            <a:noAutofit/>
          </a:bodyPr>
          <a:lstStyle/>
          <a:p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3200" dirty="0" smtClean="0"/>
              <a:t>В чому полягає історичне</a:t>
            </a:r>
            <a:br>
              <a:rPr lang="uk-UA" sz="3200" dirty="0" smtClean="0"/>
            </a:br>
            <a:r>
              <a:rPr lang="uk-UA" sz="3200" dirty="0" smtClean="0"/>
              <a:t> значення Конституції Пилипа Орлика ? 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endParaRPr lang="ru-RU" sz="4000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143248"/>
            <a:ext cx="242886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786058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/>
              <a:t>Плани П.Орлика щодо здобуття Україною незалежності. </a:t>
            </a:r>
            <a:r>
              <a:rPr lang="uk-UA" sz="3600" dirty="0" smtClean="0"/>
              <a:t>Скласти схему країн,у </a:t>
            </a:r>
            <a:r>
              <a:rPr lang="uk-UA" sz="3600" dirty="0" smtClean="0"/>
              <a:t>яких шукав </a:t>
            </a:r>
            <a:r>
              <a:rPr lang="uk-UA" sz="3600" dirty="0" smtClean="0"/>
              <a:t>підтримки Орлик.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uk-UA" sz="4000" i="1" dirty="0" smtClean="0"/>
              <a:t>Робота з підручником</a:t>
            </a:r>
            <a:br>
              <a:rPr lang="uk-UA" sz="4000" i="1" dirty="0" smtClean="0"/>
            </a:br>
            <a:r>
              <a:rPr lang="uk-UA" sz="4000" i="1" dirty="0" smtClean="0"/>
              <a:t>ст. 203-204</a:t>
            </a:r>
            <a:endParaRPr lang="ru-RU" sz="4000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71546"/>
            <a:ext cx="8329642" cy="464347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bg1"/>
                </a:solidFill>
              </a:rPr>
              <a:t>Створює коаліцію у боротьбі з Московською державою.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23 січня 1711р. Орлик укладає </a:t>
            </a:r>
            <a:r>
              <a:rPr lang="uk-UA" dirty="0" err="1" smtClean="0">
                <a:solidFill>
                  <a:schemeClr val="bg1"/>
                </a:solidFill>
              </a:rPr>
              <a:t>Кайрську</a:t>
            </a:r>
            <a:r>
              <a:rPr lang="uk-UA" dirty="0" smtClean="0">
                <a:solidFill>
                  <a:schemeClr val="bg1"/>
                </a:solidFill>
              </a:rPr>
              <a:t> угоду з кримським </a:t>
            </a:r>
            <a:r>
              <a:rPr lang="uk-UA" dirty="0" err="1" smtClean="0">
                <a:solidFill>
                  <a:schemeClr val="bg1"/>
                </a:solidFill>
              </a:rPr>
              <a:t>ханом</a:t>
            </a:r>
            <a:r>
              <a:rPr lang="uk-UA" dirty="0" smtClean="0">
                <a:solidFill>
                  <a:schemeClr val="bg1"/>
                </a:solidFill>
              </a:rPr>
              <a:t>   </a:t>
            </a:r>
            <a:r>
              <a:rPr lang="uk-UA" dirty="0" err="1" smtClean="0">
                <a:solidFill>
                  <a:schemeClr val="bg1"/>
                </a:solidFill>
              </a:rPr>
              <a:t>Девлет-Гіреєм</a:t>
            </a:r>
            <a:r>
              <a:rPr lang="uk-UA" dirty="0" smtClean="0">
                <a:solidFill>
                  <a:schemeClr val="bg1"/>
                </a:solidFill>
              </a:rPr>
              <a:t> – спільне визволення Гетьманщини та Слобожанщини. Кримський </a:t>
            </a:r>
            <a:r>
              <a:rPr lang="uk-UA" dirty="0" err="1" smtClean="0">
                <a:solidFill>
                  <a:schemeClr val="bg1"/>
                </a:solidFill>
              </a:rPr>
              <a:t>хан</a:t>
            </a:r>
            <a:r>
              <a:rPr lang="uk-UA" dirty="0" smtClean="0">
                <a:solidFill>
                  <a:schemeClr val="bg1"/>
                </a:solidFill>
              </a:rPr>
              <a:t> визнає незалежність України.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10 травня 1710 р. Карл ХІІ уклав союз з Україною, підтвердив гарантії       незалежності й самостійності України.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20 листопада 1710 р. Туреччина оголосила війну Московській державі.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Кость Гордієнко разом із запорожцями підтримали П.Орлика.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0" y="642918"/>
          <a:ext cx="8809774" cy="5861870"/>
        </p:xfrm>
        <a:graphic>
          <a:graphicData uri="http://schemas.openxmlformats.org/presentationml/2006/ole">
            <p:oleObj spid="_x0000_s22531" name="Документ" r:id="rId3" imgW="9252332" imgH="561065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714356"/>
          <a:ext cx="8929718" cy="6174468"/>
        </p:xfrm>
        <a:graphic>
          <a:graphicData uri="http://schemas.openxmlformats.org/presentationml/2006/ole">
            <p:oleObj spid="_x0000_s23554" name="Документ" r:id="rId3" imgW="9252332" imgH="627346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Вшанування історичної події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Пам'ятний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знак на честь 300-річчя </a:t>
            </a:r>
            <a:r>
              <a:rPr lang="ru-RU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Конституції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Пилипа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Орлика в Бендерах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—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пам'ятний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знак,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встановлений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9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квітня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2010 року </a:t>
            </a:r>
            <a:r>
              <a:rPr lang="ru-RU" sz="2000" dirty="0" smtClean="0"/>
              <a:t> 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 честь 300-річчя 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Першої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Української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Конституції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Пилипа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Орлика на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території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воєнно-історичного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меморіального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комплексу 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”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Бендерська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фортеця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».</a:t>
            </a:r>
            <a:r>
              <a:rPr lang="ru-RU" sz="2000" dirty="0" smtClean="0"/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Поки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єдиний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пам'ятний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знак на честь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цієї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історичної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події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Пам'ятний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знак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створений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книги,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якій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викарбувана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інформація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про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історію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написання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Конституції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Пилипа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Орлика 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повна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назва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українською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</a:t>
            </a:r>
            <a:endParaRPr lang="ru-RU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латинською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мовами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Рисунок 7" descr="Bender_Fortress._SE_corner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429000"/>
            <a:ext cx="4294468" cy="3214710"/>
          </a:xfrm>
          <a:prstGeom prst="rect">
            <a:avLst/>
          </a:prstGeom>
        </p:spPr>
      </p:pic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Відкриття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пам´ятного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знаку —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відновлення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історичної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справедливості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місце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де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українські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гетьмани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українська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еліта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виписали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своє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уявлення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майбутню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незалежну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демократичну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країну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яку вони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мріяли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яку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тепер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ми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повинні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будувати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Тепер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більше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українців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буде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приїздити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Бендерську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фортецю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вшанувати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визначну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історичну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подію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поклонитися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місцю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Однак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я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переконаний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відзначення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трьохсотріччя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першої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української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Конституції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завершується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датою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написання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зможе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належним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чином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вшанувати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визначну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подію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своєї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історії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uk-UA" sz="3500" dirty="0" smtClean="0"/>
          </a:p>
          <a:p>
            <a:pPr algn="ctr">
              <a:buNone/>
            </a:pPr>
            <a:r>
              <a:rPr lang="uk-UA" sz="3500" dirty="0" smtClean="0"/>
              <a:t>Закріплення нового матеріалу</a:t>
            </a:r>
          </a:p>
          <a:p>
            <a:pPr algn="ctr">
              <a:buNone/>
            </a:pPr>
            <a:r>
              <a:rPr lang="uk-UA" sz="3500" dirty="0" smtClean="0"/>
              <a:t>методом рефлексії:</a:t>
            </a:r>
          </a:p>
          <a:p>
            <a:endParaRPr lang="uk-UA" sz="3200" dirty="0" smtClean="0">
              <a:solidFill>
                <a:schemeClr val="bg1"/>
              </a:solidFill>
            </a:endParaRPr>
          </a:p>
          <a:p>
            <a:r>
              <a:rPr lang="ru-RU" sz="3200" i="1" dirty="0" err="1" smtClean="0">
                <a:solidFill>
                  <a:schemeClr val="bg1"/>
                </a:solidFill>
              </a:rPr>
              <a:t>Сьогодні</a:t>
            </a:r>
            <a:r>
              <a:rPr lang="ru-RU" sz="3200" i="1" dirty="0" smtClean="0">
                <a:solidFill>
                  <a:schemeClr val="bg1"/>
                </a:solidFill>
              </a:rPr>
              <a:t> я </a:t>
            </a:r>
            <a:r>
              <a:rPr lang="ru-RU" sz="3200" i="1" dirty="0" err="1" smtClean="0">
                <a:solidFill>
                  <a:schemeClr val="bg1"/>
                </a:solidFill>
              </a:rPr>
              <a:t>дізнався</a:t>
            </a:r>
            <a:r>
              <a:rPr lang="ru-RU" sz="3200" i="1" dirty="0" smtClean="0">
                <a:solidFill>
                  <a:schemeClr val="bg1"/>
                </a:solidFill>
              </a:rPr>
              <a:t>…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err="1" smtClean="0">
                <a:solidFill>
                  <a:schemeClr val="bg1"/>
                </a:solidFill>
              </a:rPr>
              <a:t>Було</a:t>
            </a:r>
            <a:r>
              <a:rPr lang="ru-RU" sz="3200" i="1" dirty="0" smtClean="0">
                <a:solidFill>
                  <a:schemeClr val="bg1"/>
                </a:solidFill>
              </a:rPr>
              <a:t> </a:t>
            </a:r>
            <a:r>
              <a:rPr lang="ru-RU" sz="3200" i="1" dirty="0" err="1" smtClean="0">
                <a:solidFill>
                  <a:schemeClr val="bg1"/>
                </a:solidFill>
              </a:rPr>
              <a:t>цікаво</a:t>
            </a:r>
            <a:r>
              <a:rPr lang="ru-RU" sz="3200" i="1" dirty="0" smtClean="0">
                <a:solidFill>
                  <a:schemeClr val="bg1"/>
                </a:solidFill>
              </a:rPr>
              <a:t>…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err="1" smtClean="0">
                <a:solidFill>
                  <a:schemeClr val="bg1"/>
                </a:solidFill>
              </a:rPr>
              <a:t>Було</a:t>
            </a:r>
            <a:r>
              <a:rPr lang="ru-RU" sz="3200" i="1" dirty="0" smtClean="0">
                <a:solidFill>
                  <a:schemeClr val="bg1"/>
                </a:solidFill>
              </a:rPr>
              <a:t> складно…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smtClean="0">
                <a:solidFill>
                  <a:schemeClr val="bg1"/>
                </a:solidFill>
              </a:rPr>
              <a:t>Я </a:t>
            </a:r>
            <a:r>
              <a:rPr lang="ru-RU" sz="3200" i="1" dirty="0" err="1" smtClean="0">
                <a:solidFill>
                  <a:schemeClr val="bg1"/>
                </a:solidFill>
              </a:rPr>
              <a:t>зрозумів</a:t>
            </a:r>
            <a:r>
              <a:rPr lang="ru-RU" sz="3200" i="1" dirty="0" smtClean="0">
                <a:solidFill>
                  <a:schemeClr val="bg1"/>
                </a:solidFill>
              </a:rPr>
              <a:t>, </a:t>
            </a:r>
            <a:r>
              <a:rPr lang="ru-RU" sz="3200" i="1" dirty="0" err="1" smtClean="0">
                <a:solidFill>
                  <a:schemeClr val="bg1"/>
                </a:solidFill>
              </a:rPr>
              <a:t>що</a:t>
            </a:r>
            <a:r>
              <a:rPr lang="ru-RU" sz="3200" i="1" dirty="0" smtClean="0">
                <a:solidFill>
                  <a:schemeClr val="bg1"/>
                </a:solidFill>
              </a:rPr>
              <a:t>…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err="1" smtClean="0">
                <a:solidFill>
                  <a:schemeClr val="bg1"/>
                </a:solidFill>
              </a:rPr>
              <a:t>Тепер</a:t>
            </a:r>
            <a:r>
              <a:rPr lang="ru-RU" sz="3200" i="1" dirty="0" smtClean="0">
                <a:solidFill>
                  <a:schemeClr val="bg1"/>
                </a:solidFill>
              </a:rPr>
              <a:t> я </a:t>
            </a:r>
            <a:r>
              <a:rPr lang="ru-RU" sz="3200" i="1" dirty="0" err="1" smtClean="0">
                <a:solidFill>
                  <a:schemeClr val="bg1"/>
                </a:solidFill>
              </a:rPr>
              <a:t>зможу</a:t>
            </a:r>
            <a:r>
              <a:rPr lang="ru-RU" sz="3200" i="1" dirty="0" smtClean="0">
                <a:solidFill>
                  <a:schemeClr val="bg1"/>
                </a:solidFill>
              </a:rPr>
              <a:t>…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smtClean="0">
                <a:solidFill>
                  <a:schemeClr val="bg1"/>
                </a:solidFill>
              </a:rPr>
              <a:t>Я </a:t>
            </a:r>
            <a:r>
              <a:rPr lang="ru-RU" sz="3200" i="1" dirty="0" err="1" smtClean="0">
                <a:solidFill>
                  <a:schemeClr val="bg1"/>
                </a:solidFill>
              </a:rPr>
              <a:t>навчився</a:t>
            </a:r>
            <a:r>
              <a:rPr lang="ru-RU" sz="3200" i="1" dirty="0" smtClean="0">
                <a:solidFill>
                  <a:schemeClr val="bg1"/>
                </a:solidFill>
              </a:rPr>
              <a:t>…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smtClean="0">
                <a:solidFill>
                  <a:schemeClr val="bg1"/>
                </a:solidFill>
              </a:rPr>
              <a:t>У мене </a:t>
            </a:r>
            <a:r>
              <a:rPr lang="ru-RU" sz="3200" i="1" dirty="0" err="1" smtClean="0">
                <a:solidFill>
                  <a:schemeClr val="bg1"/>
                </a:solidFill>
              </a:rPr>
              <a:t>вийшло</a:t>
            </a:r>
            <a:r>
              <a:rPr lang="ru-RU" sz="3200" i="1" dirty="0" smtClean="0">
                <a:solidFill>
                  <a:schemeClr val="bg1"/>
                </a:solidFill>
              </a:rPr>
              <a:t> …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smtClean="0">
                <a:solidFill>
                  <a:schemeClr val="bg1"/>
                </a:solidFill>
              </a:rPr>
              <a:t>Я </a:t>
            </a:r>
            <a:r>
              <a:rPr lang="ru-RU" sz="3200" i="1" dirty="0" err="1" smtClean="0">
                <a:solidFill>
                  <a:schemeClr val="bg1"/>
                </a:solidFill>
              </a:rPr>
              <a:t>зміг</a:t>
            </a:r>
            <a:r>
              <a:rPr lang="ru-RU" sz="3200" i="1" dirty="0" smtClean="0">
                <a:solidFill>
                  <a:schemeClr val="bg1"/>
                </a:solidFill>
              </a:rPr>
              <a:t>…</a:t>
            </a:r>
            <a:endParaRPr lang="ru-RU" sz="3200" dirty="0" smtClean="0">
              <a:solidFill>
                <a:schemeClr val="bg1"/>
              </a:solidFill>
            </a:endParaRPr>
          </a:p>
          <a:p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8"/>
          </a:xfrm>
        </p:spPr>
        <p:txBody>
          <a:bodyPr/>
          <a:lstStyle/>
          <a:p>
            <a:pPr algn="ctr"/>
            <a:r>
              <a:rPr lang="uk-UA" dirty="0" smtClean="0"/>
              <a:t>Відповіді: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785799"/>
          <a:ext cx="8358246" cy="590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650879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650879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1. </a:t>
                      </a:r>
                      <a:r>
                        <a:rPr lang="uk-UA" sz="2000" baseline="0" dirty="0" smtClean="0"/>
                        <a:t> 1700 р.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7.  1687</a:t>
                      </a:r>
                      <a:r>
                        <a:rPr lang="uk-UA" sz="2000" baseline="0" dirty="0" smtClean="0"/>
                        <a:t> р.</a:t>
                      </a:r>
                      <a:endParaRPr lang="ru-RU" sz="2000" dirty="0"/>
                    </a:p>
                  </a:txBody>
                  <a:tcPr/>
                </a:tc>
              </a:tr>
              <a:tr h="650879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2. Кримський похід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8. липень</a:t>
                      </a:r>
                      <a:r>
                        <a:rPr lang="uk-UA" sz="2000" baseline="0" dirty="0" smtClean="0"/>
                        <a:t> 1700 р.</a:t>
                      </a:r>
                      <a:endParaRPr lang="ru-RU" sz="2000" dirty="0"/>
                    </a:p>
                  </a:txBody>
                  <a:tcPr/>
                </a:tc>
              </a:tr>
              <a:tr h="650879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3. 1702-1704рр.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9.</a:t>
                      </a:r>
                      <a:r>
                        <a:rPr lang="uk-UA" sz="2000" baseline="0" dirty="0" smtClean="0"/>
                        <a:t> Гурко</a:t>
                      </a:r>
                      <a:endParaRPr lang="ru-RU" sz="2000" dirty="0"/>
                    </a:p>
                  </a:txBody>
                  <a:tcPr/>
                </a:tc>
              </a:tr>
              <a:tr h="650879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4.Коломацькі статті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10.Батурин</a:t>
                      </a:r>
                      <a:endParaRPr lang="ru-RU" sz="2000" dirty="0"/>
                    </a:p>
                  </a:txBody>
                  <a:tcPr/>
                </a:tc>
              </a:tr>
              <a:tr h="650879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5.Карл Х</a:t>
                      </a:r>
                      <a:r>
                        <a:rPr lang="en-US" sz="2000" dirty="0" smtClean="0"/>
                        <a:t>II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11. Битва </a:t>
                      </a:r>
                      <a:r>
                        <a:rPr lang="uk-UA" sz="2000" dirty="0" err="1" smtClean="0"/>
                        <a:t>підПолтавою</a:t>
                      </a:r>
                      <a:endParaRPr lang="ru-RU" sz="2000" dirty="0"/>
                    </a:p>
                  </a:txBody>
                  <a:tcPr/>
                </a:tc>
              </a:tr>
              <a:tr h="650879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6.</a:t>
                      </a:r>
                      <a:r>
                        <a:rPr lang="uk-UA" sz="2000" baseline="0" dirty="0" smtClean="0"/>
                        <a:t> Виконувач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uk-UA" sz="2000" baseline="0" dirty="0" err="1" smtClean="0"/>
                        <a:t>обов</a:t>
                      </a:r>
                      <a:r>
                        <a:rPr lang="en-US" sz="2000" baseline="0" dirty="0" smtClean="0"/>
                        <a:t>’</a:t>
                      </a:r>
                      <a:r>
                        <a:rPr lang="uk-UA" sz="2000" baseline="0" dirty="0" err="1" smtClean="0"/>
                        <a:t>язків</a:t>
                      </a:r>
                      <a:r>
                        <a:rPr lang="uk-UA" sz="2000" baseline="0" dirty="0" smtClean="0"/>
                        <a:t> гетьмана,обраний старшиною.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12.Шведів</a:t>
                      </a:r>
                      <a:endParaRPr lang="ru-RU" sz="2000" dirty="0"/>
                    </a:p>
                  </a:txBody>
                  <a:tcPr/>
                </a:tc>
              </a:tr>
              <a:tr h="6508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8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Опрацювати  § 27, стор. 202-206.</a:t>
            </a:r>
          </a:p>
          <a:p>
            <a:r>
              <a:rPr lang="uk-UA" sz="3600" dirty="0" smtClean="0">
                <a:solidFill>
                  <a:schemeClr val="bg1"/>
                </a:solidFill>
              </a:rPr>
              <a:t> Скласти історичний портрет Пилипа Орлика, спираючись  на пам'ятку.</a:t>
            </a:r>
          </a:p>
          <a:p>
            <a:r>
              <a:rPr lang="uk-UA" sz="3600" dirty="0" smtClean="0">
                <a:solidFill>
                  <a:schemeClr val="bg1"/>
                </a:solidFill>
              </a:rPr>
              <a:t>Вивчити поняття: Конституція, еміграція.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643290"/>
            <a:ext cx="7772400" cy="321471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/>
              <a:t/>
            </a:r>
            <a:br>
              <a:rPr lang="uk-UA" sz="4900" dirty="0" smtClean="0"/>
            </a:br>
            <a:r>
              <a:rPr lang="uk-UA" sz="4900" dirty="0" smtClean="0"/>
              <a:t/>
            </a:r>
            <a:br>
              <a:rPr lang="uk-UA" sz="4900" dirty="0" smtClean="0"/>
            </a:br>
            <a:r>
              <a:rPr lang="uk-UA" sz="4900" dirty="0" smtClean="0">
                <a:solidFill>
                  <a:schemeClr val="bg1"/>
                </a:solidFill>
              </a:rPr>
              <a:t>Пилип</a:t>
            </a:r>
            <a:r>
              <a:rPr lang="en-US" sz="4900" dirty="0" smtClean="0">
                <a:solidFill>
                  <a:schemeClr val="bg1"/>
                </a:solidFill>
              </a:rPr>
              <a:t> ОРЛИК</a:t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 err="1" smtClean="0">
                <a:solidFill>
                  <a:schemeClr val="bg1"/>
                </a:solidFill>
              </a:rPr>
              <a:t>гетьман</a:t>
            </a:r>
            <a:r>
              <a:rPr lang="en-US" sz="4900" dirty="0" smtClean="0">
                <a:solidFill>
                  <a:schemeClr val="bg1"/>
                </a:solidFill>
              </a:rPr>
              <a:t> </a:t>
            </a:r>
            <a:r>
              <a:rPr lang="en-US" sz="4900" dirty="0" err="1" smtClean="0">
                <a:solidFill>
                  <a:schemeClr val="bg1"/>
                </a:solidFill>
              </a:rPr>
              <a:t>України</a:t>
            </a:r>
            <a:r>
              <a:rPr lang="en-US" sz="4900" dirty="0" smtClean="0">
                <a:solidFill>
                  <a:schemeClr val="bg1"/>
                </a:solidFill>
              </a:rPr>
              <a:t>, </a:t>
            </a:r>
            <a:r>
              <a:rPr lang="en-US" sz="4900" dirty="0" err="1" smtClean="0">
                <a:solidFill>
                  <a:schemeClr val="bg1"/>
                </a:solidFill>
              </a:rPr>
              <a:t>творець</a:t>
            </a:r>
            <a:r>
              <a:rPr lang="en-US" sz="4900" dirty="0" smtClean="0">
                <a:solidFill>
                  <a:schemeClr val="bg1"/>
                </a:solidFill>
              </a:rPr>
              <a:t> </a:t>
            </a:r>
            <a:r>
              <a:rPr lang="en-US" sz="4900" dirty="0" err="1" smtClean="0">
                <a:solidFill>
                  <a:schemeClr val="bg1"/>
                </a:solidFill>
              </a:rPr>
              <a:t>Першої</a:t>
            </a:r>
            <a:r>
              <a:rPr lang="en-US" sz="4900" dirty="0" smtClean="0">
                <a:solidFill>
                  <a:schemeClr val="bg1"/>
                </a:solidFill>
              </a:rPr>
              <a:t> </a:t>
            </a:r>
            <a:r>
              <a:rPr lang="en-US" sz="4900" dirty="0" err="1" smtClean="0">
                <a:solidFill>
                  <a:schemeClr val="bg1"/>
                </a:solidFill>
              </a:rPr>
              <a:t>української</a:t>
            </a:r>
            <a:r>
              <a:rPr lang="en-US" sz="4900" dirty="0" smtClean="0">
                <a:solidFill>
                  <a:schemeClr val="bg1"/>
                </a:solidFill>
              </a:rPr>
              <a:t> </a:t>
            </a:r>
            <a:r>
              <a:rPr lang="uk-UA" sz="4900" dirty="0" smtClean="0">
                <a:solidFill>
                  <a:schemeClr val="bg1"/>
                </a:solidFill>
              </a:rPr>
              <a:t>К</a:t>
            </a:r>
            <a:r>
              <a:rPr lang="en-US" sz="4900" dirty="0" err="1" smtClean="0">
                <a:solidFill>
                  <a:schemeClr val="bg1"/>
                </a:solidFill>
              </a:rPr>
              <a:t>онсти</a:t>
            </a:r>
            <a:r>
              <a:rPr lang="uk-UA" sz="4900" dirty="0" smtClean="0">
                <a:solidFill>
                  <a:schemeClr val="bg1"/>
                </a:solidFill>
              </a:rPr>
              <a:t>т</a:t>
            </a:r>
            <a:r>
              <a:rPr lang="en-US" sz="4900" dirty="0" err="1" smtClean="0">
                <a:solidFill>
                  <a:schemeClr val="bg1"/>
                </a:solidFill>
              </a:rPr>
              <a:t>уції</a:t>
            </a:r>
            <a:r>
              <a:rPr lang="uk-UA" sz="4900" dirty="0" smtClean="0"/>
              <a:t/>
            </a:r>
            <a:br>
              <a:rPr lang="uk-UA" sz="4900" dirty="0" smtClean="0"/>
            </a:b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14290"/>
            <a:ext cx="3643338" cy="321471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ll dir="r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43050"/>
            <a:ext cx="7772400" cy="4712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Мета уроку :</a:t>
            </a:r>
          </a:p>
          <a:p>
            <a:pPr>
              <a:buNone/>
            </a:pPr>
            <a:r>
              <a:rPr lang="uk-UA" dirty="0" smtClean="0"/>
              <a:t>Навчальна: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Проаналізувати головні положення Конституції П.Орлика;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uk-UA" sz="2600" dirty="0" smtClean="0">
                <a:solidFill>
                  <a:schemeClr val="bg1"/>
                </a:solidFill>
              </a:rPr>
              <a:t>довести , що Конституція Пилипа Орлика стала найвищим щаблем тогочасної політичної думки не тільки в Україні, а й  в Європі ; дати історичну оцінку </a:t>
            </a:r>
            <a:r>
              <a:rPr lang="uk-UA" sz="2600" dirty="0" err="1" smtClean="0">
                <a:solidFill>
                  <a:schemeClr val="bg1"/>
                </a:solidFill>
              </a:rPr>
              <a:t>діяльн</a:t>
            </a:r>
            <a:r>
              <a:rPr lang="ru-RU" sz="2600" dirty="0" smtClean="0">
                <a:solidFill>
                  <a:schemeClr val="bg1"/>
                </a:solidFill>
              </a:rPr>
              <a:t>о</a:t>
            </a:r>
            <a:r>
              <a:rPr lang="uk-UA" sz="2600" dirty="0" err="1" smtClean="0">
                <a:solidFill>
                  <a:schemeClr val="bg1"/>
                </a:solidFill>
              </a:rPr>
              <a:t>сті</a:t>
            </a:r>
            <a:r>
              <a:rPr lang="uk-UA" sz="2600" dirty="0" smtClean="0">
                <a:solidFill>
                  <a:schemeClr val="bg1"/>
                </a:solidFill>
              </a:rPr>
              <a:t> П. Орлика щодо відновлення державних прав;</a:t>
            </a:r>
          </a:p>
          <a:p>
            <a:pPr>
              <a:buNone/>
            </a:pPr>
            <a:r>
              <a:rPr lang="uk-UA" sz="2600" dirty="0" smtClean="0"/>
              <a:t>Розвиваюча</a:t>
            </a:r>
            <a:r>
              <a:rPr lang="uk-UA" sz="2600" dirty="0" smtClean="0">
                <a:solidFill>
                  <a:schemeClr val="bg1"/>
                </a:solidFill>
              </a:rPr>
              <a:t>: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Розвивати логічне мислення, вміння самостійно набувати знання, робити висновки, </a:t>
            </a:r>
            <a:r>
              <a:rPr lang="uk-UA" sz="2600" dirty="0" err="1" smtClean="0">
                <a:solidFill>
                  <a:schemeClr val="bg1"/>
                </a:solidFill>
              </a:rPr>
              <a:t>співставляти</a:t>
            </a:r>
            <a:r>
              <a:rPr lang="uk-UA" sz="2600" dirty="0" smtClean="0">
                <a:solidFill>
                  <a:schemeClr val="bg1"/>
                </a:solidFill>
              </a:rPr>
              <a:t>, аналізувати; </a:t>
            </a:r>
          </a:p>
          <a:p>
            <a:pPr>
              <a:buNone/>
            </a:pPr>
            <a:r>
              <a:rPr lang="uk-UA" sz="2600" dirty="0" smtClean="0"/>
              <a:t>Виховна: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Виховувати патріотизм, любов до історії своєї Батьківщини, сприяти формуванню національної самосвідомості, пов'язані з державотворчими традиціями в Україні. 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724648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bg1"/>
                </a:solidFill>
              </a:rPr>
              <a:t>Пилип</a:t>
            </a:r>
            <a:r>
              <a:rPr lang="uk-UA" b="1" i="1" dirty="0" smtClean="0"/>
              <a:t> </a:t>
            </a:r>
            <a:r>
              <a:rPr lang="uk-UA" b="1" i="1" dirty="0" smtClean="0">
                <a:solidFill>
                  <a:schemeClr val="bg1"/>
                </a:solidFill>
              </a:rPr>
              <a:t>Орлик і його Конституція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</a:t>
            </a:r>
            <a:r>
              <a:rPr lang="uk-UA" dirty="0" err="1" smtClean="0">
                <a:solidFill>
                  <a:schemeClr val="bg1"/>
                </a:solidFill>
              </a:rPr>
              <a:t>налізувати</a:t>
            </a:r>
            <a:r>
              <a:rPr lang="uk-UA" dirty="0" smtClean="0">
                <a:solidFill>
                  <a:schemeClr val="bg1"/>
                </a:solidFill>
              </a:rPr>
              <a:t> зміст Конституції Пилипа Орлика;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оцінювати історичну </a:t>
            </a:r>
            <a:r>
              <a:rPr lang="uk-UA" dirty="0" err="1" smtClean="0">
                <a:solidFill>
                  <a:schemeClr val="bg1"/>
                </a:solidFill>
              </a:rPr>
              <a:t>діяльн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uk-UA" dirty="0" err="1" smtClean="0">
                <a:solidFill>
                  <a:schemeClr val="bg1"/>
                </a:solidFill>
              </a:rPr>
              <a:t>сть</a:t>
            </a:r>
            <a:r>
              <a:rPr lang="uk-UA" dirty="0" smtClean="0">
                <a:solidFill>
                  <a:schemeClr val="bg1"/>
                </a:solidFill>
              </a:rPr>
              <a:t> П. Орлика щодо відновлення державних прав;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висловлювати власну думку стосовно діяльності  П.Орлика, та його планів щодо  відновлення державності України;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розвивати логічне мислення, вміння самостійно набувати знання, робити висновки, </a:t>
            </a:r>
            <a:r>
              <a:rPr lang="uk-UA" dirty="0" err="1" smtClean="0">
                <a:solidFill>
                  <a:schemeClr val="bg1"/>
                </a:solidFill>
              </a:rPr>
              <a:t>співставляти</a:t>
            </a:r>
            <a:r>
              <a:rPr lang="uk-UA" dirty="0" smtClean="0">
                <a:solidFill>
                  <a:schemeClr val="bg1"/>
                </a:solidFill>
              </a:rPr>
              <a:t>, аналізувати;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розширити понятійний апарат.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uk-UA" sz="2800" b="1" i="1" dirty="0" smtClean="0">
                <a:solidFill>
                  <a:schemeClr val="bg1"/>
                </a:solidFill>
              </a:rPr>
              <a:t>Очікувані результати. </a:t>
            </a:r>
            <a:br>
              <a:rPr lang="uk-UA" sz="2800" b="1" i="1" dirty="0" smtClean="0">
                <a:solidFill>
                  <a:schemeClr val="bg1"/>
                </a:solidFill>
              </a:rPr>
            </a:br>
            <a:r>
              <a:rPr lang="en-US" sz="2800" b="1" i="1" dirty="0" smtClean="0">
                <a:solidFill>
                  <a:schemeClr val="bg1"/>
                </a:solidFill>
              </a:rPr>
              <a:t/>
            </a:r>
            <a:br>
              <a:rPr lang="en-US" sz="2800" b="1" i="1" dirty="0" smtClean="0">
                <a:solidFill>
                  <a:schemeClr val="bg1"/>
                </a:solidFill>
              </a:rPr>
            </a:br>
            <a:r>
              <a:rPr lang="uk-UA" sz="2400" b="1" i="1" dirty="0" smtClean="0">
                <a:solidFill>
                  <a:schemeClr val="bg1"/>
                </a:solidFill>
              </a:rPr>
              <a:t>На основі вивченої теми  учні зможуть: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507207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1.Пилип Орлик - гетьман України (біографічна довідка).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</a:rPr>
              <a:t>2.П.Орлик- творець першої Української Конституції. Головні положення Конституції.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</a:rPr>
              <a:t>3. Історичне значення Конституції П.Орлика</a:t>
            </a:r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</a:rPr>
              <a:t>4.Плани П.Орлика щодо здобуття Україною незалежності. Вшанування історичної події.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</a:t>
            </a:r>
            <a:r>
              <a:rPr lang="uk-UA" b="1" dirty="0" smtClean="0">
                <a:solidFill>
                  <a:schemeClr val="bg1"/>
                </a:solidFill>
              </a:rPr>
              <a:t>План уроку</a:t>
            </a:r>
            <a:r>
              <a:rPr lang="uk-UA" b="1" dirty="0" smtClean="0"/>
              <a:t>  </a:t>
            </a:r>
            <a:endParaRPr lang="ru-RU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2000240"/>
            <a:ext cx="71438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214810" y="3714752"/>
            <a:ext cx="71438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14810" y="4929198"/>
            <a:ext cx="71438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214686"/>
            <a:ext cx="7467600" cy="4525963"/>
          </a:xfrm>
        </p:spPr>
        <p:txBody>
          <a:bodyPr/>
          <a:lstStyle/>
          <a:p>
            <a:pPr algn="ctr">
              <a:buNone/>
            </a:pPr>
            <a:r>
              <a:rPr lang="uk-UA" sz="2800" dirty="0" smtClean="0"/>
              <a:t> </a:t>
            </a:r>
            <a:r>
              <a:rPr lang="uk-UA" sz="2800" dirty="0" smtClean="0">
                <a:solidFill>
                  <a:schemeClr val="bg1"/>
                </a:solidFill>
              </a:rPr>
              <a:t>Я хочу запитати у…</a:t>
            </a:r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r>
              <a:rPr lang="uk-UA" sz="3600" dirty="0" smtClean="0">
                <a:solidFill>
                  <a:schemeClr val="bg1"/>
                </a:solidFill>
              </a:rPr>
              <a:t>Що таке конституція?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74676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Гра </a:t>
            </a:r>
            <a:r>
              <a:rPr lang="uk-UA" dirty="0" err="1" smtClean="0">
                <a:solidFill>
                  <a:schemeClr val="bg1"/>
                </a:solidFill>
              </a:rPr>
              <a:t>“запитайко”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5716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Тип уроку:засвоєння нових знань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642918"/>
            <a:ext cx="5286412" cy="6000792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err="1" smtClean="0"/>
              <a:t>Конституція</a:t>
            </a:r>
            <a:r>
              <a:rPr lang="ru-RU" sz="3400" dirty="0" smtClean="0"/>
              <a:t> </a:t>
            </a:r>
            <a:r>
              <a:rPr lang="ru-RU" sz="3400" dirty="0" smtClean="0">
                <a:solidFill>
                  <a:schemeClr val="bg1"/>
                </a:solidFill>
              </a:rPr>
              <a:t>– </a:t>
            </a:r>
            <a:r>
              <a:rPr lang="ru-RU" sz="3400" dirty="0" err="1" smtClean="0">
                <a:solidFill>
                  <a:schemeClr val="bg1"/>
                </a:solidFill>
              </a:rPr>
              <a:t>це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Основний</a:t>
            </a:r>
            <a:r>
              <a:rPr lang="ru-RU" sz="3400" dirty="0" smtClean="0">
                <a:solidFill>
                  <a:schemeClr val="bg1"/>
                </a:solidFill>
              </a:rPr>
              <a:t> Закон </a:t>
            </a:r>
            <a:r>
              <a:rPr lang="ru-RU" sz="3400" dirty="0" err="1" smtClean="0">
                <a:solidFill>
                  <a:schemeClr val="bg1"/>
                </a:solidFill>
              </a:rPr>
              <a:t>держави</a:t>
            </a:r>
            <a:r>
              <a:rPr lang="ru-RU" sz="3400" dirty="0" smtClean="0">
                <a:solidFill>
                  <a:schemeClr val="bg1"/>
                </a:solidFill>
              </a:rPr>
              <a:t>, </a:t>
            </a:r>
            <a:r>
              <a:rPr lang="ru-RU" sz="3400" dirty="0" err="1" smtClean="0">
                <a:solidFill>
                  <a:schemeClr val="bg1"/>
                </a:solidFill>
              </a:rPr>
              <a:t>що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закріплює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суспільний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і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державний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устрій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країни</a:t>
            </a:r>
            <a:r>
              <a:rPr lang="ru-RU" sz="3400" dirty="0" smtClean="0">
                <a:solidFill>
                  <a:schemeClr val="bg1"/>
                </a:solidFill>
              </a:rPr>
              <a:t>, </a:t>
            </a:r>
            <a:r>
              <a:rPr lang="ru-RU" sz="3400" dirty="0" err="1" smtClean="0">
                <a:solidFill>
                  <a:schemeClr val="bg1"/>
                </a:solidFill>
              </a:rPr>
              <a:t>функції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органів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державної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влади</a:t>
            </a:r>
            <a:r>
              <a:rPr lang="ru-RU" sz="3400" dirty="0" smtClean="0">
                <a:solidFill>
                  <a:schemeClr val="bg1"/>
                </a:solidFill>
              </a:rPr>
              <a:t>, </a:t>
            </a:r>
            <a:r>
              <a:rPr lang="ru-RU" sz="3400" dirty="0" err="1" smtClean="0">
                <a:solidFill>
                  <a:schemeClr val="bg1"/>
                </a:solidFill>
              </a:rPr>
              <a:t>основні</a:t>
            </a:r>
            <a:r>
              <a:rPr lang="ru-RU" sz="3400" dirty="0" smtClean="0">
                <a:solidFill>
                  <a:schemeClr val="bg1"/>
                </a:solidFill>
              </a:rPr>
              <a:t> права та </a:t>
            </a:r>
            <a:r>
              <a:rPr lang="ru-RU" sz="3400" dirty="0" err="1" smtClean="0">
                <a:solidFill>
                  <a:schemeClr val="bg1"/>
                </a:solidFill>
              </a:rPr>
              <a:t>обов’язки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громадян</a:t>
            </a:r>
            <a:r>
              <a:rPr lang="ru-RU" sz="3400" dirty="0" smtClean="0">
                <a:solidFill>
                  <a:schemeClr val="bg1"/>
                </a:solidFill>
              </a:rPr>
              <a:t>. Слово “</a:t>
            </a:r>
            <a:r>
              <a:rPr lang="ru-RU" sz="3400" dirty="0" err="1" smtClean="0">
                <a:solidFill>
                  <a:schemeClr val="bg1"/>
                </a:solidFill>
              </a:rPr>
              <a:t>конституція</a:t>
            </a:r>
            <a:r>
              <a:rPr lang="ru-RU" sz="3400" dirty="0" smtClean="0">
                <a:solidFill>
                  <a:schemeClr val="bg1"/>
                </a:solidFill>
              </a:rPr>
              <a:t>” </a:t>
            </a:r>
            <a:r>
              <a:rPr lang="ru-RU" sz="3400" dirty="0" err="1" smtClean="0">
                <a:solidFill>
                  <a:schemeClr val="bg1"/>
                </a:solidFill>
              </a:rPr>
              <a:t>латинського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походження</a:t>
            </a:r>
            <a:r>
              <a:rPr lang="ru-RU" sz="3400" dirty="0" smtClean="0">
                <a:solidFill>
                  <a:schemeClr val="bg1"/>
                </a:solidFill>
              </a:rPr>
              <a:t> як </a:t>
            </a:r>
            <a:r>
              <a:rPr lang="ru-RU" sz="3400" dirty="0" err="1" smtClean="0">
                <a:solidFill>
                  <a:schemeClr val="bg1"/>
                </a:solidFill>
              </a:rPr>
              <a:t>значна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частина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слів</a:t>
            </a:r>
            <a:r>
              <a:rPr lang="ru-RU" sz="3400" dirty="0" smtClean="0">
                <a:solidFill>
                  <a:schemeClr val="bg1"/>
                </a:solidFill>
              </a:rPr>
              <a:t>, </a:t>
            </a:r>
            <a:r>
              <a:rPr lang="ru-RU" sz="3400" dirty="0" err="1" smtClean="0">
                <a:solidFill>
                  <a:schemeClr val="bg1"/>
                </a:solidFill>
              </a:rPr>
              <a:t>пов’язаних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зі</a:t>
            </a:r>
            <a:r>
              <a:rPr lang="ru-RU" sz="3400" dirty="0" smtClean="0">
                <a:solidFill>
                  <a:schemeClr val="bg1"/>
                </a:solidFill>
              </a:rPr>
              <a:t> сферою державного </a:t>
            </a:r>
            <a:r>
              <a:rPr lang="ru-RU" sz="3400" dirty="0" err="1" smtClean="0">
                <a:solidFill>
                  <a:schemeClr val="bg1"/>
                </a:solidFill>
              </a:rPr>
              <a:t>управління</a:t>
            </a:r>
            <a:r>
              <a:rPr lang="ru-RU" sz="3400" dirty="0" smtClean="0">
                <a:solidFill>
                  <a:schemeClr val="bg1"/>
                </a:solidFill>
              </a:rPr>
              <a:t>. У </a:t>
            </a:r>
            <a:r>
              <a:rPr lang="ru-RU" sz="3400" dirty="0" err="1" smtClean="0">
                <a:solidFill>
                  <a:schemeClr val="bg1"/>
                </a:solidFill>
              </a:rPr>
              <a:t>стародавньому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Римі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це</a:t>
            </a:r>
            <a:r>
              <a:rPr lang="ru-RU" sz="3400" dirty="0" smtClean="0">
                <a:solidFill>
                  <a:schemeClr val="bg1"/>
                </a:solidFill>
              </a:rPr>
              <a:t> слово </a:t>
            </a:r>
            <a:r>
              <a:rPr lang="ru-RU" sz="3400" dirty="0" err="1" smtClean="0">
                <a:solidFill>
                  <a:schemeClr val="bg1"/>
                </a:solidFill>
              </a:rPr>
              <a:t>позначало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акти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імператора</a:t>
            </a:r>
            <a:r>
              <a:rPr lang="ru-RU" sz="3400" dirty="0" smtClean="0">
                <a:solidFill>
                  <a:schemeClr val="bg1"/>
                </a:solidFill>
              </a:rPr>
              <a:t>, </a:t>
            </a:r>
            <a:r>
              <a:rPr lang="ru-RU" sz="3400" dirty="0" err="1" smtClean="0">
                <a:solidFill>
                  <a:schemeClr val="bg1"/>
                </a:solidFill>
              </a:rPr>
              <a:t>які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слід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було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неухильно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виконувати</a:t>
            </a:r>
            <a:r>
              <a:rPr lang="ru-RU" sz="3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3400" dirty="0" err="1" smtClean="0">
                <a:solidFill>
                  <a:schemeClr val="bg1"/>
                </a:solidFill>
              </a:rPr>
              <a:t>Конституція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латинське</a:t>
            </a:r>
            <a:r>
              <a:rPr lang="ru-RU" sz="3400" dirty="0" smtClean="0">
                <a:solidFill>
                  <a:schemeClr val="bg1"/>
                </a:solidFill>
              </a:rPr>
              <a:t> слово “</a:t>
            </a:r>
            <a:r>
              <a:rPr lang="en-US" sz="3400" dirty="0" smtClean="0">
                <a:solidFill>
                  <a:schemeClr val="bg1"/>
                </a:solidFill>
              </a:rPr>
              <a:t>constitution” – </a:t>
            </a:r>
            <a:r>
              <a:rPr lang="ru-RU" sz="3400" dirty="0" err="1" smtClean="0">
                <a:solidFill>
                  <a:schemeClr val="bg1"/>
                </a:solidFill>
              </a:rPr>
              <a:t>устрій</a:t>
            </a:r>
            <a:r>
              <a:rPr lang="ru-RU" sz="3400" dirty="0" smtClean="0">
                <a:solidFill>
                  <a:schemeClr val="bg1"/>
                </a:solidFill>
              </a:rPr>
              <a:t>, </a:t>
            </a:r>
            <a:r>
              <a:rPr lang="ru-RU" sz="3400" dirty="0" err="1" smtClean="0">
                <a:solidFill>
                  <a:schemeClr val="bg1"/>
                </a:solidFill>
              </a:rPr>
              <a:t>будова</a:t>
            </a:r>
            <a:r>
              <a:rPr lang="ru-RU" sz="3400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ru-RU" sz="3400" dirty="0" smtClean="0"/>
              <a:t/>
            </a:r>
            <a:br>
              <a:rPr lang="ru-RU" sz="3400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143116"/>
            <a:ext cx="307182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891</TotalTime>
  <Words>1493</Words>
  <Application>Microsoft Office PowerPoint</Application>
  <PresentationFormat>Экран (4:3)</PresentationFormat>
  <Paragraphs>188</Paragraphs>
  <Slides>30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Бумажная</vt:lpstr>
      <vt:lpstr>Документ</vt:lpstr>
      <vt:lpstr>Перевірка домашнього завдання  ” з теми:  “Внутрішня та зовнішня політика Івана Мазепи. Північна війна та повстання Семена Палія”</vt:lpstr>
      <vt:lpstr>Слайд 2</vt:lpstr>
      <vt:lpstr>Відповіді:</vt:lpstr>
      <vt:lpstr>  Пилип ОРЛИК гетьман України, творець Першої української Конституції </vt:lpstr>
      <vt:lpstr>Пилип Орлик і його Конституція</vt:lpstr>
      <vt:lpstr>Очікувані результати.   На основі вивченої теми  учні зможуть:</vt:lpstr>
      <vt:lpstr>               План уроку  </vt:lpstr>
      <vt:lpstr>Гра “запитайко”</vt:lpstr>
      <vt:lpstr>Слайд 9</vt:lpstr>
      <vt:lpstr>Слайд 10</vt:lpstr>
      <vt:lpstr>Слайд 11</vt:lpstr>
      <vt:lpstr>Слайд 12</vt:lpstr>
      <vt:lpstr>Слайд 13</vt:lpstr>
      <vt:lpstr>Випереджувальне завдання</vt:lpstr>
      <vt:lpstr>Біографічна довідка</vt:lpstr>
      <vt:lpstr>Головні положення Конституції Пилипа Орлика -”Пакти й Конституція прав і вольностей Війська Запорізького”</vt:lpstr>
      <vt:lpstr>Слайд 17</vt:lpstr>
      <vt:lpstr>Перегляд відеофільму “Конституція Пилипа Орлика” . Під час перегляду фільму дайте відповіді на тестові запитання.</vt:lpstr>
      <vt:lpstr>Слайд 19</vt:lpstr>
      <vt:lpstr>Дайте відповіді на питання:</vt:lpstr>
      <vt:lpstr>Самоперевірка</vt:lpstr>
      <vt:lpstr>                   В чому полягає історичне  значення Конституції Пилипа Орлика ?    </vt:lpstr>
      <vt:lpstr>Робота з підручником ст. 203-204</vt:lpstr>
      <vt:lpstr>Слайд 24</vt:lpstr>
      <vt:lpstr>Слайд 25</vt:lpstr>
      <vt:lpstr>Слайд 26</vt:lpstr>
      <vt:lpstr>Вшанування історичної події</vt:lpstr>
      <vt:lpstr>Слайд 28</vt:lpstr>
      <vt:lpstr>Слайд 29</vt:lpstr>
      <vt:lpstr>Домашнє завдання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Bodia</cp:lastModifiedBy>
  <cp:revision>140</cp:revision>
  <dcterms:created xsi:type="dcterms:W3CDTF">2012-02-26T10:06:46Z</dcterms:created>
  <dcterms:modified xsi:type="dcterms:W3CDTF">2017-02-14T18:03:04Z</dcterms:modified>
</cp:coreProperties>
</file>