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2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1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47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2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533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6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8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21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26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9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65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894C-1CC6-4E27-930A-215868426C9F}" type="datetimeFigureOut">
              <a:rPr lang="uk-UA" smtClean="0"/>
              <a:pPr/>
              <a:t>01.02.2018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AB37-DAE1-44A8-B0FF-582ECB82E7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8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914"/>
            <a:ext cx="2173240" cy="11180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4664" y="1309017"/>
            <a:ext cx="9833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544000"/>
                </a:solidFill>
              </a:rPr>
              <a:t>Як книжка прийшла до людей? </a:t>
            </a:r>
            <a:endParaRPr lang="ru-RU" sz="54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544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61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25296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 Книга – </a:t>
            </a:r>
            <a:r>
              <a:rPr lang="ru-RU" sz="4400" b="1" dirty="0" err="1" smtClean="0"/>
              <a:t>одне</a:t>
            </a:r>
            <a:r>
              <a:rPr lang="ru-RU" sz="4400" b="1" dirty="0" smtClean="0"/>
              <a:t> з </a:t>
            </a:r>
            <a:r>
              <a:rPr lang="ru-RU" sz="4400" b="1" dirty="0" err="1" smtClean="0"/>
              <a:t>найбільших</a:t>
            </a:r>
            <a:r>
              <a:rPr lang="ru-RU" sz="4400" b="1" dirty="0" smtClean="0"/>
              <a:t> чудес, </a:t>
            </a:r>
            <a:r>
              <a:rPr lang="ru-RU" sz="4400" b="1" dirty="0" err="1" smtClean="0"/>
              <a:t>створеною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людиною</a:t>
            </a:r>
            <a:r>
              <a:rPr lang="ru-RU" sz="4400" b="1" dirty="0" smtClean="0"/>
              <a:t>. З тих </a:t>
            </a:r>
            <a:r>
              <a:rPr lang="ru-RU" sz="4400" b="1" dirty="0" err="1" smtClean="0"/>
              <a:t>пір</a:t>
            </a:r>
            <a:r>
              <a:rPr lang="ru-RU" sz="4400" b="1" dirty="0" smtClean="0"/>
              <a:t>, як люди </a:t>
            </a:r>
            <a:r>
              <a:rPr lang="ru-RU" sz="4400" b="1" dirty="0" err="1" smtClean="0"/>
              <a:t>навчилися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писати</a:t>
            </a:r>
            <a:r>
              <a:rPr lang="ru-RU" sz="4400" b="1" dirty="0" smtClean="0"/>
              <a:t>, свою всю </a:t>
            </a:r>
            <a:r>
              <a:rPr lang="ru-RU" sz="4400" b="1" dirty="0" err="1" smtClean="0"/>
              <a:t>мудрість</a:t>
            </a:r>
            <a:r>
              <a:rPr lang="ru-RU" sz="4400" b="1" dirty="0" smtClean="0"/>
              <a:t> вони </a:t>
            </a:r>
            <a:r>
              <a:rPr lang="ru-RU" sz="4400" b="1" dirty="0" err="1" smtClean="0"/>
              <a:t>довірили</a:t>
            </a:r>
            <a:r>
              <a:rPr lang="ru-RU" sz="4400" b="1" dirty="0" smtClean="0"/>
              <a:t> книгам. Книги </a:t>
            </a:r>
            <a:r>
              <a:rPr lang="ru-RU" sz="4400" b="1" dirty="0" err="1" smtClean="0"/>
              <a:t>відкривають</a:t>
            </a:r>
            <a:r>
              <a:rPr lang="ru-RU" sz="4400" b="1" dirty="0" smtClean="0"/>
              <a:t> нам </a:t>
            </a:r>
            <a:r>
              <a:rPr lang="ru-RU" sz="4400" b="1" dirty="0" err="1" smtClean="0"/>
              <a:t>світ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допомагають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уявити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минуле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заглянути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майбутнє</a:t>
            </a:r>
            <a:r>
              <a:rPr lang="ru-RU" sz="4400" b="1" dirty="0" smtClean="0"/>
              <a:t>.</a:t>
            </a:r>
            <a:endParaRPr lang="uk-UA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2" y="3634856"/>
            <a:ext cx="4277346" cy="3065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63" y="3634856"/>
            <a:ext cx="4130310" cy="3065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4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79" y="510138"/>
            <a:ext cx="5646821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err="1" smtClean="0"/>
              <a:t>Перші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паперові</a:t>
            </a:r>
            <a:r>
              <a:rPr lang="ru-RU" sz="4400" b="1" dirty="0" smtClean="0"/>
              <a:t> книги </a:t>
            </a:r>
            <a:r>
              <a:rPr lang="ru-RU" sz="4400" b="1" dirty="0" err="1" smtClean="0"/>
              <a:t>з'явилися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Європі</a:t>
            </a:r>
            <a:r>
              <a:rPr lang="ru-RU" sz="4400" b="1" dirty="0" smtClean="0"/>
              <a:t> в ХІІІ ст. </a:t>
            </a:r>
            <a:r>
              <a:rPr lang="ru-RU" sz="4400" b="1" dirty="0" err="1" smtClean="0"/>
              <a:t>Їх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довгий</a:t>
            </a:r>
            <a:r>
              <a:rPr lang="ru-RU" sz="4400" b="1" dirty="0" smtClean="0"/>
              <a:t> час писали </a:t>
            </a:r>
            <a:r>
              <a:rPr lang="ru-RU" sz="4400" b="1" dirty="0" err="1" smtClean="0"/>
              <a:t>від</a:t>
            </a:r>
            <a:r>
              <a:rPr lang="ru-RU" sz="4400" b="1" dirty="0" smtClean="0"/>
              <a:t> руки.</a:t>
            </a:r>
          </a:p>
          <a:p>
            <a:pPr marL="0" indent="0" algn="ctr">
              <a:buNone/>
            </a:pPr>
            <a:r>
              <a:rPr lang="ru-RU" sz="4400" b="1" dirty="0" smtClean="0"/>
              <a:t> Одна книга </a:t>
            </a:r>
            <a:r>
              <a:rPr lang="ru-RU" sz="4400" b="1" dirty="0" err="1" smtClean="0"/>
              <a:t>виготовлялася</a:t>
            </a:r>
            <a:r>
              <a:rPr lang="ru-RU" sz="4400" b="1" dirty="0" smtClean="0"/>
              <a:t> 5-7 </a:t>
            </a:r>
            <a:r>
              <a:rPr lang="ru-RU" sz="4400" b="1" dirty="0" err="1" smtClean="0"/>
              <a:t>років</a:t>
            </a:r>
            <a:r>
              <a:rPr lang="ru-RU" sz="4400" b="1" dirty="0" smtClean="0"/>
              <a:t> і </a:t>
            </a:r>
            <a:r>
              <a:rPr lang="ru-RU" sz="4400" b="1" dirty="0" err="1" smtClean="0"/>
              <a:t>коштувала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дуже</a:t>
            </a:r>
            <a:r>
              <a:rPr lang="ru-RU" sz="4400" b="1" dirty="0" smtClean="0"/>
              <a:t> дорого.</a:t>
            </a:r>
            <a:endParaRPr lang="uk-UA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6" y="510138"/>
            <a:ext cx="3621647" cy="613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85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5303522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/>
              <a:t>Перша бібліотека була створена Ярославом Мудрим в Києві в 1037.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Давні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єгиптяни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називали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їх</a:t>
            </a:r>
            <a:r>
              <a:rPr lang="ru-RU" sz="4400" b="1" dirty="0" smtClean="0"/>
              <a:t> “аптеками для </a:t>
            </a:r>
            <a:r>
              <a:rPr lang="ru-RU" sz="4400" b="1" dirty="0" err="1" smtClean="0"/>
              <a:t>душі</a:t>
            </a:r>
            <a:r>
              <a:rPr lang="ru-RU" sz="4400" b="1" dirty="0" smtClean="0"/>
              <a:t>”, тому,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книги </a:t>
            </a:r>
            <a:r>
              <a:rPr lang="ru-RU" sz="4400" b="1" dirty="0" err="1" smtClean="0"/>
              <a:t>робили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людську</a:t>
            </a:r>
            <a:r>
              <a:rPr lang="ru-RU" sz="4400" b="1" dirty="0" smtClean="0"/>
              <a:t> душу благородною, а </a:t>
            </a:r>
            <a:r>
              <a:rPr lang="ru-RU" sz="4400" b="1" dirty="0" err="1" smtClean="0"/>
              <a:t>розум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сильним</a:t>
            </a:r>
            <a:r>
              <a:rPr lang="ru-RU" sz="4400" b="1" dirty="0" smtClean="0"/>
              <a:t>. </a:t>
            </a:r>
            <a:r>
              <a:rPr lang="uk-UA" sz="4400" b="1" dirty="0" smtClean="0"/>
              <a:t> </a:t>
            </a:r>
            <a:endParaRPr lang="uk-UA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38" y="390901"/>
            <a:ext cx="4919261" cy="6076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3142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2594" y="0"/>
            <a:ext cx="728036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У ХV ст. </a:t>
            </a:r>
            <a:r>
              <a:rPr lang="ru-RU" sz="4000" b="1" dirty="0" err="1" smtClean="0"/>
              <a:t>був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винайдений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спосіб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друкувати</a:t>
            </a:r>
            <a:r>
              <a:rPr lang="ru-RU" sz="4000" b="1" dirty="0" smtClean="0"/>
              <a:t> книги. Перша </a:t>
            </a:r>
            <a:r>
              <a:rPr lang="ru-RU" sz="4000" b="1" dirty="0" err="1" smtClean="0"/>
              <a:t>друкована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Україні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була</a:t>
            </a:r>
            <a:r>
              <a:rPr lang="ru-RU" sz="4000" b="1" dirty="0" smtClean="0"/>
              <a:t> видана </a:t>
            </a:r>
            <a:r>
              <a:rPr lang="ru-RU" sz="4000" b="1" dirty="0" err="1" smtClean="0"/>
              <a:t>Іваном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Федоровим</a:t>
            </a:r>
            <a:r>
              <a:rPr lang="ru-RU" sz="4000" b="1" dirty="0" smtClean="0"/>
              <a:t> у 1574 </a:t>
            </a:r>
            <a:r>
              <a:rPr lang="ru-RU" sz="4000" b="1" dirty="0" err="1" smtClean="0"/>
              <a:t>році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Львові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Називалась</a:t>
            </a:r>
            <a:r>
              <a:rPr lang="ru-RU" sz="4000" b="1" dirty="0" smtClean="0"/>
              <a:t> вона “Апостол”.</a:t>
            </a:r>
            <a:endParaRPr lang="uk-UA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5" y="3496492"/>
            <a:ext cx="4241073" cy="318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9" y="174021"/>
            <a:ext cx="4642339" cy="65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0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59330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/>
              <a:t>В </a:t>
            </a:r>
            <a:r>
              <a:rPr lang="ru-RU" sz="4400" b="1" dirty="0" err="1"/>
              <a:t>Україні</a:t>
            </a:r>
            <a:r>
              <a:rPr lang="ru-RU" sz="4400" b="1" dirty="0"/>
              <a:t> до </a:t>
            </a:r>
            <a:r>
              <a:rPr lang="ru-RU" sz="4400" b="1" dirty="0" err="1"/>
              <a:t>появи</a:t>
            </a:r>
            <a:r>
              <a:rPr lang="ru-RU" sz="4400" b="1" dirty="0"/>
              <a:t> </a:t>
            </a:r>
            <a:r>
              <a:rPr lang="ru-RU" sz="4400" b="1" dirty="0" err="1"/>
              <a:t>першодруків</a:t>
            </a:r>
            <a:r>
              <a:rPr lang="ru-RU" sz="4400" b="1" dirty="0"/>
              <a:t> </a:t>
            </a:r>
            <a:r>
              <a:rPr lang="ru-RU" sz="4400" b="1" dirty="0" err="1"/>
              <a:t>панувала</a:t>
            </a:r>
            <a:r>
              <a:rPr lang="ru-RU" sz="4400" b="1" dirty="0"/>
              <a:t> </a:t>
            </a:r>
            <a:r>
              <a:rPr lang="ru-RU" sz="4400" b="1" dirty="0" err="1"/>
              <a:t>рукописна</a:t>
            </a:r>
            <a:r>
              <a:rPr lang="ru-RU" sz="4400" b="1" dirty="0"/>
              <a:t> книга, </a:t>
            </a:r>
            <a:r>
              <a:rPr lang="ru-RU" sz="4400" b="1" dirty="0" err="1"/>
              <a:t>кот­ра</a:t>
            </a:r>
            <a:r>
              <a:rPr lang="ru-RU" sz="4400" b="1" dirty="0"/>
              <a:t> </a:t>
            </a:r>
            <a:r>
              <a:rPr lang="ru-RU" sz="4400" b="1" dirty="0" err="1"/>
              <a:t>була</a:t>
            </a:r>
            <a:r>
              <a:rPr lang="ru-RU" sz="4400" b="1" dirty="0"/>
              <a:t> </a:t>
            </a:r>
            <a:r>
              <a:rPr lang="ru-RU" sz="4800" b="1" dirty="0" err="1"/>
              <a:t>витвором</a:t>
            </a:r>
            <a:r>
              <a:rPr lang="ru-RU" sz="4400" b="1" dirty="0"/>
              <a:t> </a:t>
            </a:r>
            <a:r>
              <a:rPr lang="ru-RU" sz="4400" b="1" dirty="0" err="1"/>
              <a:t>малярства</a:t>
            </a:r>
            <a:r>
              <a:rPr lang="ru-RU" sz="4400" b="1" dirty="0"/>
              <a:t>. Характерною такою </a:t>
            </a:r>
            <a:r>
              <a:rPr lang="ru-RU" sz="4400" b="1" dirty="0" err="1"/>
              <a:t>пам'яткою</a:t>
            </a:r>
            <a:r>
              <a:rPr lang="ru-RU" sz="4400" b="1" dirty="0"/>
              <a:t> є </a:t>
            </a:r>
            <a:r>
              <a:rPr lang="ru-RU" sz="4400" b="1" dirty="0" err="1"/>
              <a:t>руко­писне</a:t>
            </a:r>
            <a:r>
              <a:rPr lang="ru-RU" sz="4400" b="1" dirty="0"/>
              <a:t> </a:t>
            </a:r>
            <a:r>
              <a:rPr lang="ru-RU" sz="4400" b="1" dirty="0" err="1"/>
              <a:t>Пересопницьке</a:t>
            </a:r>
            <a:r>
              <a:rPr lang="ru-RU" sz="4400" b="1" dirty="0"/>
              <a:t> </a:t>
            </a:r>
            <a:r>
              <a:rPr lang="ru-RU" sz="4400" b="1" dirty="0" err="1"/>
              <a:t>Євангеліє</a:t>
            </a:r>
            <a:r>
              <a:rPr lang="ru-RU" sz="4400" b="1" dirty="0"/>
              <a:t>, </a:t>
            </a:r>
            <a:r>
              <a:rPr lang="ru-RU" sz="4400" b="1" dirty="0" err="1"/>
              <a:t>складене</a:t>
            </a:r>
            <a:r>
              <a:rPr lang="ru-RU" sz="4400" b="1" dirty="0"/>
              <a:t> в 1556—1561 </a:t>
            </a:r>
            <a:r>
              <a:rPr lang="ru-RU" sz="4400" b="1" dirty="0" err="1"/>
              <a:t>рр</a:t>
            </a:r>
            <a:r>
              <a:rPr lang="ru-RU" sz="4400" b="1" dirty="0"/>
              <a:t>.</a:t>
            </a:r>
            <a:endParaRPr lang="uk-UA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62" y="529390"/>
            <a:ext cx="4454629" cy="5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" y="191588"/>
            <a:ext cx="8551817" cy="6413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6548" y="5897565"/>
            <a:ext cx="285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Пересопницьке</a:t>
            </a:r>
            <a:r>
              <a:rPr lang="uk-UA" sz="2000" b="1" dirty="0" smtClean="0"/>
              <a:t> Євангеліє, 1556-1561рр.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6920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25" y="140211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3800" b="1" dirty="0" smtClean="0"/>
              <a:t>Дякую за увагу! </a:t>
            </a:r>
            <a:endParaRPr lang="uk-UA" sz="13800" b="1" dirty="0"/>
          </a:p>
        </p:txBody>
      </p:sp>
    </p:spTree>
    <p:extLst>
      <p:ext uri="{BB962C8B-B14F-4D97-AF65-F5344CB8AC3E}">
        <p14:creationId xmlns:p14="http://schemas.microsoft.com/office/powerpoint/2010/main" val="20441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172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Перші книги</dc:title>
  <dc:creator>Роман Тарасов</dc:creator>
  <cp:lastModifiedBy>Admin</cp:lastModifiedBy>
  <cp:revision>9</cp:revision>
  <dcterms:created xsi:type="dcterms:W3CDTF">2015-09-02T14:20:39Z</dcterms:created>
  <dcterms:modified xsi:type="dcterms:W3CDTF">2018-02-01T19:32:38Z</dcterms:modified>
</cp:coreProperties>
</file>