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4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87DBE37-D5BE-4DFC-B9F8-964E88ED12B2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1252B5C-0C43-4104-A2CE-5C4F84FF0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BE37-D5BE-4DFC-B9F8-964E88ED12B2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2B5C-0C43-4104-A2CE-5C4F84FF0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BE37-D5BE-4DFC-B9F8-964E88ED12B2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2B5C-0C43-4104-A2CE-5C4F84FF0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BE37-D5BE-4DFC-B9F8-964E88ED12B2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2B5C-0C43-4104-A2CE-5C4F84FF0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BE37-D5BE-4DFC-B9F8-964E88ED12B2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2B5C-0C43-4104-A2CE-5C4F84FF0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BE37-D5BE-4DFC-B9F8-964E88ED12B2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2B5C-0C43-4104-A2CE-5C4F84FF05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BE37-D5BE-4DFC-B9F8-964E88ED12B2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2B5C-0C43-4104-A2CE-5C4F84FF058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BE37-D5BE-4DFC-B9F8-964E88ED12B2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2B5C-0C43-4104-A2CE-5C4F84FF0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BE37-D5BE-4DFC-B9F8-964E88ED12B2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2B5C-0C43-4104-A2CE-5C4F84FF0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87DBE37-D5BE-4DFC-B9F8-964E88ED12B2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1252B5C-0C43-4104-A2CE-5C4F84FF0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87DBE37-D5BE-4DFC-B9F8-964E88ED12B2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1252B5C-0C43-4104-A2CE-5C4F84FF0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87DBE37-D5BE-4DFC-B9F8-964E88ED12B2}" type="datetimeFigureOut">
              <a:rPr lang="ru-RU" smtClean="0"/>
              <a:t>22.02.2014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1252B5C-0C43-4104-A2CE-5C4F84FF05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услана\Downloads\images (3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8062912" cy="147002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ln w="6350">
                  <a:gradFill>
                    <a:gsLst>
                      <a:gs pos="0">
                        <a:srgbClr val="0000FF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  <a:t>Математичний детектив</a:t>
            </a:r>
            <a:br>
              <a:rPr lang="uk-UA" sz="4000" b="1" dirty="0" smtClean="0">
                <a:ln w="6350">
                  <a:gradFill>
                    <a:gsLst>
                      <a:gs pos="0">
                        <a:srgbClr val="0000FF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uk-UA" sz="4000" b="1" dirty="0" smtClean="0">
                <a:ln w="6350">
                  <a:gradFill>
                    <a:gsLst>
                      <a:gs pos="0">
                        <a:srgbClr val="0000FF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  <a:t>квадратні рівняння</a:t>
            </a:r>
            <a:br>
              <a:rPr lang="uk-UA" sz="4000" b="1" dirty="0" smtClean="0">
                <a:ln w="6350">
                  <a:gradFill>
                    <a:gsLst>
                      <a:gs pos="0">
                        <a:srgbClr val="0000FF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uk-UA" sz="4000" b="1" dirty="0" smtClean="0">
                <a:ln w="6350">
                  <a:gradFill>
                    <a:gsLst>
                      <a:gs pos="0">
                        <a:srgbClr val="0000FF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bg1">
                    <a:lumMod val="85000"/>
                    <a:lumOff val="15000"/>
                  </a:schemeClr>
                </a:solidFill>
              </a:rPr>
              <a:t>8клас</a:t>
            </a:r>
            <a:endParaRPr lang="ru-RU" b="1" dirty="0">
              <a:ln w="6350">
                <a:gradFill>
                  <a:gsLst>
                    <a:gs pos="0">
                      <a:srgbClr val="0000FF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8062912" cy="1752600"/>
          </a:xfrm>
        </p:spPr>
        <p:txBody>
          <a:bodyPr>
            <a:normAutofit fontScale="92500" lnSpcReduction="20000"/>
          </a:bodyPr>
          <a:lstStyle/>
          <a:p>
            <a:endParaRPr lang="uk-UA" smtClean="0">
              <a:ln>
                <a:solidFill>
                  <a:srgbClr val="666666"/>
                </a:solidFill>
              </a:ln>
              <a:solidFill>
                <a:prstClr val="white">
                  <a:tint val="75000"/>
                </a:prstClr>
              </a:solidFill>
            </a:endParaRPr>
          </a:p>
          <a:p>
            <a:endParaRPr lang="uk-UA" smtClean="0">
              <a:ln>
                <a:solidFill>
                  <a:srgbClr val="666666"/>
                </a:solidFill>
              </a:ln>
              <a:solidFill>
                <a:prstClr val="white">
                  <a:tint val="75000"/>
                </a:prstClr>
              </a:solidFill>
            </a:endParaRPr>
          </a:p>
          <a:p>
            <a:pPr algn="ctr"/>
            <a:r>
              <a:rPr lang="uk-UA" b="1" i="1" smtClean="0">
                <a:ln>
                  <a:solidFill>
                    <a:srgbClr val="666666"/>
                  </a:solidFill>
                </a:ln>
                <a:solidFill>
                  <a:prstClr val="white">
                    <a:tint val="75000"/>
                  </a:prstClr>
                </a:solidFill>
              </a:rPr>
              <a:t>Охоронець стверджує, що всі 12 картин були викрадені  між 22.00 і</a:t>
            </a:r>
          </a:p>
          <a:p>
            <a:pPr lvl="0" algn="ctr">
              <a:buClr>
                <a:srgbClr val="FF388C"/>
              </a:buClr>
            </a:pPr>
            <a:r>
              <a:rPr lang="uk-UA" b="1" i="1" smtClean="0">
                <a:ln>
                  <a:solidFill>
                    <a:srgbClr val="666666"/>
                  </a:solidFill>
                </a:ln>
                <a:solidFill>
                  <a:prstClr val="white">
                    <a:tint val="75000"/>
                  </a:prstClr>
                </a:solidFill>
              </a:rPr>
              <a:t>23.00</a:t>
            </a:r>
            <a:endParaRPr lang="ru-RU" b="1" i="1" smtClean="0">
              <a:ln>
                <a:solidFill>
                  <a:srgbClr val="666666"/>
                </a:solidFill>
              </a:ln>
              <a:solidFill>
                <a:prstClr val="white">
                  <a:tint val="75000"/>
                </a:prstClr>
              </a:solidFill>
            </a:endParaRPr>
          </a:p>
          <a:p>
            <a:endParaRPr lang="ru-RU" dirty="0"/>
          </a:p>
        </p:txBody>
      </p:sp>
      <p:pic>
        <p:nvPicPr>
          <p:cNvPr id="6" name="Serial_Sherlok_Holms_i_Doktor_Vatson_-_Melodiya_muzofon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2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Руслана\Downloads\images (4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  <a:t>Записка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uk-UA" sz="3200" i="1" dirty="0" smtClean="0">
                    <a:solidFill>
                      <a:schemeClr val="bg1"/>
                    </a:solidFill>
                    <a:latin typeface="Monotype Corsiva" pitchFamily="66" charset="0"/>
                  </a:rPr>
                  <a:t>Шосту частину згубив, </a:t>
                </a:r>
              </a:p>
              <a:p>
                <a:pPr marL="0" indent="0">
                  <a:buNone/>
                </a:pPr>
                <a:r>
                  <a:rPr lang="uk-UA" sz="3200" i="1" dirty="0" smtClean="0">
                    <a:solidFill>
                      <a:schemeClr val="bg1"/>
                    </a:solidFill>
                    <a:latin typeface="Monotype Corsiva" pitchFamily="66" charset="0"/>
                  </a:rPr>
                  <a:t>Чверть - професор забрав,</a:t>
                </a:r>
              </a:p>
              <a:p>
                <a:pPr marL="0" indent="0">
                  <a:buNone/>
                </a:pPr>
                <a:r>
                  <a:rPr lang="uk-UA" sz="3200" i="1" dirty="0" smtClean="0">
                    <a:solidFill>
                      <a:schemeClr val="bg1"/>
                    </a:solidFill>
                    <a:latin typeface="Monotype Corsiva" pitchFamily="66" charset="0"/>
                  </a:rPr>
                  <a:t>Ще чверть продати не встиг,</a:t>
                </a:r>
              </a:p>
              <a:p>
                <a:pPr marL="0" indent="0">
                  <a:buNone/>
                </a:pPr>
                <a:r>
                  <a:rPr lang="uk-UA" sz="3200" i="1" dirty="0" smtClean="0">
                    <a:solidFill>
                      <a:schemeClr val="bg1"/>
                    </a:solidFill>
                    <a:latin typeface="Monotype Corsiva" pitchFamily="66" charset="0"/>
                  </a:rPr>
                  <a:t>Третину серйозно сховав.</a:t>
                </a:r>
              </a:p>
              <a:p>
                <a:pPr marL="0" indent="0">
                  <a:buNone/>
                </a:pPr>
                <a:r>
                  <a:rPr lang="uk-UA" sz="3200" i="1" dirty="0" smtClean="0">
                    <a:solidFill>
                      <a:schemeClr val="bg1"/>
                    </a:solidFill>
                    <a:latin typeface="Monotype Corsiva" pitchFamily="66" charset="0"/>
                  </a:rPr>
                  <a:t>Лише якщо код ти узнаєш, картини із сейфа дістанеш!</a:t>
                </a:r>
              </a:p>
              <a:p>
                <a:pPr marL="0" indent="0">
                  <a:buNone/>
                </a:pPr>
                <a:r>
                  <a:rPr lang="uk-UA" sz="3200" i="1" dirty="0" smtClean="0">
                    <a:solidFill>
                      <a:schemeClr val="bg1"/>
                    </a:solidFill>
                    <a:latin typeface="Monotype Corsiva" pitchFamily="66" charset="0"/>
                  </a:rPr>
                  <a:t>№ коду – добуток коренів у квадраті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32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uk-UA" sz="3200" i="1" smtClean="0">
                              <a:solidFill>
                                <a:schemeClr val="bg1"/>
                              </a:solidFill>
                              <a:effectLst/>
                              <a:latin typeface="Monotype Corsiva" pitchFamily="66" charset="0"/>
                              <a:ea typeface="Calibri"/>
                              <a:cs typeface="Times New Roman"/>
                            </a:rPr>
                            <m:t>│</m:t>
                          </m:r>
                          <m:r>
                            <m:rPr>
                              <m:nor/>
                            </m:rPr>
                            <a:rPr lang="ru-RU" sz="3200" i="1">
                              <a:solidFill>
                                <a:schemeClr val="bg1"/>
                              </a:solidFill>
                              <a:latin typeface="Monotype Corsiva" pitchFamily="66" charset="0"/>
                              <a:ea typeface="Calibri"/>
                              <a:cs typeface="Times New Roman"/>
                            </a:rPr>
                            <m:t> </m:t>
                          </m:r>
                          <m:r>
                            <a:rPr lang="uk-UA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х</m:t>
                          </m:r>
                        </m:e>
                        <m:sup>
                          <m:r>
                            <a:rPr lang="uk-UA" sz="32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uk-UA" sz="32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+5х+5</m:t>
                      </m:r>
                      <m:r>
                        <m:rPr>
                          <m:nor/>
                        </m:rPr>
                        <a:rPr lang="uk-UA" sz="3200" i="1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m:t>│</m:t>
                      </m:r>
                      <m:r>
                        <m:rPr>
                          <m:nor/>
                        </m:rPr>
                        <a:rPr lang="uk-UA" sz="3200" b="0" i="1" smtClean="0">
                          <a:solidFill>
                            <a:schemeClr val="bg1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uk-UA" sz="3200" i="1" dirty="0" smtClean="0">
                  <a:solidFill>
                    <a:srgbClr val="C00000"/>
                  </a:solidFill>
                  <a:latin typeface="Monotype Corsiva" pitchFamily="66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2461" t="-2200" r="-1280" b="-236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98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Код 576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780928"/>
                <a:ext cx="6399813" cy="2520280"/>
              </a:xfrm>
            </p:spPr>
            <p:txBody>
              <a:bodyPr/>
              <a:lstStyle/>
              <a:p>
                <a:pPr marL="0" lv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uk-UA" sz="3200" b="0" i="1" smtClean="0"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uk-UA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3200" dirty="0" smtClean="0"/>
                  <a:t>=-4,</a:t>
                </a:r>
                <a:r>
                  <a:rPr lang="ru-RU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uk-UA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=-1,</a:t>
                </a:r>
                <a:r>
                  <a:rPr lang="ru-RU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uk-UA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=-2,</a:t>
                </a:r>
                <a:r>
                  <a:rPr lang="ru-RU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uk-UA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=-3,</a:t>
                </a:r>
              </a:p>
              <a:p>
                <a:pPr marL="0" lvl="0" indent="0">
                  <a:buNone/>
                </a:pPr>
                <a:r>
                  <a:rPr lang="uk-UA" sz="3200" dirty="0" smtClean="0">
                    <a:solidFill>
                      <a:prstClr val="black"/>
                    </a:solidFill>
                  </a:rPr>
                  <a:t>((-4)*(-1)*(-2)*(-3)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uk-UA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uk-UA" sz="3200" dirty="0" smtClean="0">
                    <a:solidFill>
                      <a:prstClr val="black"/>
                    </a:solidFill>
                  </a:rPr>
                  <a:t>=576</a:t>
                </a:r>
                <a:endParaRPr lang="ru-RU" sz="3200" dirty="0">
                  <a:solidFill>
                    <a:prstClr val="black"/>
                  </a:solidFill>
                </a:endParaRPr>
              </a:p>
              <a:p>
                <a:pPr lvl="0"/>
                <a:endParaRPr lang="ru-RU" dirty="0">
                  <a:solidFill>
                    <a:prstClr val="black"/>
                  </a:solidFill>
                </a:endParaRPr>
              </a:p>
              <a:p>
                <a:pPr lvl="0"/>
                <a:endParaRPr lang="ru-RU" dirty="0">
                  <a:solidFill>
                    <a:prstClr val="black"/>
                  </a:solidFill>
                </a:endParaRPr>
              </a:p>
              <a:p>
                <a:endParaRPr lang="ru-RU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780928"/>
                <a:ext cx="6399813" cy="2520280"/>
              </a:xfrm>
              <a:blipFill rotWithShape="1">
                <a:blip r:embed="rId3"/>
                <a:stretch>
                  <a:fillRect l="-2381" t="-3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9" name="Picture 3" descr="C:\Users\Руслана\Downloads\images (4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0834"/>
            <a:ext cx="2304256" cy="440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85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3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Отже, все стало на свої місця</a:t>
            </a:r>
            <a:r>
              <a:rPr lang="uk-UA" sz="3200" dirty="0">
                <a:solidFill>
                  <a:prstClr val="black"/>
                </a:solidFill>
                <a:ea typeface="+mn-ea"/>
                <a:cs typeface="+mn-cs"/>
              </a:rPr>
              <a:t>.</a:t>
            </a:r>
            <a: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Відомо, де картини, як вони туди потрапили. І ми знову можемо ними милуватися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0243" name="Picture 3" descr="C:\Users\Руслана\Downloads\кандинський рішучий рожев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42549"/>
            <a:ext cx="2391935" cy="24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Руслана\Downloads\сальвадор далі  купру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276" y="2686976"/>
            <a:ext cx="2279656" cy="364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53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2875500" cy="424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3"/>
            <a:ext cx="1944216" cy="39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12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Руслана\Downloads\images (4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403244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Руслана\Downloads\images (42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374441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Руслана\Downloads\загруженное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7686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Вітаємо з успішно </a:t>
            </a:r>
            <a:r>
              <a:rPr lang="uk-UA" dirty="0" smtClean="0">
                <a:solidFill>
                  <a:schemeClr val="bg1"/>
                </a:solidFill>
              </a:rPr>
              <a:t>проведеною </a:t>
            </a:r>
            <a:r>
              <a:rPr lang="uk-UA" dirty="0" smtClean="0">
                <a:solidFill>
                  <a:schemeClr val="bg1"/>
                </a:solidFill>
              </a:rPr>
              <a:t>операцією!!!!!!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0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scene3d>
            <a:camera prst="orthographicFront"/>
            <a:lightRig rig="threePt" dir="t"/>
          </a:scene3d>
          <a:sp3d contourW="12700"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/>
          <a:lstStyle/>
          <a:p>
            <a:r>
              <a:rPr lang="uk-UA" dirty="0" smtClean="0"/>
              <a:t>Формула злочину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132856"/>
            <a:ext cx="6196405" cy="3603812"/>
          </a:xfrm>
          <a:noFill/>
          <a:effectLst>
            <a:reflection endPos="65000" dist="50800" dir="5400000" sy="-100000" algn="bl" rotWithShape="0"/>
          </a:effectLst>
        </p:spPr>
        <p:txBody>
          <a:bodyPr>
            <a:normAutofit/>
          </a:bodyPr>
          <a:lstStyle/>
          <a:p>
            <a:pPr marL="0" lvl="0" indent="0">
              <a:buClr>
                <a:srgbClr val="AA2B1E"/>
              </a:buClr>
              <a:buNone/>
            </a:pPr>
            <a:r>
              <a:rPr lang="en-US" sz="3200" b="1" dirty="0">
                <a:solidFill>
                  <a:prstClr val="black"/>
                </a:solidFill>
              </a:rPr>
              <a:t>a</a:t>
            </a:r>
            <a:r>
              <a:rPr lang="uk-UA" sz="3200" b="1" dirty="0">
                <a:solidFill>
                  <a:prstClr val="black"/>
                </a:solidFill>
              </a:rPr>
              <a:t>х</a:t>
            </a:r>
            <a:r>
              <a:rPr lang="uk-UA" sz="3200" b="1" baseline="30000" dirty="0">
                <a:solidFill>
                  <a:prstClr val="black"/>
                </a:solidFill>
              </a:rPr>
              <a:t>2</a:t>
            </a:r>
            <a:r>
              <a:rPr lang="uk-UA" sz="3200" b="1" dirty="0">
                <a:solidFill>
                  <a:prstClr val="black"/>
                </a:solidFill>
              </a:rPr>
              <a:t>+</a:t>
            </a:r>
            <a:r>
              <a:rPr lang="en-US" sz="3200" b="1" dirty="0" err="1">
                <a:solidFill>
                  <a:prstClr val="black"/>
                </a:solidFill>
              </a:rPr>
              <a:t>bx+c</a:t>
            </a:r>
            <a:r>
              <a:rPr lang="en-US" sz="3200" b="1" dirty="0">
                <a:solidFill>
                  <a:prstClr val="black"/>
                </a:solidFill>
              </a:rPr>
              <a:t>=0</a:t>
            </a:r>
            <a:endParaRPr lang="ru-RU" sz="3200" b="1" dirty="0">
              <a:solidFill>
                <a:prstClr val="black"/>
              </a:solidFill>
            </a:endParaRPr>
          </a:p>
          <a:p>
            <a:pPr marL="0" lvl="0" indent="0">
              <a:buClr>
                <a:srgbClr val="AA2B1E"/>
              </a:buClr>
              <a:buNone/>
            </a:pPr>
            <a:r>
              <a:rPr lang="en-US" sz="3200" b="1" dirty="0">
                <a:solidFill>
                  <a:prstClr val="black"/>
                </a:solidFill>
              </a:rPr>
              <a:t>a </a:t>
            </a:r>
            <a:r>
              <a:rPr lang="ru-RU" sz="3200" b="1" dirty="0">
                <a:solidFill>
                  <a:prstClr val="black"/>
                </a:solidFill>
              </a:rPr>
              <a:t>– </a:t>
            </a:r>
            <a:r>
              <a:rPr lang="uk-UA" sz="3200" b="1" dirty="0">
                <a:solidFill>
                  <a:prstClr val="black"/>
                </a:solidFill>
              </a:rPr>
              <a:t>охоронець</a:t>
            </a:r>
            <a:endParaRPr lang="ru-RU" sz="3200" b="1" dirty="0">
              <a:solidFill>
                <a:prstClr val="black"/>
              </a:solidFill>
            </a:endParaRPr>
          </a:p>
          <a:p>
            <a:pPr marL="0" lvl="0" indent="0">
              <a:buClr>
                <a:srgbClr val="AA2B1E"/>
              </a:buClr>
              <a:buNone/>
            </a:pPr>
            <a:r>
              <a:rPr lang="en-US" sz="3200" b="1" dirty="0">
                <a:solidFill>
                  <a:prstClr val="black"/>
                </a:solidFill>
              </a:rPr>
              <a:t>x</a:t>
            </a:r>
            <a:r>
              <a:rPr lang="ru-RU" sz="3200" b="1" baseline="-25000" dirty="0">
                <a:solidFill>
                  <a:prstClr val="black"/>
                </a:solidFill>
              </a:rPr>
              <a:t>1</a:t>
            </a:r>
            <a:r>
              <a:rPr lang="ru-RU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>
                <a:solidFill>
                  <a:prstClr val="black"/>
                </a:solidFill>
              </a:rPr>
              <a:t>x</a:t>
            </a:r>
            <a:r>
              <a:rPr lang="ru-RU" sz="3200" b="1" baseline="-25000" dirty="0">
                <a:solidFill>
                  <a:prstClr val="black"/>
                </a:solidFill>
              </a:rPr>
              <a:t>2</a:t>
            </a:r>
            <a:r>
              <a:rPr lang="ru-RU" sz="3200" b="1" dirty="0">
                <a:solidFill>
                  <a:prstClr val="black"/>
                </a:solidFill>
              </a:rPr>
              <a:t> – </a:t>
            </a:r>
            <a:r>
              <a:rPr lang="uk-UA" sz="3200" b="1" dirty="0">
                <a:solidFill>
                  <a:prstClr val="black"/>
                </a:solidFill>
              </a:rPr>
              <a:t>кількість злодіїв</a:t>
            </a:r>
            <a:endParaRPr lang="ru-RU" sz="3200" b="1" dirty="0">
              <a:solidFill>
                <a:prstClr val="black"/>
              </a:solidFill>
            </a:endParaRPr>
          </a:p>
          <a:p>
            <a:pPr marL="0" lvl="0" indent="0">
              <a:buClr>
                <a:srgbClr val="AA2B1E"/>
              </a:buClr>
              <a:buNone/>
            </a:pPr>
            <a:r>
              <a:rPr lang="en-US" sz="3200" b="1" dirty="0">
                <a:solidFill>
                  <a:prstClr val="black"/>
                </a:solidFill>
              </a:rPr>
              <a:t>c – </a:t>
            </a:r>
            <a:r>
              <a:rPr lang="uk-UA" sz="3200" b="1" dirty="0">
                <a:solidFill>
                  <a:prstClr val="black"/>
                </a:solidFill>
              </a:rPr>
              <a:t>кількість картин</a:t>
            </a:r>
            <a:endParaRPr lang="ru-RU" sz="3200" b="1" dirty="0">
              <a:solidFill>
                <a:prstClr val="black"/>
              </a:solidFill>
            </a:endParaRPr>
          </a:p>
          <a:p>
            <a:pPr marL="0" lvl="0" indent="0">
              <a:buClr>
                <a:srgbClr val="AA2B1E"/>
              </a:buClr>
              <a:buNone/>
            </a:pPr>
            <a:endParaRPr lang="ru-RU" sz="3200" b="1" dirty="0">
              <a:solidFill>
                <a:prstClr val="black"/>
              </a:solidFill>
            </a:endParaRPr>
          </a:p>
          <a:p>
            <a:endParaRPr lang="ru-RU" sz="1400" dirty="0"/>
          </a:p>
        </p:txBody>
      </p:sp>
      <p:pic>
        <p:nvPicPr>
          <p:cNvPr id="3075" name="Picture 3" descr="C:\Users\Руслана\Downloads\images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17032"/>
            <a:ext cx="1656209" cy="25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4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uk-UA" sz="2400" dirty="0" smtClean="0"/>
              <a:t>- </a:t>
            </a:r>
            <a:r>
              <a:rPr lang="uk-UA" sz="2400" b="1" dirty="0" smtClean="0"/>
              <a:t>Були знайдені сліди двох злочинців.</a:t>
            </a:r>
            <a:br>
              <a:rPr lang="uk-UA" sz="2400" b="1" dirty="0" smtClean="0"/>
            </a:br>
            <a:r>
              <a:rPr lang="uk-UA" sz="2400" b="1" dirty="0" smtClean="0"/>
              <a:t>- Неподалік музею, були зафіксовані ще сліди, отже злодіїв було більше. Скільки?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i="1" dirty="0" smtClean="0"/>
              <a:t>-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Яка їх загальна кількість?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4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х</a:t>
            </a:r>
            <a:r>
              <a:rPr lang="uk-UA" sz="2400" b="1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uk-UA" sz="24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+х</a:t>
            </a:r>
            <a:r>
              <a:rPr lang="uk-UA" sz="2400" b="1" i="1" baseline="-25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uk-UA" sz="24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400" b="1" i="1" dirty="0" smtClean="0">
                <a:latin typeface="Times New Roman"/>
                <a:ea typeface="Calibri"/>
                <a:cs typeface="Times New Roman"/>
              </a:rPr>
              <a:t>- лише помножена сила злочинців змогла так швидко й легко навантажити вкрадені картини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400" b="1" i="1" dirty="0" smtClean="0">
                <a:effectLst/>
                <a:latin typeface="Times New Roman"/>
                <a:ea typeface="Calibri"/>
                <a:cs typeface="Times New Roman"/>
              </a:rPr>
              <a:t>х</a:t>
            </a:r>
            <a:r>
              <a:rPr lang="uk-UA" sz="2400" b="1" i="1" baseline="-25000" dirty="0" smtClean="0">
                <a:effectLst/>
                <a:latin typeface="Times New Roman"/>
                <a:ea typeface="Calibri"/>
                <a:cs typeface="Times New Roman"/>
              </a:rPr>
              <a:t>1</a:t>
            </a:r>
            <a:r>
              <a:rPr lang="uk-UA" sz="2400" b="1" i="1" dirty="0" smtClean="0">
                <a:effectLst/>
                <a:latin typeface="Times New Roman"/>
                <a:ea typeface="Calibri"/>
                <a:cs typeface="Times New Roman"/>
              </a:rPr>
              <a:t>*х</a:t>
            </a:r>
            <a:r>
              <a:rPr lang="uk-UA" sz="2400" b="1" i="1" baseline="-25000" dirty="0" smtClean="0">
                <a:effectLst/>
                <a:latin typeface="Times New Roman"/>
                <a:ea typeface="Calibri"/>
                <a:cs typeface="Times New Roman"/>
              </a:rPr>
              <a:t>2</a:t>
            </a:r>
            <a:r>
              <a:rPr lang="uk-UA" sz="2400" b="1" i="1" dirty="0" smtClean="0">
                <a:effectLst/>
                <a:latin typeface="Times New Roman"/>
                <a:ea typeface="Calibri"/>
                <a:cs typeface="Times New Roman"/>
              </a:rPr>
              <a:t>=12</a:t>
            </a:r>
            <a:endParaRPr lang="ru-RU" sz="1800" b="1" i="1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- чому дорівнює </a:t>
            </a:r>
            <a:r>
              <a:rPr lang="uk-UA" sz="2400" b="1" i="1" dirty="0" smtClean="0">
                <a:effectLst/>
                <a:latin typeface="Times New Roman"/>
                <a:ea typeface="Calibri"/>
                <a:cs typeface="Times New Roman"/>
              </a:rPr>
              <a:t>х</a:t>
            </a:r>
            <a:r>
              <a:rPr lang="uk-UA" sz="2400" b="1" i="1" baseline="-25000" dirty="0" smtClean="0">
                <a:effectLst/>
                <a:latin typeface="Times New Roman"/>
                <a:ea typeface="Calibri"/>
                <a:cs typeface="Times New Roman"/>
              </a:rPr>
              <a:t>2</a:t>
            </a:r>
            <a:r>
              <a:rPr lang="uk-UA" sz="2400" b="1" i="1" dirty="0" smtClean="0">
                <a:effectLst/>
                <a:latin typeface="Times New Roman"/>
                <a:ea typeface="Calibri"/>
                <a:cs typeface="Times New Roman"/>
              </a:rPr>
              <a:t>-?</a:t>
            </a:r>
            <a:endParaRPr lang="ru-RU" sz="1800" b="1" i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C:\Users\Руслана\Downloads\images (3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19812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8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uk-UA" dirty="0" smtClean="0"/>
              <a:t>Досвід слідчого </a:t>
            </a:r>
            <a:r>
              <a:rPr lang="uk-UA" dirty="0" err="1" smtClean="0"/>
              <a:t>Вієта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200" dirty="0">
                <a:solidFill>
                  <a:schemeClr val="tx2">
                    <a:lumMod val="90000"/>
                  </a:schemeClr>
                </a:solidFill>
                <a:latin typeface="Times New Roman"/>
                <a:ea typeface="Calibri"/>
                <a:cs typeface="Times New Roman"/>
              </a:rPr>
              <a:t>х</a:t>
            </a:r>
            <a:r>
              <a:rPr lang="uk-UA" sz="3200" baseline="-25000" dirty="0">
                <a:solidFill>
                  <a:schemeClr val="tx2">
                    <a:lumMod val="90000"/>
                  </a:schemeClr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uk-UA" sz="3200" dirty="0">
                <a:solidFill>
                  <a:schemeClr val="tx2">
                    <a:lumMod val="90000"/>
                  </a:schemeClr>
                </a:solidFill>
                <a:latin typeface="Times New Roman"/>
                <a:ea typeface="Calibri"/>
                <a:cs typeface="Times New Roman"/>
              </a:rPr>
              <a:t>+х</a:t>
            </a:r>
            <a:r>
              <a:rPr lang="uk-UA" sz="3200" baseline="-25000" dirty="0">
                <a:solidFill>
                  <a:schemeClr val="tx2">
                    <a:lumMod val="90000"/>
                  </a:schemeClr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uk-UA" sz="3200" dirty="0">
                <a:solidFill>
                  <a:schemeClr val="tx2">
                    <a:lumMod val="90000"/>
                  </a:schemeClr>
                </a:solidFill>
                <a:latin typeface="Times New Roman"/>
                <a:ea typeface="Calibri"/>
                <a:cs typeface="Times New Roman"/>
              </a:rPr>
              <a:t>=</a:t>
            </a:r>
            <a:r>
              <a:rPr lang="en-US" sz="3200" dirty="0">
                <a:solidFill>
                  <a:schemeClr val="tx2">
                    <a:lumMod val="90000"/>
                  </a:schemeClr>
                </a:solidFill>
                <a:latin typeface="Times New Roman"/>
                <a:ea typeface="Calibri"/>
                <a:cs typeface="Times New Roman"/>
              </a:rPr>
              <a:t>6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5400" b="1" dirty="0" smtClean="0"/>
              <a:t>Отже, картина злочину</a:t>
            </a:r>
          </a:p>
          <a:p>
            <a:pPr marL="0" lvl="0" indent="0">
              <a:buNone/>
              <a:tabLst>
                <a:tab pos="457200" algn="l"/>
              </a:tabLst>
            </a:pPr>
            <a:r>
              <a:rPr lang="uk-UA" sz="5400" b="1" dirty="0">
                <a:solidFill>
                  <a:srgbClr val="000000"/>
                </a:solidFill>
                <a:latin typeface="Times New Roman"/>
                <a:cs typeface="Times New Roman"/>
              </a:rPr>
              <a:t>х</a:t>
            </a:r>
            <a:r>
              <a:rPr lang="uk-UA" sz="5400" b="1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5400" b="1" dirty="0">
                <a:solidFill>
                  <a:srgbClr val="000000"/>
                </a:solidFill>
                <a:latin typeface="Times New Roman"/>
                <a:cs typeface="Times New Roman"/>
              </a:rPr>
              <a:t>-8x+12=0</a:t>
            </a:r>
            <a:endParaRPr lang="ru-RU" sz="6000" b="1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sz="5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3695228"/>
            <a:ext cx="1658937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45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65245" cy="1202485"/>
          </a:xfrm>
        </p:spPr>
        <p:txBody>
          <a:bodyPr>
            <a:noAutofit/>
          </a:bodyPr>
          <a:lstStyle/>
          <a:p>
            <a:r>
              <a:rPr lang="uk-UA" b="1" dirty="0" smtClean="0"/>
              <a:t>Загальна кількість злочинців</a:t>
            </a:r>
            <a:br>
              <a:rPr lang="uk-UA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i="1" dirty="0" smtClean="0"/>
              <a:t>Всередині – 2</a:t>
            </a:r>
          </a:p>
          <a:p>
            <a:pPr marL="0" indent="0">
              <a:buNone/>
            </a:pPr>
            <a:r>
              <a:rPr lang="uk-UA" sz="3600" i="1" dirty="0" smtClean="0"/>
              <a:t>Зовні – 6</a:t>
            </a:r>
          </a:p>
          <a:p>
            <a:pPr marL="0" indent="0">
              <a:buNone/>
            </a:pPr>
            <a:r>
              <a:rPr lang="uk-UA" sz="3600" i="1" dirty="0" smtClean="0"/>
              <a:t>Це ціла група!!!</a:t>
            </a:r>
          </a:p>
          <a:p>
            <a:pPr marL="0" indent="0">
              <a:buNone/>
            </a:pPr>
            <a:r>
              <a:rPr lang="uk-UA" sz="3600" i="1" dirty="0" smtClean="0"/>
              <a:t>Перевірте цей факт остаточно!</a:t>
            </a:r>
            <a:endParaRPr lang="ru-RU" sz="3600" i="1" dirty="0"/>
          </a:p>
        </p:txBody>
      </p:sp>
      <p:pic>
        <p:nvPicPr>
          <p:cNvPr id="1026" name="Picture 2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144162" cy="217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1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Перевірка слідчим Дискримінантом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0000" lnSpcReduction="20000"/>
              </a:bodyPr>
              <a:lstStyle/>
              <a:p>
                <a:pPr marL="0" lvl="0" indent="0">
                  <a:buNone/>
                  <a:tabLst>
                    <a:tab pos="457200" algn="l"/>
                  </a:tabLst>
                </a:pPr>
                <a:r>
                  <a:rPr lang="uk-UA" sz="51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х</a:t>
                </a:r>
                <a:r>
                  <a:rPr lang="uk-UA" sz="5100" baseline="300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2</a:t>
                </a:r>
                <a:r>
                  <a:rPr lang="en-US" sz="51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-8x+12=0</a:t>
                </a:r>
                <a:endParaRPr lang="ru-RU" sz="5900" dirty="0"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US" sz="5100" dirty="0">
                    <a:effectLst/>
                    <a:latin typeface="Times New Roman"/>
                    <a:ea typeface="Calibri"/>
                    <a:cs typeface="Times New Roman"/>
                  </a:rPr>
                  <a:t>D</a:t>
                </a:r>
                <a:r>
                  <a:rPr lang="uk-UA" sz="5100" dirty="0">
                    <a:effectLst/>
                    <a:latin typeface="Times New Roman"/>
                    <a:ea typeface="Calibri"/>
                    <a:cs typeface="Times New Roman"/>
                  </a:rPr>
                  <a:t>=</a:t>
                </a:r>
                <a:r>
                  <a:rPr lang="en-US" sz="5100" dirty="0">
                    <a:effectLst/>
                    <a:latin typeface="Times New Roman"/>
                    <a:ea typeface="Calibri"/>
                    <a:cs typeface="Times New Roman"/>
                  </a:rPr>
                  <a:t>b</a:t>
                </a:r>
                <a:r>
                  <a:rPr lang="en-US" sz="5100" baseline="30000" dirty="0">
                    <a:effectLst/>
                    <a:latin typeface="Times New Roman"/>
                    <a:ea typeface="Calibri"/>
                    <a:cs typeface="Times New Roman"/>
                  </a:rPr>
                  <a:t>2</a:t>
                </a:r>
                <a:r>
                  <a:rPr lang="en-US" sz="5100" dirty="0">
                    <a:effectLst/>
                    <a:latin typeface="Times New Roman"/>
                    <a:ea typeface="Calibri"/>
                    <a:cs typeface="Times New Roman"/>
                  </a:rPr>
                  <a:t>-4ac</a:t>
                </a:r>
                <a:endParaRPr lang="ru-RU" sz="5100" dirty="0"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US" sz="5100" dirty="0">
                    <a:effectLst/>
                    <a:latin typeface="Times New Roman"/>
                    <a:ea typeface="Calibri"/>
                    <a:cs typeface="Times New Roman"/>
                  </a:rPr>
                  <a:t>D=64-4*12=16&gt;0</a:t>
                </a:r>
                <a:endParaRPr lang="ru-RU" sz="5100" dirty="0">
                  <a:ea typeface="Calibri"/>
                  <a:cs typeface="Times New Roman"/>
                </a:endParaRPr>
              </a:p>
              <a:p>
                <a:pPr marL="0" indent="0" algn="ctr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US" sz="4500" dirty="0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en-US" sz="4500" baseline="-25000" dirty="0">
                    <a:effectLst/>
                    <a:latin typeface="Times New Roman"/>
                    <a:ea typeface="Calibri"/>
                    <a:cs typeface="Times New Roman"/>
                  </a:rPr>
                  <a:t>1,2</a:t>
                </a:r>
                <a:r>
                  <a:rPr lang="en-US" sz="4500" dirty="0">
                    <a:effectLst/>
                    <a:latin typeface="Times New Roman"/>
                    <a:ea typeface="Calibri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5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45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  <m:r>
                          <a:rPr lang="en-US" sz="45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±√</m:t>
                        </m:r>
                        <m:r>
                          <a:rPr lang="en-US" sz="45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𝐷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endParaRPr lang="ru-RU" sz="4500" dirty="0">
                  <a:ea typeface="Calibri"/>
                  <a:cs typeface="Times New Roman"/>
                </a:endParaRPr>
              </a:p>
              <a:p>
                <a:pPr marL="0" indent="0" algn="ctr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US" sz="4500" dirty="0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en-US" sz="4500" baseline="-25000" dirty="0">
                    <a:effectLst/>
                    <a:latin typeface="Times New Roman"/>
                    <a:ea typeface="Calibri"/>
                    <a:cs typeface="Times New Roman"/>
                  </a:rPr>
                  <a:t>1</a:t>
                </a:r>
                <a:r>
                  <a:rPr lang="en-US" sz="4500" dirty="0">
                    <a:effectLst/>
                    <a:latin typeface="Times New Roman"/>
                    <a:ea typeface="Calibri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5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8+4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Times New Roman"/>
                    <a:ea typeface="Times New Roman"/>
                    <a:cs typeface="Times New Roman"/>
                  </a:rPr>
                  <a:t>=6</a:t>
                </a:r>
                <a:endParaRPr lang="ru-RU" sz="4500" dirty="0">
                  <a:ea typeface="Calibri"/>
                  <a:cs typeface="Times New Roman"/>
                </a:endParaRPr>
              </a:p>
              <a:p>
                <a:pPr marL="0" indent="0" algn="ctr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US" sz="4500" dirty="0">
                    <a:effectLst/>
                    <a:latin typeface="Times New Roman"/>
                    <a:ea typeface="Calibri"/>
                    <a:cs typeface="Times New Roman"/>
                  </a:rPr>
                  <a:t>X</a:t>
                </a:r>
                <a:r>
                  <a:rPr lang="en-US" sz="4500" baseline="-25000" dirty="0">
                    <a:effectLst/>
                    <a:latin typeface="Times New Roman"/>
                    <a:ea typeface="Calibri"/>
                    <a:cs typeface="Times New Roman"/>
                  </a:rPr>
                  <a:t>1</a:t>
                </a:r>
                <a:r>
                  <a:rPr lang="en-US" sz="4500" dirty="0">
                    <a:effectLst/>
                    <a:latin typeface="Times New Roman"/>
                    <a:ea typeface="Calibri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5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8−4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Times New Roman"/>
                    <a:ea typeface="Times New Roman"/>
                    <a:cs typeface="Times New Roman"/>
                  </a:rPr>
                  <a:t>=2</a:t>
                </a:r>
                <a:endParaRPr lang="ru-RU" sz="4500" dirty="0"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US" dirty="0"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ru-RU" sz="2400" dirty="0">
                  <a:ea typeface="Calibri"/>
                  <a:cs typeface="Times New Roman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84" t="-2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89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uk-UA" b="1" dirty="0" smtClean="0"/>
              <a:t>Гіпотенуза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725" y="1556792"/>
            <a:ext cx="6196405" cy="159777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Площа ділянки прямокутної форми дорівнює 32</a:t>
            </a:r>
            <a:r>
              <a:rPr lang="uk-UA" sz="28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</a:t>
            </a:r>
            <a:r>
              <a:rPr lang="uk-UA" sz="2800" b="1" i="1" baseline="30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uk-UA" sz="2800" b="1" i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8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8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Довжина ділянки на 4м більша від її ширини. Знайти розміри ділянки.</a:t>
            </a:r>
            <a:endParaRPr lang="ru-RU" sz="28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Руслана\Downloads\малевич дровору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90935"/>
            <a:ext cx="18669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Руслана\Downloads\малевич динамічний супрематиз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20888"/>
            <a:ext cx="196215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054" y="2722634"/>
            <a:ext cx="20542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21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Руслана\Downloads\images (4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 algn="r"/>
                <a:r>
                  <a:rPr lang="uk-UA" sz="4800" b="0" dirty="0" smtClean="0"/>
                  <a:t>		</a:t>
                </a:r>
                <a14:m>
                  <m:oMath xmlns:m="http://schemas.openxmlformats.org/officeDocument/2006/math">
                    <m:r>
                      <a:rPr lang="uk-UA" sz="4800" b="0" i="0" smtClean="0">
                        <a:latin typeface="Cambria Math"/>
                      </a:rPr>
                      <m:t>Отже, куди </m:t>
                    </m:r>
                  </m:oMath>
                </a14:m>
                <a:r>
                  <a:rPr lang="uk-UA" sz="4800" b="0" i="0" dirty="0" smtClean="0">
                    <a:latin typeface="Cambria Math"/>
                  </a:rPr>
                  <a:t/>
                </a:r>
                <a:br>
                  <a:rPr lang="uk-UA" sz="4800" b="0" i="0" dirty="0" smtClean="0">
                    <a:latin typeface="Cambria Math"/>
                  </a:rPr>
                </a:br>
                <a:r>
                  <a:rPr lang="uk-UA" sz="4800" b="0" i="0" dirty="0" smtClean="0">
                    <a:latin typeface="Cambria Math"/>
                  </a:rPr>
                  <a:t>      	</a:t>
                </a:r>
                <a14:m>
                  <m:oMath xmlns:m="http://schemas.openxmlformats.org/officeDocument/2006/math">
                    <m:r>
                      <a:rPr lang="uk-UA" sz="4800" b="0" i="0" smtClean="0">
                        <a:latin typeface="Cambria Math"/>
                      </a:rPr>
                      <m:t>прямують злочинці?</m:t>
                    </m:r>
                  </m:oMath>
                </a14:m>
                <a:endParaRPr lang="ru-RU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6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6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uk-UA" sz="6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х−</m:t>
                        </m:r>
                        <m:r>
                          <a:rPr lang="uk-UA" sz="6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6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0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60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х</m:t>
                        </m:r>
                      </m:num>
                      <m:den>
                        <m:r>
                          <a:rPr lang="uk-UA" sz="60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х+</m:t>
                        </m:r>
                        <m:r>
                          <a:rPr lang="uk-UA" sz="60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uk-UA" sz="6000" b="1" i="0" dirty="0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uk-UA" sz="60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60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𝟏𝟖</m:t>
                        </m:r>
                      </m:num>
                      <m:den>
                        <m:sSup>
                          <m:sSupPr>
                            <m:ctrlPr>
                              <a:rPr lang="uk-UA" sz="60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60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х</m:t>
                            </m:r>
                          </m:e>
                          <m:sup>
                            <m:r>
                              <a:rPr lang="uk-UA" sz="6000" b="1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uk-UA" sz="60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uk-UA" sz="6000" b="1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6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=0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60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uk-UA" sz="60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uk-UA" sz="60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6000" b="1" dirty="0" smtClean="0"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=-3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6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uk-UA" sz="6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х</m:t>
                        </m:r>
                      </m:e>
                      <m:sub>
                        <m:r>
                          <a:rPr lang="uk-UA" sz="60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6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=7</a:t>
                </a:r>
                <a:endParaRPr lang="ru-RU" sz="6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t="-2369" b="-28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24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Шедеври образотворчого мистецтва знайдено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4043" y="2265849"/>
            <a:ext cx="3532109" cy="320379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Кімната №7</a:t>
            </a:r>
            <a:endParaRPr lang="ru-RU" dirty="0"/>
          </a:p>
        </p:txBody>
      </p:sp>
      <p:pic>
        <p:nvPicPr>
          <p:cNvPr id="8194" name="Picture 2" descr="C:\Users\Руслана\Downloads\моріс ешер зір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76" y="2492895"/>
            <a:ext cx="2463372" cy="280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Руслана\Downloads\піт модріан композиція з голуби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6872"/>
            <a:ext cx="2287141" cy="270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9"/>
            <a:ext cx="2520280" cy="3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0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364</TotalTime>
  <Words>321</Words>
  <Application>Microsoft Office PowerPoint</Application>
  <PresentationFormat>Экран (4:3)</PresentationFormat>
  <Paragraphs>58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Математичний детектив квадратні рівняння 8клас</vt:lpstr>
      <vt:lpstr>Формула злочину</vt:lpstr>
      <vt:lpstr>- Були знайдені сліди двох злочинців. - Неподалік музею, були зафіксовані ще сліди, отже злодіїв було більше. Скільки?</vt:lpstr>
      <vt:lpstr>Досвід слідчого Вієта х1+х2=6 </vt:lpstr>
      <vt:lpstr>Загальна кількість злочинців </vt:lpstr>
      <vt:lpstr>Перевірка слідчим Дискримінантом</vt:lpstr>
      <vt:lpstr>Гіпотенуза</vt:lpstr>
      <vt:lpstr>  Отже, куди         прямують злочинці?</vt:lpstr>
      <vt:lpstr>Шедеври образотворчого мистецтва знайдено </vt:lpstr>
      <vt:lpstr>Записка</vt:lpstr>
      <vt:lpstr>Код 576</vt:lpstr>
      <vt:lpstr>Отже, все стало на свої місця. </vt:lpstr>
      <vt:lpstr>Презентация PowerPoint</vt:lpstr>
      <vt:lpstr>      Вітаємо з успішно проведеною операцією!!!!!!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Математичний детектив квадратні рівняння 8клас</dc:title>
  <dc:creator>Руслана</dc:creator>
  <cp:lastModifiedBy>Руслана</cp:lastModifiedBy>
  <cp:revision>28</cp:revision>
  <dcterms:created xsi:type="dcterms:W3CDTF">2014-01-18T17:29:11Z</dcterms:created>
  <dcterms:modified xsi:type="dcterms:W3CDTF">2014-02-22T14:44:07Z</dcterms:modified>
</cp:coreProperties>
</file>