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88163" cy="100203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16" name="Місце для дати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2" name="Місце для нижнього колонтитула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Місце для номера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7" name="Місце для вмісту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9" name="Місце для дати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11" name="Місце для нижнього колонтитула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Місце для номера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25" name="Місце для тексту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8" name="Місце для вмісту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24" name="Місце для нижнього колонтитула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вмісту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5" name="Місце для дати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29" name="Місце для нижнього колонтитула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Місце для зображення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1" name="Місце для номера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6" name="Місце для тексту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дати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3959E6-847B-4937-8C3D-49CDB5BA4EF3}" type="datetimeFigureOut">
              <a:rPr lang="uk-UA" smtClean="0"/>
              <a:pPr/>
              <a:t>07.09.2021</a:t>
            </a:fld>
            <a:endParaRPr lang="uk-UA"/>
          </a:p>
        </p:txBody>
      </p:sp>
      <p:sp>
        <p:nvSpPr>
          <p:cNvPr id="28" name="Місце для нижнього колонтитула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9BD255C-740D-4BFE-A60D-37750E3706AB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Місце для заголовка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hilddevelop.com.ua/articles/conflict/310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osvita.ua/school/school-ukraine/" TargetMode="External"/><Relationship Id="rId2" Type="http://schemas.openxmlformats.org/officeDocument/2006/relationships/hyperlink" Target="http://osvita.ua/school/textbook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8000" b="1" dirty="0" err="1" smtClean="0">
                <a:latin typeface="Times New Roman" pitchFamily="18" charset="0"/>
                <a:cs typeface="Times New Roman" pitchFamily="18" charset="0"/>
              </a:rPr>
              <a:t>Булінг</a:t>
            </a:r>
            <a:r>
              <a:rPr lang="uk-UA" sz="8000" b="1" dirty="0" smtClean="0">
                <a:latin typeface="Times New Roman" pitchFamily="18" charset="0"/>
                <a:cs typeface="Times New Roman" pitchFamily="18" charset="0"/>
              </a:rPr>
              <a:t> у школі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Що таке </a:t>
            </a:r>
            <a:r>
              <a:rPr lang="uk-UA" b="1" dirty="0" err="1" smtClean="0"/>
              <a:t>булінг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це навмисне знущання фізичним, вербальним або </a:t>
            </a:r>
            <a:r>
              <a:rPr lang="uk-UA" dirty="0"/>
              <a:t>психологічним</a:t>
            </a:r>
            <a:r>
              <a:rPr lang="uk-UA" dirty="0" smtClean="0">
                <a:solidFill>
                  <a:schemeClr val="tx1"/>
                </a:solidFill>
              </a:rPr>
              <a:t> способом. Воно може варіювати від ударів, поштовхів, лайки, погроз і насмішок до вимагання грошей і цінного майна. Деякі діти знущаються, уникаючи, ігноруючи інших і поширюючи про них неправдиві чутки. Інші використовують електронну пошту,  чати,  миттєві повідомлення,     соціальні мережі й текстові повідомлення, щоб насміхатись над іншими або кривдити їхні почуття.</a:t>
            </a:r>
            <a:endParaRPr lang="uk-UA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uk-UA" sz="1800" b="1" dirty="0" smtClean="0"/>
              <a:t>Якщо  ви думаєте,   що вашу дитину ображають або ж дитина сама вам про це сказала, ви можете їй допомогти. Батьки найкраще впливають на впевненість дитини в собі й можуть навчити її найкращих способів вирішення проблем. Ось як ви можете допомогти своїй дитині: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Порозмовляйте з учителем дитини, психологом, не варто відразу конфліктувати з батьками кривдника. Якщо вчитель нічого не зробить, зверніться до директора.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Навчіть дитину </a:t>
            </a:r>
            <a:r>
              <a:rPr lang="uk-UA" dirty="0" smtClean="0">
                <a:solidFill>
                  <a:schemeClr val="tx1"/>
                </a:solidFill>
                <a:hlinkClick r:id="rId2"/>
              </a:rPr>
              <a:t>неагресивних способів</a:t>
            </a:r>
            <a:r>
              <a:rPr lang="uk-UA" dirty="0" smtClean="0">
                <a:solidFill>
                  <a:schemeClr val="tx1"/>
                </a:solidFill>
              </a:rPr>
              <a:t> протистояти </a:t>
            </a:r>
            <a:r>
              <a:rPr lang="uk-UA" dirty="0" err="1" smtClean="0">
                <a:solidFill>
                  <a:schemeClr val="tx1"/>
                </a:solidFill>
              </a:rPr>
              <a:t>булінгу</a:t>
            </a:r>
            <a:r>
              <a:rPr lang="uk-UA" dirty="0" smtClean="0">
                <a:solidFill>
                  <a:schemeClr val="tx1"/>
                </a:solidFill>
              </a:rPr>
              <a:t> – нехай вона уникає кривдника або ухиляється від нього, переключиться на спілкування із друзями або порозмовляє з кимось, хто міг би їй допомогти.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Допоможіть дитині діяти впевнено. Привчіть її ходити з розправленими плечима, дивитись іншим в очі, розмовляти чітко й голосно.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Не закликайте дітей вирішувати проблеми за допомогою кулаків. Дитина може постраждати під час бійки, потрапити в неприємності й поглибити конфлікт зі своїми кривдниками.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Залучіть дитину до позашкільних занять. Тоді в неї буде більш широке коло спілкування й більше друзів.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uk-UA" b="1" dirty="0" smtClean="0"/>
              <a:t>Якщо кривдником є ваша дитина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     </a:t>
            </a:r>
            <a:r>
              <a:rPr lang="uk-UA" b="1" dirty="0" smtClean="0">
                <a:solidFill>
                  <a:schemeClr val="tx1"/>
                </a:solidFill>
              </a:rPr>
              <a:t>Кожному з  батьків складно повірити  в те, що їхня дитина ображає інших, але іноді це трапляється. Але якщо вона знущається над іншими зараз, це ще не означає, що вона буде так робити в майбутньому. Батьки можуть допомогти дитині змінитись і почати добре  спілкуватися  зі  своїми  однокласниками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ru-RU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</a:rPr>
              <a:t>Ваша </a:t>
            </a:r>
            <a:r>
              <a:rPr lang="ru-RU" dirty="0" err="1" smtClean="0">
                <a:solidFill>
                  <a:schemeClr val="tx1"/>
                </a:solidFill>
              </a:rPr>
              <a:t>дитина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може</a:t>
            </a:r>
            <a:r>
              <a:rPr lang="ru-RU" dirty="0" smtClean="0">
                <a:solidFill>
                  <a:schemeClr val="tx1"/>
                </a:solidFill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</a:rPr>
              <a:t>кривдником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якщо</a:t>
            </a:r>
            <a:r>
              <a:rPr lang="ru-RU" dirty="0" smtClean="0">
                <a:solidFill>
                  <a:schemeClr val="tx1"/>
                </a:solidFill>
              </a:rPr>
              <a:t> вона: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 </a:t>
            </a:r>
            <a:r>
              <a:rPr lang="ru-RU" dirty="0" err="1" smtClean="0">
                <a:solidFill>
                  <a:schemeClr val="tx1"/>
                </a:solidFill>
              </a:rPr>
              <a:t>співчуває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іншим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Цінує</a:t>
            </a:r>
            <a:r>
              <a:rPr lang="ru-RU" dirty="0" smtClean="0">
                <a:solidFill>
                  <a:schemeClr val="tx1"/>
                </a:solidFill>
              </a:rPr>
              <a:t>  </a:t>
            </a:r>
            <a:r>
              <a:rPr lang="ru-RU" dirty="0" err="1" smtClean="0">
                <a:solidFill>
                  <a:schemeClr val="tx1"/>
                </a:solidFill>
              </a:rPr>
              <a:t>агресивність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Любить </a:t>
            </a:r>
            <a:r>
              <a:rPr lang="ru-RU" dirty="0" err="1" smtClean="0">
                <a:solidFill>
                  <a:schemeClr val="tx1"/>
                </a:solidFill>
              </a:rPr>
              <a:t>командувати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Проявляє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нахабство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переможця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  <a:r>
              <a:rPr lang="ru-RU" dirty="0" err="1" smtClean="0">
                <a:solidFill>
                  <a:schemeClr val="tx1"/>
                </a:solidFill>
              </a:rPr>
              <a:t>який</a:t>
            </a:r>
            <a:r>
              <a:rPr lang="ru-RU" dirty="0" smtClean="0">
                <a:solidFill>
                  <a:schemeClr val="tx1"/>
                </a:solidFill>
              </a:rPr>
              <a:t> не любить </a:t>
            </a:r>
            <a:r>
              <a:rPr lang="ru-RU" dirty="0" err="1" smtClean="0">
                <a:solidFill>
                  <a:schemeClr val="tx1"/>
                </a:solidFill>
              </a:rPr>
              <a:t>програвати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Часто свариться </a:t>
            </a:r>
            <a:r>
              <a:rPr lang="ru-RU" dirty="0" err="1" smtClean="0">
                <a:solidFill>
                  <a:schemeClr val="tx1"/>
                </a:solidFill>
              </a:rPr>
              <a:t>із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братами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й</a:t>
            </a:r>
            <a:r>
              <a:rPr lang="ru-RU" dirty="0" smtClean="0">
                <a:solidFill>
                  <a:schemeClr val="tx1"/>
                </a:solidFill>
              </a:rPr>
              <a:t> сестрами.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Імпульсивна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Як </a:t>
            </a:r>
            <a:r>
              <a:rPr lang="ru-RU" b="1" dirty="0" err="1" smtClean="0"/>
              <a:t>зрозуміти</a:t>
            </a:r>
            <a:r>
              <a:rPr lang="ru-RU" b="1" dirty="0" smtClean="0"/>
              <a:t>, </a:t>
            </a:r>
            <a:r>
              <a:rPr lang="ru-RU" b="1" dirty="0" err="1" smtClean="0"/>
              <a:t>що</a:t>
            </a:r>
            <a:r>
              <a:rPr lang="ru-RU" b="1" dirty="0" smtClean="0"/>
              <a:t> вашу </a:t>
            </a:r>
            <a:r>
              <a:rPr lang="ru-RU" b="1" dirty="0" err="1" smtClean="0"/>
              <a:t>дитину</a:t>
            </a:r>
            <a:r>
              <a:rPr lang="ru-RU" b="1" dirty="0" smtClean="0"/>
              <a:t> </a:t>
            </a:r>
            <a:r>
              <a:rPr lang="ru-RU" b="1" dirty="0" err="1" smtClean="0"/>
              <a:t>залякують</a:t>
            </a:r>
            <a:r>
              <a:rPr lang="ru-RU" b="1" dirty="0" smtClean="0"/>
              <a:t> у </a:t>
            </a:r>
            <a:r>
              <a:rPr lang="ru-RU" sz="4000" b="1" dirty="0" err="1" smtClean="0"/>
              <a:t>школі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дитина приходить додому з порваними, пошкодженими або відсутніми шматками одягу, </a:t>
            </a:r>
            <a:r>
              <a:rPr lang="uk-UA" dirty="0" smtClean="0">
                <a:solidFill>
                  <a:schemeClr val="tx1"/>
                </a:solidFill>
                <a:hlinkClick r:id="rId2"/>
              </a:rPr>
              <a:t>підручників</a:t>
            </a:r>
            <a:r>
              <a:rPr lang="uk-UA" dirty="0" smtClean="0">
                <a:solidFill>
                  <a:schemeClr val="tx1"/>
                </a:solidFill>
              </a:rPr>
              <a:t> чи інших речей;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має нез’ясовані порізи, удари й подряпини;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має дуже обмежене коло друзів, з якими проводить час;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боїться ходити у школу пішки або їздити на шкільному автобусі та брати участь у різних заходах з однолітками;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обирає довгий «нелогічний» маршрут, ідучи в/зі </a:t>
            </a:r>
            <a:r>
              <a:rPr lang="uk-UA" dirty="0" smtClean="0">
                <a:solidFill>
                  <a:schemeClr val="tx1"/>
                </a:solidFill>
                <a:hlinkClick r:id="rId3"/>
              </a:rPr>
              <a:t>школи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утратила інтерес до шкільної роботи або без всяких причин раптом виконує її погано;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коли приходить додому, виглядає сумною, пригніченою, зі сльозами на очах;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часто скаржиться на головні болі, </a:t>
            </a:r>
            <a:r>
              <a:rPr lang="uk-UA" dirty="0" err="1" smtClean="0">
                <a:solidFill>
                  <a:schemeClr val="tx1"/>
                </a:solidFill>
              </a:rPr>
              <a:t>болі</a:t>
            </a:r>
            <a:r>
              <a:rPr lang="uk-UA" dirty="0" smtClean="0">
                <a:solidFill>
                  <a:schemeClr val="tx1"/>
                </a:solidFill>
              </a:rPr>
              <a:t> у шлунку або інші тілесні недуги;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погано спить або бачить тривожні, кошмарні сни;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проявляє тривогу й занепокоєння, а також страждає від низької самооцінки;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утратила апетит.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Батькам слід пам’ятати: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1.Найкращий спосіб уникати агресивності підлітка – виявляти до нього більше уваги і ласки, яких він так потребує.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2. Батьки мають стежити за своєю поведінкою у сім’ї.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3.Найкращий спосіб виховання – єдність дій та власний приклад.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4.Не можна використовувати фізичних покарань.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5.Допомагайте підлітку знаходити друзів. Заохочуйте розвиток позитивних аспектів агресивності, а саме: підприємливості, активності, ініціативності.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6.Перешкоджайте негативним проявам агресивності, зокрема ворожості, скутості.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7.Пояснюйте наслідки агресивної поведінки.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8. Враховуйте у вихованні і навчанні особистісні риси підлітка.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9. Давайте підлітку задовольнити потребу у самовираженні і самоствердженні.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10. Обмежуйте перегляд відеофільмів зі сценами насильства. Це стосується і комп’ютерних ігор.</a:t>
            </a:r>
            <a:br>
              <a:rPr lang="uk-UA" dirty="0" smtClean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11. Заохочуйте підлітка до навчання, до участі у культурних заходах, спортивних секціях.</a:t>
            </a:r>
          </a:p>
          <a:p>
            <a:pPr>
              <a:buNone/>
            </a:pP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Батькам на замітку.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tx1"/>
                </a:solidFill>
              </a:rPr>
              <a:t>Виховання без покарань;</a:t>
            </a:r>
          </a:p>
          <a:p>
            <a:r>
              <a:rPr lang="uk-UA" sz="2800" dirty="0" smtClean="0">
                <a:solidFill>
                  <a:schemeClr val="tx1"/>
                </a:solidFill>
              </a:rPr>
              <a:t>Коли  ви  караєте  дитина  стає  або  надто поступливою, або  занадто      впертою,  а  найчастіше   й   схильною  до помсти.  Вона  зосереджується на  тому,  щоб  звести    рахунки  з  тим,  хто   її  покарав,  і  не  думає  про наслідки своєї  поганої  поведінки,  про  те,  який  урок  необхідно  винести  для      себе.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Прямою  </a:t>
            </a:r>
            <a:r>
              <a:rPr lang="ru-RU" sz="2800" dirty="0" err="1" smtClean="0">
                <a:solidFill>
                  <a:schemeClr val="tx1"/>
                </a:solidFill>
              </a:rPr>
              <a:t>протилежністю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поведінки</a:t>
            </a:r>
            <a:r>
              <a:rPr lang="ru-RU" sz="2800" dirty="0" smtClean="0">
                <a:solidFill>
                  <a:schemeClr val="tx1"/>
                </a:solidFill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</a:rPr>
              <a:t>контрольованої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впливовою</a:t>
            </a:r>
            <a:r>
              <a:rPr lang="ru-RU" sz="2800" dirty="0" smtClean="0">
                <a:solidFill>
                  <a:schemeClr val="tx1"/>
                </a:solidFill>
              </a:rPr>
              <a:t>  особою,  </a:t>
            </a:r>
            <a:r>
              <a:rPr lang="ru-RU" sz="2800" dirty="0" err="1" smtClean="0">
                <a:solidFill>
                  <a:schemeClr val="tx1"/>
                </a:solidFill>
              </a:rPr>
              <a:t>є</a:t>
            </a:r>
            <a:r>
              <a:rPr lang="ru-RU" sz="2800" dirty="0" smtClean="0">
                <a:solidFill>
                  <a:schemeClr val="tx1"/>
                </a:solidFill>
              </a:rPr>
              <a:t>  самоконтроль,  </a:t>
            </a:r>
            <a:r>
              <a:rPr lang="ru-RU" sz="2800" dirty="0" err="1" smtClean="0">
                <a:solidFill>
                  <a:schemeClr val="tx1"/>
                </a:solidFill>
              </a:rPr>
              <a:t>заснований</a:t>
            </a:r>
            <a:r>
              <a:rPr lang="ru-RU" sz="2800" dirty="0" smtClean="0">
                <a:solidFill>
                  <a:schemeClr val="tx1"/>
                </a:solidFill>
              </a:rPr>
              <a:t>  на  </a:t>
            </a:r>
            <a:r>
              <a:rPr lang="ru-RU" sz="2800" dirty="0" err="1" smtClean="0">
                <a:solidFill>
                  <a:schemeClr val="tx1"/>
                </a:solidFill>
              </a:rPr>
              <a:t>ціннісних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орієнтаціях</a:t>
            </a:r>
            <a:r>
              <a:rPr lang="ru-RU" sz="2800" dirty="0" smtClean="0">
                <a:solidFill>
                  <a:schemeClr val="tx1"/>
                </a:solidFill>
              </a:rPr>
              <a:t>  самого   </a:t>
            </a:r>
            <a:r>
              <a:rPr lang="ru-RU" sz="2800" dirty="0" err="1" smtClean="0">
                <a:solidFill>
                  <a:schemeClr val="tx1"/>
                </a:solidFill>
              </a:rPr>
              <a:t>малюка</a:t>
            </a:r>
            <a:r>
              <a:rPr lang="ru-RU" sz="2800" dirty="0" smtClean="0">
                <a:solidFill>
                  <a:schemeClr val="tx1"/>
                </a:solidFill>
              </a:rPr>
              <a:t>.  </a:t>
            </a:r>
            <a:r>
              <a:rPr lang="ru-RU" sz="2800" dirty="0" err="1" smtClean="0">
                <a:solidFill>
                  <a:schemeClr val="tx1"/>
                </a:solidFill>
              </a:rPr>
              <a:t>Дитина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вчиться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відповідати</a:t>
            </a:r>
            <a:r>
              <a:rPr lang="ru-RU" sz="2800" dirty="0" smtClean="0">
                <a:solidFill>
                  <a:schemeClr val="tx1"/>
                </a:solidFill>
              </a:rPr>
              <a:t>  за  </a:t>
            </a:r>
            <a:r>
              <a:rPr lang="ru-RU" sz="2800" dirty="0" err="1" smtClean="0">
                <a:solidFill>
                  <a:schemeClr val="tx1"/>
                </a:solidFill>
              </a:rPr>
              <a:t>свої</a:t>
            </a:r>
            <a:r>
              <a:rPr lang="ru-RU" sz="2800" dirty="0" smtClean="0">
                <a:solidFill>
                  <a:schemeClr val="tx1"/>
                </a:solidFill>
              </a:rPr>
              <a:t>  </a:t>
            </a:r>
            <a:r>
              <a:rPr lang="ru-RU" sz="2800" dirty="0" err="1" smtClean="0">
                <a:solidFill>
                  <a:schemeClr val="tx1"/>
                </a:solidFill>
              </a:rPr>
              <a:t>вчинки</a:t>
            </a:r>
            <a:r>
              <a:rPr lang="ru-RU" sz="2800" dirty="0" smtClean="0">
                <a:solidFill>
                  <a:schemeClr val="tx1"/>
                </a:solidFill>
              </a:rPr>
              <a:t>  сама  </a:t>
            </a:r>
            <a:r>
              <a:rPr lang="ru-RU" sz="2800" dirty="0" err="1" smtClean="0">
                <a:solidFill>
                  <a:schemeClr val="tx1"/>
                </a:solidFill>
              </a:rPr>
              <a:t>і</a:t>
            </a:r>
            <a:r>
              <a:rPr lang="ru-RU" sz="2800" dirty="0" smtClean="0">
                <a:solidFill>
                  <a:schemeClr val="tx1"/>
                </a:solidFill>
              </a:rPr>
              <a:t>   </a:t>
            </a:r>
            <a:r>
              <a:rPr lang="ru-RU" sz="2800" dirty="0" err="1" smtClean="0">
                <a:solidFill>
                  <a:schemeClr val="tx1"/>
                </a:solidFill>
              </a:rPr>
              <a:t>поводитися</a:t>
            </a:r>
            <a:r>
              <a:rPr lang="ru-RU" sz="2800" dirty="0" smtClean="0">
                <a:solidFill>
                  <a:schemeClr val="tx1"/>
                </a:solidFill>
              </a:rPr>
              <a:t>  так,  як  </a:t>
            </a:r>
            <a:r>
              <a:rPr lang="ru-RU" sz="2800" dirty="0" err="1" smtClean="0">
                <a:solidFill>
                  <a:schemeClr val="tx1"/>
                </a:solidFill>
              </a:rPr>
              <a:t>вважає</a:t>
            </a:r>
            <a:r>
              <a:rPr lang="ru-RU" sz="2800" dirty="0" smtClean="0">
                <a:solidFill>
                  <a:schemeClr val="tx1"/>
                </a:solidFill>
              </a:rPr>
              <a:t>  за  </a:t>
            </a:r>
            <a:r>
              <a:rPr lang="ru-RU" sz="2800" dirty="0" err="1" smtClean="0">
                <a:solidFill>
                  <a:schemeClr val="tx1"/>
                </a:solidFill>
              </a:rPr>
              <a:t>необхідне</a:t>
            </a:r>
            <a:r>
              <a:rPr lang="ru-RU" sz="2800" dirty="0" smtClean="0"/>
              <a:t>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Будьте гідні наслідування. Навіть у підлітковому віці діти наслідують батьків просто тому, що батьки – це єдина константа в їхньому мінливому світі. Якщо існує невідповідність між тим, що ви кажете, й тим, що ви робите, підліток легко визначить фальш. Тому завжди намагайтесь бути прикладом для наслідування – тим, кого підліток з радістю копіює.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За </a:t>
            </a:r>
            <a:r>
              <a:rPr lang="ru-RU" b="1" dirty="0" err="1" smtClean="0"/>
              <a:t>булінг</a:t>
            </a:r>
            <a:r>
              <a:rPr lang="ru-RU" b="1" dirty="0" smtClean="0"/>
              <a:t> </a:t>
            </a:r>
            <a:r>
              <a:rPr lang="ru-RU" b="1" dirty="0" err="1" smtClean="0"/>
              <a:t>каратимуть</a:t>
            </a:r>
            <a:r>
              <a:rPr lang="ru-RU" b="1" dirty="0" smtClean="0"/>
              <a:t> </a:t>
            </a:r>
            <a:r>
              <a:rPr lang="ru-RU" b="1" dirty="0" err="1" smtClean="0"/>
              <a:t>вчителів</a:t>
            </a:r>
            <a:r>
              <a:rPr lang="ru-RU" b="1" dirty="0" smtClean="0"/>
              <a:t>, </a:t>
            </a:r>
            <a:r>
              <a:rPr lang="ru-RU" b="1" dirty="0" err="1" smtClean="0"/>
              <a:t>батьків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дітей</a:t>
            </a:r>
            <a:r>
              <a:rPr lang="ru-RU" b="1" dirty="0" smtClean="0"/>
              <a:t>: законопроект</a:t>
            </a:r>
            <a:br>
              <a:rPr lang="ru-RU" b="1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У Верховній Раді зареєстрували законопроект, який передбачає штрафи за </a:t>
            </a:r>
            <a:r>
              <a:rPr lang="uk-UA" dirty="0" err="1" smtClean="0">
                <a:solidFill>
                  <a:schemeClr val="tx1"/>
                </a:solidFill>
              </a:rPr>
              <a:t>булінг</a:t>
            </a:r>
            <a:r>
              <a:rPr lang="uk-UA" dirty="0" smtClean="0">
                <a:solidFill>
                  <a:schemeClr val="tx1"/>
                </a:solidFill>
              </a:rPr>
              <a:t>! І якщо раніше батьків, ініціаторів і учасників цькувань штрафували лише на 51 гривню за неналежне виконання батьківських обов’язків, то тепер суму штрафів хочуть збільшити в рази.  І змінити формулювання правопорушення: не хуліганство, а власне </a:t>
            </a:r>
            <a:r>
              <a:rPr lang="uk-UA" dirty="0" err="1" smtClean="0">
                <a:solidFill>
                  <a:schemeClr val="tx1"/>
                </a:solidFill>
              </a:rPr>
              <a:t>булінг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За моральне або фізичне насильство та агресію у будь-якій формі загрожуватиме штраф у сумі від 40 до 850 грн. Подібне стягнення очікує і на батьків кривдника, якщо він малолітній і ще не може відповідати перед законом.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За </a:t>
            </a:r>
            <a:r>
              <a:rPr lang="ru-RU" dirty="0" err="1" smtClean="0">
                <a:solidFill>
                  <a:schemeClr val="tx1"/>
                </a:solidFill>
              </a:rPr>
              <a:t>вчинення</a:t>
            </a:r>
            <a:r>
              <a:rPr lang="ru-RU" dirty="0" smtClean="0">
                <a:solidFill>
                  <a:schemeClr val="tx1"/>
                </a:solidFill>
              </a:rPr>
              <a:t> таких </a:t>
            </a:r>
            <a:r>
              <a:rPr lang="ru-RU" dirty="0" err="1" smtClean="0">
                <a:solidFill>
                  <a:schemeClr val="tx1"/>
                </a:solidFill>
              </a:rPr>
              <a:t>дій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із</a:t>
            </a:r>
            <a:r>
              <a:rPr lang="ru-RU" dirty="0" smtClean="0">
                <a:solidFill>
                  <a:schemeClr val="tx1"/>
                </a:solidFill>
              </a:rPr>
              <a:t> особливою </a:t>
            </a:r>
            <a:r>
              <a:rPr lang="ru-RU" dirty="0" err="1" smtClean="0">
                <a:solidFill>
                  <a:schemeClr val="tx1"/>
                </a:solidFill>
              </a:rPr>
              <a:t>жорстокістю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з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відносно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неповнолітнього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будуть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стягувати</a:t>
            </a:r>
            <a:r>
              <a:rPr lang="ru-RU" dirty="0" smtClean="0">
                <a:solidFill>
                  <a:schemeClr val="tx1"/>
                </a:solidFill>
              </a:rPr>
              <a:t> штраф </a:t>
            </a:r>
            <a:r>
              <a:rPr lang="ru-RU" dirty="0" err="1" smtClean="0">
                <a:solidFill>
                  <a:schemeClr val="tx1"/>
                </a:solidFill>
              </a:rPr>
              <a:t>від</a:t>
            </a:r>
            <a:r>
              <a:rPr lang="ru-RU" dirty="0" smtClean="0">
                <a:solidFill>
                  <a:schemeClr val="tx1"/>
                </a:solidFill>
              </a:rPr>
              <a:t> 1700 до 3400 </a:t>
            </a:r>
            <a:r>
              <a:rPr lang="ru-RU" dirty="0" err="1" smtClean="0">
                <a:solidFill>
                  <a:schemeClr val="tx1"/>
                </a:solidFill>
              </a:rPr>
              <a:t>грн</a:t>
            </a:r>
            <a:r>
              <a:rPr lang="ru-RU" dirty="0" smtClean="0"/>
              <a:t>.</a:t>
            </a:r>
          </a:p>
          <a:p>
            <a:r>
              <a:rPr lang="ru-RU" dirty="0" err="1" smtClean="0">
                <a:solidFill>
                  <a:schemeClr val="tx1"/>
                </a:solidFill>
              </a:rPr>
              <a:t>Будуть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карати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вчителів</a:t>
            </a:r>
            <a:r>
              <a:rPr lang="ru-RU" dirty="0" smtClean="0">
                <a:solidFill>
                  <a:schemeClr val="tx1"/>
                </a:solidFill>
              </a:rPr>
              <a:t> – за </a:t>
            </a:r>
            <a:r>
              <a:rPr lang="ru-RU" dirty="0" err="1" smtClean="0">
                <a:solidFill>
                  <a:schemeClr val="tx1"/>
                </a:solidFill>
              </a:rPr>
              <a:t>приховування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булінга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будуть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штрафувати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від</a:t>
            </a:r>
            <a:r>
              <a:rPr lang="ru-RU" dirty="0" smtClean="0">
                <a:solidFill>
                  <a:schemeClr val="tx1"/>
                </a:solidFill>
              </a:rPr>
              <a:t> 850 </a:t>
            </a:r>
            <a:r>
              <a:rPr lang="ru-RU" dirty="0" err="1" smtClean="0">
                <a:solidFill>
                  <a:schemeClr val="tx1"/>
                </a:solidFill>
              </a:rPr>
              <a:t>грн</a:t>
            </a:r>
            <a:r>
              <a:rPr lang="ru-RU" dirty="0" smtClean="0">
                <a:solidFill>
                  <a:schemeClr val="tx1"/>
                </a:solidFill>
              </a:rPr>
              <a:t>. до 1700 </a:t>
            </a:r>
            <a:r>
              <a:rPr lang="ru-RU" dirty="0" err="1" smtClean="0">
                <a:solidFill>
                  <a:schemeClr val="tx1"/>
                </a:solidFill>
              </a:rPr>
              <a:t>грн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алка">
  <a:themeElements>
    <a:clrScheme name="Валка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Валка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Валка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259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Валка</vt:lpstr>
      <vt:lpstr>Булінг у школі </vt:lpstr>
      <vt:lpstr>Що таке булінг</vt:lpstr>
      <vt:lpstr>     Якщо  ви думаєте,   що вашу дитину ображають або ж дитина сама вам про це сказала, ви можете їй допомогти. Батьки найкраще впливають на впевненість дитини в собі й можуть навчити її найкращих способів вирішення проблем. Ось як ви можете допомогти своїй дитині:  </vt:lpstr>
      <vt:lpstr>  Якщо кривдником є ваша дитина  </vt:lpstr>
      <vt:lpstr> Як зрозуміти, що вашу дитину залякують у школі </vt:lpstr>
      <vt:lpstr>Батькам слід пам’ятати:</vt:lpstr>
      <vt:lpstr>Батькам на замітку.</vt:lpstr>
      <vt:lpstr> За булінг каратимуть вчителів, батьків і дітей: законопроект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Булінг у школі</dc:title>
  <dc:creator>ADMIN</dc:creator>
  <cp:lastModifiedBy>ADMIN</cp:lastModifiedBy>
  <cp:revision>11</cp:revision>
  <cp:lastPrinted>2019-11-25T11:47:05Z</cp:lastPrinted>
  <dcterms:modified xsi:type="dcterms:W3CDTF">2021-09-07T17:51:32Z</dcterms:modified>
</cp:coreProperties>
</file>