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dirty="0" smtClean="0"/>
              <a:t>АКАДЕМІЧНА ДОБРОЧЕСНІСТЬ ДЛЯ ВЧИТЕЛІВ ТА УЧНІВ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89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деталізовані</a:t>
            </a:r>
            <a:r>
              <a:rPr lang="ru-RU" dirty="0" smtClean="0"/>
              <a:t>)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за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законами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внутрішніми</a:t>
            </a:r>
            <a:r>
              <a:rPr lang="ru-RU" dirty="0" smtClean="0"/>
              <a:t> </a:t>
            </a:r>
            <a:r>
              <a:rPr lang="ru-RU" dirty="0" err="1" smtClean="0"/>
              <a:t>положеннями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затверджені</a:t>
            </a:r>
            <a:r>
              <a:rPr lang="ru-RU" dirty="0" smtClean="0"/>
              <a:t> (</a:t>
            </a:r>
            <a:r>
              <a:rPr lang="ru-RU" dirty="0" err="1" smtClean="0"/>
              <a:t>погоджені</a:t>
            </a:r>
            <a:r>
              <a:rPr lang="ru-RU" dirty="0" smtClean="0"/>
              <a:t>)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колегіальним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управління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погоджені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органами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</a:t>
            </a:r>
            <a:r>
              <a:rPr lang="ru-RU" dirty="0" err="1" smtClean="0"/>
              <a:t>здобувачів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в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Треба знати!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Порядок </a:t>
            </a:r>
            <a:r>
              <a:rPr lang="ru-RU" sz="3200" dirty="0" err="1" smtClean="0"/>
              <a:t>виявлення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фактів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порушення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доброчесності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уповноваженим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колегіальним</a:t>
            </a:r>
            <a:r>
              <a:rPr lang="ru-RU" sz="3200" dirty="0" smtClean="0"/>
              <a:t> органом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закладу </a:t>
            </a:r>
            <a:r>
              <a:rPr lang="ru-RU" sz="3200" dirty="0" err="1" smtClean="0"/>
              <a:t>освіти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урахуванням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вимог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Закону та </a:t>
            </a:r>
            <a:r>
              <a:rPr lang="ru-RU" sz="3200" dirty="0" err="1" smtClean="0"/>
              <a:t>спеціальних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законів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Кожна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особа,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стосовно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якої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порушено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питання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про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порушення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нею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академічної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доброчесності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має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такі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права:</a:t>
            </a:r>
          </a:p>
          <a:p>
            <a:pPr>
              <a:buFont typeface="Wingdings" pitchFamily="2" charset="2"/>
              <a:buChar char="v"/>
            </a:pP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ознайомлюватися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усіма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матеріалами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перевірки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щодо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факту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подавати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них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зауваження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особисто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через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представника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надавати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усні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письмові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пояснення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відмовитися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надання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будь-яких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пояснень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участь 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дослідженні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доказів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знати про дату, час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місце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бути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присутньою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час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розгляду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питання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факту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притягнення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відповідальності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оскаржити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притягнення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відповідальності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органу,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уповноваженого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розглядати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апеляції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суду.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таке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err="1" smtClean="0"/>
              <a:t>Академічна</a:t>
            </a:r>
            <a:r>
              <a:rPr lang="ru-RU" b="1" dirty="0" smtClean="0"/>
              <a:t> </a:t>
            </a:r>
            <a:r>
              <a:rPr lang="ru-RU" b="1" dirty="0" err="1" smtClean="0"/>
              <a:t>доброчесність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етичних</a:t>
            </a:r>
            <a:r>
              <a:rPr lang="ru-RU" b="1" dirty="0" smtClean="0"/>
              <a:t> </a:t>
            </a:r>
            <a:r>
              <a:rPr lang="ru-RU" b="1" dirty="0" err="1" smtClean="0"/>
              <a:t>принципів</a:t>
            </a:r>
            <a:r>
              <a:rPr lang="ru-RU" b="1" dirty="0" smtClean="0"/>
              <a:t> та </a:t>
            </a:r>
            <a:r>
              <a:rPr lang="ru-RU" b="1" dirty="0" err="1" smtClean="0"/>
              <a:t>визначених</a:t>
            </a:r>
            <a:r>
              <a:rPr lang="ru-RU" b="1" dirty="0" smtClean="0"/>
              <a:t> законом правил,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керуватися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викладання</a:t>
            </a:r>
            <a:r>
              <a:rPr lang="ru-RU" b="1" dirty="0" smtClean="0"/>
              <a:t> та </a:t>
            </a:r>
            <a:r>
              <a:rPr lang="ru-RU" b="1" dirty="0" err="1" smtClean="0"/>
              <a:t>провадження</a:t>
            </a:r>
            <a:r>
              <a:rPr lang="ru-RU" b="1" dirty="0" smtClean="0"/>
              <a:t> </a:t>
            </a:r>
            <a:r>
              <a:rPr lang="ru-RU" b="1" dirty="0" err="1" smtClean="0"/>
              <a:t>наукової</a:t>
            </a:r>
            <a:r>
              <a:rPr lang="ru-RU" b="1" dirty="0" smtClean="0"/>
              <a:t> (</a:t>
            </a:r>
            <a:r>
              <a:rPr lang="ru-RU" b="1" dirty="0" err="1" smtClean="0"/>
              <a:t>творчої</a:t>
            </a:r>
            <a:r>
              <a:rPr lang="ru-RU" b="1" dirty="0" smtClean="0"/>
              <a:t>)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метою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довіри</a:t>
            </a:r>
            <a:r>
              <a:rPr lang="ru-RU" b="1" dirty="0" smtClean="0"/>
              <a:t> до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та/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(</a:t>
            </a:r>
            <a:r>
              <a:rPr lang="ru-RU" b="1" dirty="0" err="1" smtClean="0"/>
              <a:t>творчих</a:t>
            </a:r>
            <a:r>
              <a:rPr lang="ru-RU" b="1" dirty="0" smtClean="0"/>
              <a:t>) </a:t>
            </a:r>
            <a:r>
              <a:rPr lang="ru-RU" b="1" dirty="0" err="1" smtClean="0"/>
              <a:t>досягнен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91436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педагогічними</a:t>
            </a:r>
            <a:r>
              <a:rPr lang="ru-RU" dirty="0" smtClean="0"/>
              <a:t>, </a:t>
            </a:r>
            <a:r>
              <a:rPr lang="ru-RU" dirty="0" err="1" smtClean="0"/>
              <a:t>науково-педагогічними</a:t>
            </a:r>
            <a:r>
              <a:rPr lang="ru-RU" dirty="0" smtClean="0"/>
              <a:t> та </a:t>
            </a:r>
            <a:r>
              <a:rPr lang="ru-RU" dirty="0" err="1" smtClean="0"/>
              <a:t>науковими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методики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педагогічну</a:t>
            </a:r>
            <a:r>
              <a:rPr lang="ru-RU" dirty="0" smtClean="0"/>
              <a:t> (</a:t>
            </a:r>
            <a:r>
              <a:rPr lang="ru-RU" dirty="0" err="1" smtClean="0"/>
              <a:t>науково-педагогічну</a:t>
            </a:r>
            <a:r>
              <a:rPr lang="ru-RU" dirty="0" smtClean="0"/>
              <a:t>, </a:t>
            </a:r>
            <a:r>
              <a:rPr lang="ru-RU" dirty="0" err="1" smtClean="0"/>
              <a:t>творчу</a:t>
            </a:r>
            <a:r>
              <a:rPr lang="ru-RU" dirty="0" smtClean="0"/>
              <a:t>)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контроль 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здобувачами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об'єктивне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учнів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здобувачами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 поточного та </a:t>
            </a:r>
            <a:r>
              <a:rPr lang="ru-RU" dirty="0" err="1" smtClean="0"/>
              <a:t>підсумкового</a:t>
            </a:r>
            <a:r>
              <a:rPr lang="ru-RU" dirty="0" smtClean="0"/>
              <a:t> контролю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освітніми</a:t>
            </a:r>
            <a:r>
              <a:rPr lang="ru-RU" dirty="0" smtClean="0"/>
              <a:t> потребами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потреб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(</a:t>
            </a:r>
            <a:r>
              <a:rPr lang="ru-RU" dirty="0" err="1" smtClean="0"/>
              <a:t>наукової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)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методики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Порушенням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академічної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доброчесності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вважається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Академічний</a:t>
            </a:r>
            <a:r>
              <a:rPr lang="ru-RU" b="1" dirty="0" smtClean="0"/>
              <a:t> </a:t>
            </a:r>
            <a:r>
              <a:rPr lang="ru-RU" b="1" dirty="0" err="1" smtClean="0"/>
              <a:t>плагіат</a:t>
            </a:r>
            <a:r>
              <a:rPr lang="ru-RU" b="1" dirty="0" smtClean="0"/>
              <a:t> - </a:t>
            </a:r>
            <a:r>
              <a:rPr lang="ru-RU" b="1" dirty="0" err="1" smtClean="0"/>
              <a:t>оприлюднення</a:t>
            </a:r>
            <a:r>
              <a:rPr lang="ru-RU" b="1" dirty="0" smtClean="0"/>
              <a:t> (</a:t>
            </a:r>
            <a:r>
              <a:rPr lang="ru-RU" b="1" dirty="0" err="1" smtClean="0"/>
              <a:t>частково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повністю</a:t>
            </a:r>
            <a:r>
              <a:rPr lang="ru-RU" b="1" dirty="0" smtClean="0"/>
              <a:t>)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(</a:t>
            </a:r>
            <a:r>
              <a:rPr lang="ru-RU" b="1" dirty="0" err="1" smtClean="0"/>
              <a:t>творчих</a:t>
            </a:r>
            <a:r>
              <a:rPr lang="ru-RU" b="1" dirty="0" smtClean="0"/>
              <a:t>)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, </a:t>
            </a:r>
            <a:r>
              <a:rPr lang="ru-RU" b="1" dirty="0" err="1" smtClean="0"/>
              <a:t>отриманих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особами, як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власного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 (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) та/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відтворення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опублікованих</a:t>
            </a:r>
            <a:r>
              <a:rPr lang="ru-RU" b="1" dirty="0" smtClean="0"/>
              <a:t> </a:t>
            </a:r>
            <a:r>
              <a:rPr lang="ru-RU" b="1" dirty="0" err="1" smtClean="0"/>
              <a:t>текстів</a:t>
            </a:r>
            <a:r>
              <a:rPr lang="ru-RU" b="1" dirty="0" smtClean="0"/>
              <a:t> (</a:t>
            </a:r>
            <a:r>
              <a:rPr lang="ru-RU" b="1" dirty="0" err="1" smtClean="0"/>
              <a:t>оприлюднених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мистецтва</a:t>
            </a:r>
            <a:r>
              <a:rPr lang="ru-RU" b="1" dirty="0" smtClean="0"/>
              <a:t>) </a:t>
            </a:r>
            <a:r>
              <a:rPr lang="ru-RU" b="1" dirty="0" err="1" smtClean="0"/>
              <a:t>інших</a:t>
            </a:r>
            <a:r>
              <a:rPr lang="ru-RU" b="1" dirty="0" smtClean="0"/>
              <a:t> </a:t>
            </a:r>
            <a:r>
              <a:rPr lang="ru-RU" b="1" dirty="0" err="1" smtClean="0"/>
              <a:t>авторів</a:t>
            </a:r>
            <a:r>
              <a:rPr lang="ru-RU" b="1" dirty="0" smtClean="0"/>
              <a:t> без </a:t>
            </a:r>
            <a:r>
              <a:rPr lang="ru-RU" b="1" dirty="0" err="1" smtClean="0"/>
              <a:t>зазначення</a:t>
            </a:r>
            <a:r>
              <a:rPr lang="ru-RU" b="1" dirty="0" smtClean="0"/>
              <a:t> авторства;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Самоплагіат</a:t>
            </a:r>
            <a:r>
              <a:rPr lang="ru-RU" b="1" dirty="0" smtClean="0"/>
              <a:t> - </a:t>
            </a:r>
            <a:r>
              <a:rPr lang="ru-RU" b="1" dirty="0" err="1" smtClean="0"/>
              <a:t>оприлюднення</a:t>
            </a:r>
            <a:r>
              <a:rPr lang="ru-RU" b="1" dirty="0" smtClean="0"/>
              <a:t> (</a:t>
            </a:r>
            <a:r>
              <a:rPr lang="ru-RU" b="1" dirty="0" err="1" smtClean="0"/>
              <a:t>частково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повністю</a:t>
            </a:r>
            <a:r>
              <a:rPr lang="ru-RU" b="1" dirty="0" smtClean="0"/>
              <a:t>)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</a:t>
            </a:r>
            <a:r>
              <a:rPr lang="ru-RU" b="1" dirty="0" err="1" smtClean="0"/>
              <a:t>раніше</a:t>
            </a:r>
            <a:r>
              <a:rPr lang="ru-RU" b="1" dirty="0" smtClean="0"/>
              <a:t> </a:t>
            </a:r>
            <a:r>
              <a:rPr lang="ru-RU" b="1" dirty="0" err="1" smtClean="0"/>
              <a:t>опублікованих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як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Фабрикація</a:t>
            </a:r>
            <a:r>
              <a:rPr lang="ru-RU" b="1" dirty="0" smtClean="0"/>
              <a:t> - </a:t>
            </a:r>
            <a:r>
              <a:rPr lang="ru-RU" b="1" dirty="0" err="1" smtClean="0"/>
              <a:t>вигадування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фактів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використовуються</a:t>
            </a:r>
            <a:r>
              <a:rPr lang="ru-RU" b="1" dirty="0" smtClean="0"/>
              <a:t> в </a:t>
            </a:r>
            <a:r>
              <a:rPr lang="ru-RU" b="1" dirty="0" err="1" smtClean="0"/>
              <a:t>освітньому</a:t>
            </a:r>
            <a:r>
              <a:rPr lang="ru-RU" b="1" dirty="0" smtClean="0"/>
              <a:t>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дослідженнях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Фальсифікація</a:t>
            </a:r>
            <a:r>
              <a:rPr lang="ru-RU" b="1" dirty="0" smtClean="0"/>
              <a:t> - </a:t>
            </a:r>
            <a:r>
              <a:rPr lang="ru-RU" b="1" dirty="0" err="1" smtClean="0"/>
              <a:t>свідома</a:t>
            </a:r>
            <a:r>
              <a:rPr lang="ru-RU" b="1" dirty="0" smtClean="0"/>
              <a:t> </a:t>
            </a:r>
            <a:r>
              <a:rPr lang="ru-RU" b="1" dirty="0" err="1" smtClean="0"/>
              <a:t>зміна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модифікація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наявних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стосуються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досліджень</a:t>
            </a:r>
            <a:r>
              <a:rPr lang="ru-RU" b="1" dirty="0" smtClean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err="1" smtClean="0"/>
              <a:t>Списування</a:t>
            </a:r>
            <a:r>
              <a:rPr lang="ru-RU" b="1" dirty="0" smtClean="0"/>
              <a:t> -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письмових</a:t>
            </a:r>
            <a:r>
              <a:rPr lang="ru-RU" b="1" dirty="0" smtClean="0"/>
              <a:t> </a:t>
            </a:r>
            <a:r>
              <a:rPr lang="ru-RU" b="1" dirty="0" err="1" smtClean="0"/>
              <a:t>робіт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залученням</a:t>
            </a:r>
            <a:r>
              <a:rPr lang="ru-RU" b="1" dirty="0" smtClean="0"/>
              <a:t> </a:t>
            </a:r>
            <a:r>
              <a:rPr lang="ru-RU" b="1" dirty="0" err="1" smtClean="0"/>
              <a:t>зовнішніх</a:t>
            </a:r>
            <a:r>
              <a:rPr lang="ru-RU" b="1" dirty="0" smtClean="0"/>
              <a:t> </a:t>
            </a:r>
            <a:r>
              <a:rPr lang="ru-RU" b="1" dirty="0" err="1" smtClean="0"/>
              <a:t>джерел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, </a:t>
            </a:r>
            <a:r>
              <a:rPr lang="ru-RU" b="1" dirty="0" err="1" smtClean="0"/>
              <a:t>крім</a:t>
            </a:r>
            <a:r>
              <a:rPr lang="ru-RU" b="1" dirty="0" smtClean="0"/>
              <a:t> </a:t>
            </a:r>
            <a:r>
              <a:rPr lang="ru-RU" b="1" dirty="0" err="1" smtClean="0"/>
              <a:t>дозволених</a:t>
            </a:r>
            <a:r>
              <a:rPr lang="ru-RU" b="1" dirty="0" smtClean="0"/>
              <a:t> для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, </a:t>
            </a:r>
            <a:r>
              <a:rPr lang="ru-RU" b="1" dirty="0" err="1" smtClean="0"/>
              <a:t>зокрема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Обман -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завідомо</a:t>
            </a:r>
            <a:r>
              <a:rPr lang="ru-RU" b="1" dirty="0" smtClean="0"/>
              <a:t> </a:t>
            </a:r>
            <a:r>
              <a:rPr lang="ru-RU" b="1" dirty="0" err="1" smtClean="0"/>
              <a:t>неправдивої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власної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освітньої</a:t>
            </a:r>
            <a:r>
              <a:rPr lang="ru-RU" b="1" dirty="0" smtClean="0"/>
              <a:t> (</a:t>
            </a:r>
            <a:r>
              <a:rPr lang="ru-RU" b="1" dirty="0" err="1" smtClean="0"/>
              <a:t>наукової</a:t>
            </a:r>
            <a:r>
              <a:rPr lang="ru-RU" b="1" dirty="0" smtClean="0"/>
              <a:t>, </a:t>
            </a:r>
            <a:r>
              <a:rPr lang="ru-RU" b="1" dirty="0" err="1" smtClean="0"/>
              <a:t>творчої</a:t>
            </a:r>
            <a:r>
              <a:rPr lang="ru-RU" b="1" dirty="0" smtClean="0"/>
              <a:t>)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; формами обману </a:t>
            </a:r>
            <a:r>
              <a:rPr lang="ru-RU" b="1" dirty="0" err="1" smtClean="0"/>
              <a:t>є</a:t>
            </a:r>
            <a:r>
              <a:rPr lang="ru-RU" b="1" dirty="0" smtClean="0"/>
              <a:t>, </a:t>
            </a:r>
            <a:r>
              <a:rPr lang="ru-RU" b="1" dirty="0" err="1" smtClean="0"/>
              <a:t>зокрема</a:t>
            </a:r>
            <a:r>
              <a:rPr lang="ru-RU" b="1" dirty="0" smtClean="0"/>
              <a:t>, </a:t>
            </a:r>
            <a:r>
              <a:rPr lang="ru-RU" b="1" dirty="0" err="1" smtClean="0"/>
              <a:t>академічний</a:t>
            </a:r>
            <a:r>
              <a:rPr lang="ru-RU" b="1" dirty="0" smtClean="0"/>
              <a:t> </a:t>
            </a:r>
            <a:r>
              <a:rPr lang="ru-RU" b="1" dirty="0" err="1" smtClean="0"/>
              <a:t>плагіат</a:t>
            </a:r>
            <a:r>
              <a:rPr lang="ru-RU" b="1" dirty="0" smtClean="0"/>
              <a:t>, </a:t>
            </a:r>
            <a:r>
              <a:rPr lang="ru-RU" b="1" dirty="0" err="1" smtClean="0"/>
              <a:t>самоплагіат</a:t>
            </a:r>
            <a:r>
              <a:rPr lang="ru-RU" b="1" dirty="0" smtClean="0"/>
              <a:t>, </a:t>
            </a:r>
            <a:r>
              <a:rPr lang="ru-RU" b="1" dirty="0" err="1" smtClean="0"/>
              <a:t>фабрикація</a:t>
            </a:r>
            <a:r>
              <a:rPr lang="ru-RU" b="1" dirty="0" smtClean="0"/>
              <a:t>, </a:t>
            </a:r>
            <a:r>
              <a:rPr lang="ru-RU" b="1" dirty="0" err="1" smtClean="0"/>
              <a:t>фальсифікація</a:t>
            </a:r>
            <a:r>
              <a:rPr lang="ru-RU" b="1" dirty="0" smtClean="0"/>
              <a:t> та </a:t>
            </a:r>
            <a:r>
              <a:rPr lang="ru-RU" b="1" dirty="0" err="1" smtClean="0"/>
              <a:t>списування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Хабарництво</a:t>
            </a:r>
            <a:r>
              <a:rPr lang="ru-RU" b="1" dirty="0" smtClean="0"/>
              <a:t> -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(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) </a:t>
            </a:r>
            <a:r>
              <a:rPr lang="ru-RU" b="1" dirty="0" err="1" smtClean="0"/>
              <a:t>учасником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пропозиція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(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) </a:t>
            </a:r>
            <a:r>
              <a:rPr lang="ru-RU" b="1" dirty="0" err="1" smtClean="0"/>
              <a:t>коштів</a:t>
            </a:r>
            <a:r>
              <a:rPr lang="ru-RU" b="1" dirty="0" smtClean="0"/>
              <a:t>, майна, </a:t>
            </a:r>
            <a:r>
              <a:rPr lang="ru-RU" b="1" dirty="0" err="1" smtClean="0"/>
              <a:t>послуг</a:t>
            </a:r>
            <a:r>
              <a:rPr lang="ru-RU" b="1" dirty="0" smtClean="0"/>
              <a:t>, </a:t>
            </a:r>
            <a:r>
              <a:rPr lang="ru-RU" b="1" dirty="0" err="1" smtClean="0"/>
              <a:t>пільг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будь-яких</a:t>
            </a:r>
            <a:r>
              <a:rPr lang="ru-RU" b="1" dirty="0" smtClean="0"/>
              <a:t> </a:t>
            </a:r>
            <a:r>
              <a:rPr lang="ru-RU" b="1" dirty="0" err="1" smtClean="0"/>
              <a:t>інших</a:t>
            </a:r>
            <a:r>
              <a:rPr lang="ru-RU" b="1" dirty="0" smtClean="0"/>
              <a:t> благ </a:t>
            </a:r>
            <a:r>
              <a:rPr lang="ru-RU" b="1" dirty="0" err="1" smtClean="0"/>
              <a:t>матеріального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нематеріального</a:t>
            </a:r>
            <a:r>
              <a:rPr lang="ru-RU" b="1" dirty="0" smtClean="0"/>
              <a:t> характеру </a:t>
            </a:r>
            <a:r>
              <a:rPr lang="ru-RU" b="1" dirty="0" err="1" smtClean="0"/>
              <a:t>з</a:t>
            </a:r>
            <a:r>
              <a:rPr lang="ru-RU" b="1" dirty="0" smtClean="0"/>
              <a:t> метою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неправомірної</a:t>
            </a:r>
            <a:r>
              <a:rPr lang="ru-RU" b="1" dirty="0" smtClean="0"/>
              <a:t> </a:t>
            </a:r>
            <a:r>
              <a:rPr lang="ru-RU" b="1" dirty="0" err="1" smtClean="0"/>
              <a:t>переваги</a:t>
            </a:r>
            <a:r>
              <a:rPr lang="ru-RU" b="1" dirty="0" smtClean="0"/>
              <a:t> в </a:t>
            </a:r>
            <a:r>
              <a:rPr lang="ru-RU" b="1" dirty="0" err="1" smtClean="0"/>
              <a:t>освітньому</a:t>
            </a:r>
            <a:r>
              <a:rPr lang="ru-RU" b="1" dirty="0" smtClean="0"/>
              <a:t> </a:t>
            </a:r>
            <a:r>
              <a:rPr lang="ru-RU" b="1" dirty="0" err="1" smtClean="0"/>
              <a:t>процесі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Необ'єктивне</a:t>
            </a:r>
            <a:r>
              <a:rPr lang="ru-RU" b="1" dirty="0" smtClean="0"/>
              <a:t> 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- </a:t>
            </a:r>
            <a:r>
              <a:rPr lang="ru-RU" b="1" dirty="0" err="1" smtClean="0"/>
              <a:t>свідоме</a:t>
            </a:r>
            <a:r>
              <a:rPr lang="ru-RU" b="1" dirty="0" smtClean="0"/>
              <a:t> </a:t>
            </a:r>
            <a:r>
              <a:rPr lang="ru-RU" b="1" dirty="0" err="1" smtClean="0"/>
              <a:t>завищення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заниження</a:t>
            </a:r>
            <a:r>
              <a:rPr lang="ru-RU" b="1" dirty="0" smtClean="0"/>
              <a:t> </a:t>
            </a:r>
            <a:r>
              <a:rPr lang="ru-RU" b="1" dirty="0" err="1" smtClean="0"/>
              <a:t>оцінки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здобувачів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ctr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Наслідки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800" b="1" dirty="0" smtClean="0"/>
              <a:t>За </a:t>
            </a:r>
            <a:r>
              <a:rPr lang="ru-RU" sz="3800" b="1" dirty="0" err="1" smtClean="0"/>
              <a:t>порушення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академічної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доброчесності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педагогічні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науково-педагогічні</a:t>
            </a:r>
            <a:r>
              <a:rPr lang="ru-RU" sz="3800" b="1" dirty="0" smtClean="0"/>
              <a:t> та </a:t>
            </a:r>
            <a:r>
              <a:rPr lang="ru-RU" sz="3800" b="1" dirty="0" err="1" smtClean="0"/>
              <a:t>наукові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працівники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закладів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освіти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можуть</a:t>
            </a:r>
            <a:r>
              <a:rPr lang="ru-RU" sz="3800" b="1" dirty="0" smtClean="0"/>
              <a:t> бути </a:t>
            </a:r>
            <a:r>
              <a:rPr lang="ru-RU" sz="3800" b="1" dirty="0" err="1" smtClean="0"/>
              <a:t>притягнені</a:t>
            </a:r>
            <a:r>
              <a:rPr lang="ru-RU" sz="3800" b="1" dirty="0" smtClean="0"/>
              <a:t> до </a:t>
            </a:r>
            <a:r>
              <a:rPr lang="ru-RU" sz="3800" b="1" dirty="0" err="1" smtClean="0"/>
              <a:t>такої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академічної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відповідальності</a:t>
            </a:r>
            <a:r>
              <a:rPr lang="ru-RU" sz="3800" b="1" dirty="0" smtClean="0"/>
              <a:t>:</a:t>
            </a:r>
            <a:br>
              <a:rPr lang="ru-RU" sz="3800" b="1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відмова</a:t>
            </a:r>
            <a:r>
              <a:rPr lang="ru-RU" sz="3800" dirty="0" smtClean="0"/>
              <a:t> у </a:t>
            </a:r>
            <a:r>
              <a:rPr lang="ru-RU" sz="3800" dirty="0" err="1" smtClean="0"/>
              <a:t>присудженні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наукового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ступеня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вченого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позбавлення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присудженого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наукового</a:t>
            </a:r>
            <a:r>
              <a:rPr lang="ru-RU" sz="3800" dirty="0" smtClean="0"/>
              <a:t> (</a:t>
            </a:r>
            <a:r>
              <a:rPr lang="ru-RU" sz="3800" dirty="0" err="1" smtClean="0"/>
              <a:t>освітньо-творчого</a:t>
            </a:r>
            <a:r>
              <a:rPr lang="ru-RU" sz="3800" dirty="0" smtClean="0"/>
              <a:t>) </a:t>
            </a:r>
            <a:r>
              <a:rPr lang="ru-RU" sz="3800" dirty="0" err="1" smtClean="0"/>
              <a:t>ступеня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вченого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відмова</a:t>
            </a:r>
            <a:r>
              <a:rPr lang="ru-RU" sz="3800" dirty="0" smtClean="0"/>
              <a:t> в </a:t>
            </a:r>
            <a:r>
              <a:rPr lang="ru-RU" sz="3800" dirty="0" err="1" smtClean="0"/>
              <a:t>присвоєнні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або</a:t>
            </a:r>
            <a:r>
              <a:rPr lang="ru-RU" sz="3800" dirty="0" smtClean="0"/>
              <a:t> </a:t>
            </a:r>
            <a:r>
              <a:rPr lang="ru-RU" sz="3800" dirty="0" err="1" smtClean="0"/>
              <a:t>позбавлення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педагогічного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, </a:t>
            </a:r>
            <a:r>
              <a:rPr lang="ru-RU" sz="3800" dirty="0" err="1" smtClean="0"/>
              <a:t>кваліфікаційної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категорії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позбавлення</a:t>
            </a:r>
            <a:r>
              <a:rPr lang="ru-RU" sz="3800" dirty="0" smtClean="0"/>
              <a:t> права </a:t>
            </a:r>
            <a:r>
              <a:rPr lang="ru-RU" sz="3800" dirty="0" err="1" smtClean="0"/>
              <a:t>брати</a:t>
            </a:r>
            <a:r>
              <a:rPr lang="ru-RU" sz="3800" dirty="0" smtClean="0"/>
              <a:t> участь у </a:t>
            </a:r>
            <a:r>
              <a:rPr lang="ru-RU" sz="3800" dirty="0" err="1" smtClean="0"/>
              <a:t>роботі</a:t>
            </a:r>
            <a:r>
              <a:rPr lang="ru-RU" sz="3800" dirty="0" smtClean="0"/>
              <a:t> </a:t>
            </a:r>
            <a:r>
              <a:rPr lang="ru-RU" sz="3800" dirty="0" err="1" smtClean="0"/>
              <a:t>визначених</a:t>
            </a:r>
            <a:r>
              <a:rPr lang="ru-RU" sz="3800" dirty="0" smtClean="0"/>
              <a:t> законом </a:t>
            </a:r>
            <a:r>
              <a:rPr lang="ru-RU" sz="3800" dirty="0" err="1" smtClean="0"/>
              <a:t>органів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займати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визначені</a:t>
            </a:r>
            <a:r>
              <a:rPr lang="ru-RU" sz="3800" dirty="0" smtClean="0"/>
              <a:t> </a:t>
            </a:r>
            <a:r>
              <a:rPr lang="ru-RU" sz="3800" dirty="0" err="1" smtClean="0"/>
              <a:t>законом</a:t>
            </a:r>
            <a:r>
              <a:rPr lang="ru-RU" sz="3800" dirty="0" smtClean="0"/>
              <a:t> посади.</a:t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Наслідки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учнів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За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академічної</a:t>
            </a:r>
            <a:r>
              <a:rPr lang="ru-RU" b="1" dirty="0" smtClean="0"/>
              <a:t> </a:t>
            </a:r>
            <a:r>
              <a:rPr lang="ru-RU" b="1" dirty="0" err="1" smtClean="0"/>
              <a:t>доброчесності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бути </a:t>
            </a:r>
            <a:r>
              <a:rPr lang="ru-RU" b="1" dirty="0" err="1" smtClean="0"/>
              <a:t>притягнені</a:t>
            </a:r>
            <a:r>
              <a:rPr lang="ru-RU" b="1" dirty="0" smtClean="0"/>
              <a:t> до </a:t>
            </a:r>
            <a:r>
              <a:rPr lang="ru-RU" b="1" dirty="0" err="1" smtClean="0"/>
              <a:t>такої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академічної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відповідальності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повторне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(</a:t>
            </a:r>
            <a:r>
              <a:rPr lang="ru-RU" dirty="0" err="1" smtClean="0"/>
              <a:t>контрольна</a:t>
            </a:r>
            <a:r>
              <a:rPr lang="ru-RU" dirty="0" smtClean="0"/>
              <a:t> робота, </a:t>
            </a:r>
            <a:r>
              <a:rPr lang="ru-RU" dirty="0" err="1" smtClean="0"/>
              <a:t>іспит</a:t>
            </a:r>
            <a:r>
              <a:rPr lang="ru-RU" dirty="0" smtClean="0"/>
              <a:t>, </a:t>
            </a:r>
            <a:r>
              <a:rPr lang="ru-RU" dirty="0" err="1" smtClean="0"/>
              <a:t>залік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повторне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компонента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здобувають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стипендії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наданих</a:t>
            </a:r>
            <a:r>
              <a:rPr lang="ru-RU" dirty="0" smtClean="0"/>
              <a:t> закладом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оплати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404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АКАДЕМІЧНА ДОБРОЧЕСНІСТЬ ДЛЯ ВЧИТЕЛІВ ТА УЧНІВ</vt:lpstr>
      <vt:lpstr>Що таке академічна доброчесність? </vt:lpstr>
      <vt:lpstr>Академічна доброчесність для вчителів </vt:lpstr>
      <vt:lpstr>Академічна доброчесність для учнів </vt:lpstr>
      <vt:lpstr> Порушенням академічної доброчесності вважається: </vt:lpstr>
      <vt:lpstr>Слайд 6</vt:lpstr>
      <vt:lpstr>Слайд 7</vt:lpstr>
      <vt:lpstr>Наслідки Для вчителів </vt:lpstr>
      <vt:lpstr>Наслідки Для учнів </vt:lpstr>
      <vt:lpstr>Слайд 10</vt:lpstr>
      <vt:lpstr>Треба знати!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ДЛЯ ВЧИТЕЛІВ ТА УЧНІВ</dc:title>
  <dc:creator>admin</dc:creator>
  <cp:lastModifiedBy>ADMIN</cp:lastModifiedBy>
  <cp:revision>7</cp:revision>
  <dcterms:created xsi:type="dcterms:W3CDTF">2021-12-12T17:33:57Z</dcterms:created>
  <dcterms:modified xsi:type="dcterms:W3CDTF">2021-12-14T08:46:18Z</dcterms:modified>
</cp:coreProperties>
</file>