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sldIdLst>
    <p:sldId id="259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92F50-4A76-4786-833A-4FB851C22B41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ED6F5-785D-4F15-9A64-48413EE79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34647-A9E3-4683-A170-32BD468E02B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9062-872D-4383-B1C4-195AC2FA0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6177" y="1357298"/>
            <a:ext cx="8907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Оптичні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явища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в </a:t>
            </a:r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природі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29190" y="4143380"/>
            <a:ext cx="49291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</a:t>
            </a:r>
            <a:r>
              <a:rPr lang="uk-UA" sz="4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ідготував</a:t>
            </a:r>
            <a:r>
              <a:rPr lang="uk-UA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uk-UA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Учень 11-Б класу</a:t>
            </a:r>
          </a:p>
          <a:p>
            <a:r>
              <a:rPr lang="uk-UA" sz="4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Юзвак</a:t>
            </a:r>
            <a:r>
              <a:rPr lang="uk-UA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Владислав</a:t>
            </a:r>
            <a:endParaRPr lang="ru-RU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10" descr="cd62fdb55e262414b84787e75219bd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71744"/>
            <a:ext cx="4286280" cy="34251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rocken_Glorij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643050"/>
            <a:ext cx="6914718" cy="484030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071670" y="0"/>
            <a:ext cx="50720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uk-UA" sz="8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Глорія</a:t>
            </a:r>
            <a:endParaRPr lang="ru-RU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62865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Коли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розсіювання</a:t>
            </a:r>
            <a:r>
              <a:rPr lang="ru-RU" dirty="0"/>
              <a:t> (</a:t>
            </a:r>
            <a:r>
              <a:rPr lang="ru-RU" dirty="0" err="1"/>
              <a:t>дифракція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раніше</a:t>
            </a:r>
            <a:r>
              <a:rPr lang="ru-RU" dirty="0"/>
              <a:t> за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відбиту</a:t>
            </a:r>
            <a:r>
              <a:rPr lang="ru-RU" dirty="0"/>
              <a:t> у </a:t>
            </a:r>
            <a:r>
              <a:rPr lang="ru-RU" dirty="0" err="1"/>
              <a:t>водяних</a:t>
            </a:r>
            <a:r>
              <a:rPr lang="ru-RU" dirty="0"/>
              <a:t> </a:t>
            </a:r>
            <a:r>
              <a:rPr lang="ru-RU" dirty="0" err="1"/>
              <a:t>кристалах</a:t>
            </a:r>
            <a:r>
              <a:rPr lang="ru-RU" dirty="0"/>
              <a:t> </a:t>
            </a:r>
            <a:r>
              <a:rPr lang="ru-RU" dirty="0" err="1"/>
              <a:t>хмару</a:t>
            </a:r>
            <a:r>
              <a:rPr lang="ru-RU" dirty="0"/>
              <a:t>),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повертається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хмари в тому ж </a:t>
            </a:r>
            <a:r>
              <a:rPr lang="ru-RU" dirty="0" err="1"/>
              <a:t>напрямі</a:t>
            </a:r>
            <a:r>
              <a:rPr lang="ru-RU" dirty="0"/>
              <a:t>, по </a:t>
            </a:r>
            <a:r>
              <a:rPr lang="ru-RU" dirty="0" err="1"/>
              <a:t>якому</a:t>
            </a:r>
            <a:r>
              <a:rPr lang="ru-RU" dirty="0"/>
              <a:t> падав,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дістав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"</a:t>
            </a:r>
            <a:r>
              <a:rPr lang="ru-RU" dirty="0" err="1"/>
              <a:t>Глорія</a:t>
            </a:r>
            <a:r>
              <a:rPr lang="ru-RU" dirty="0"/>
              <a:t>".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хмарах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прямо перед </a:t>
            </a:r>
            <a:r>
              <a:rPr lang="ru-RU" dirty="0" err="1"/>
              <a:t>глядачем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в </a:t>
            </a:r>
            <a:r>
              <a:rPr lang="ru-RU" dirty="0" err="1"/>
              <a:t>точці</a:t>
            </a:r>
            <a:r>
              <a:rPr lang="ru-RU" dirty="0"/>
              <a:t>, яка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протилежній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до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. Таким чином, </a:t>
            </a:r>
            <a:r>
              <a:rPr lang="ru-RU" dirty="0" err="1"/>
              <a:t>побачити</a:t>
            </a:r>
            <a:r>
              <a:rPr lang="ru-RU" dirty="0"/>
              <a:t> </a:t>
            </a:r>
            <a:r>
              <a:rPr lang="ru-RU" dirty="0" err="1"/>
              <a:t>Глорію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гори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літака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(</a:t>
            </a:r>
            <a:r>
              <a:rPr lang="ru-RU" dirty="0" err="1"/>
              <a:t>Сонце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)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знаходитися</a:t>
            </a:r>
            <a:r>
              <a:rPr lang="ru-RU" dirty="0"/>
              <a:t> прямо за спиною </a:t>
            </a:r>
            <a:r>
              <a:rPr lang="ru-RU" dirty="0" err="1"/>
              <a:t>спостерігача</a:t>
            </a:r>
            <a:r>
              <a:rPr lang="ru-RU" dirty="0"/>
              <a:t>. </a:t>
            </a:r>
            <a:r>
              <a:rPr lang="ru-RU" dirty="0" err="1"/>
              <a:t>Веселкові</a:t>
            </a:r>
            <a:r>
              <a:rPr lang="ru-RU" dirty="0"/>
              <a:t> круги </a:t>
            </a:r>
            <a:r>
              <a:rPr lang="ru-RU" dirty="0" err="1"/>
              <a:t>Глорії</a:t>
            </a:r>
            <a:r>
              <a:rPr lang="ru-RU" dirty="0"/>
              <a:t> в </a:t>
            </a:r>
            <a:r>
              <a:rPr lang="ru-RU" dirty="0" err="1"/>
              <a:t>Китаї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Світлом</a:t>
            </a:r>
            <a:r>
              <a:rPr lang="ru-RU" dirty="0"/>
              <a:t> </a:t>
            </a:r>
            <a:r>
              <a:rPr lang="ru-RU" dirty="0" err="1"/>
              <a:t>Будди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al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857364"/>
            <a:ext cx="7125949" cy="4806056"/>
          </a:xfrm>
        </p:spPr>
      </p:pic>
      <p:sp>
        <p:nvSpPr>
          <p:cNvPr id="5" name="Прямоугольник 4"/>
          <p:cNvSpPr/>
          <p:nvPr/>
        </p:nvSpPr>
        <p:spPr>
          <a:xfrm>
            <a:off x="3500430" y="142852"/>
            <a:ext cx="2414059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88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Гало</a:t>
            </a:r>
            <a:endParaRPr lang="ru-RU" sz="88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840435"/>
          </a:xfrm>
        </p:spPr>
        <p:txBody>
          <a:bodyPr>
            <a:normAutofit/>
          </a:bodyPr>
          <a:lstStyle/>
          <a:p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світлові</a:t>
            </a:r>
            <a:r>
              <a:rPr lang="ru-RU" dirty="0"/>
              <a:t> кола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заломлення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</a:t>
            </a:r>
            <a:r>
              <a:rPr lang="ru-RU" dirty="0" err="1"/>
              <a:t>кристалами</a:t>
            </a:r>
            <a:r>
              <a:rPr lang="ru-RU" dirty="0"/>
              <a:t> </a:t>
            </a:r>
            <a:r>
              <a:rPr lang="ru-RU" dirty="0" err="1"/>
              <a:t>льоду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снігу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атмосфері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dirty="0"/>
              <a:t> гало. У </a:t>
            </a:r>
            <a:r>
              <a:rPr lang="ru-RU" dirty="0" err="1"/>
              <a:t>холодну</a:t>
            </a:r>
            <a:r>
              <a:rPr lang="ru-RU" dirty="0"/>
              <a:t> пору року гало, </a:t>
            </a:r>
            <a:r>
              <a:rPr lang="ru-RU" dirty="0" err="1"/>
              <a:t>утворені</a:t>
            </a:r>
            <a:r>
              <a:rPr lang="ru-RU" dirty="0"/>
              <a:t> </a:t>
            </a:r>
            <a:r>
              <a:rPr lang="ru-RU" dirty="0" err="1"/>
              <a:t>кристалами</a:t>
            </a:r>
            <a:r>
              <a:rPr lang="ru-RU" dirty="0"/>
              <a:t> </a:t>
            </a:r>
            <a:r>
              <a:rPr lang="ru-RU" dirty="0" err="1"/>
              <a:t>льоду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снігу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розсіюють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напрямах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"</a:t>
            </a:r>
            <a:r>
              <a:rPr lang="ru-RU" dirty="0" err="1"/>
              <a:t>діамантовий</a:t>
            </a:r>
            <a:r>
              <a:rPr lang="ru-RU" dirty="0"/>
              <a:t> пил".</a:t>
            </a:r>
          </a:p>
        </p:txBody>
      </p:sp>
    </p:spTree>
  </p:cSld>
  <p:clrMapOvr>
    <a:masterClrMapping/>
  </p:clrMapOvr>
  <p:transition spd="slow"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adugnie_oblaka.jpg"/>
          <p:cNvPicPr>
            <a:picLocks noGrp="1" noChangeAspect="1"/>
          </p:cNvPicPr>
          <p:nvPr>
            <p:ph idx="1"/>
          </p:nvPr>
        </p:nvPicPr>
        <p:blipFill>
          <a:blip r:embed="rId2"/>
          <a:srcRect b="8453"/>
          <a:stretch>
            <a:fillRect/>
          </a:stretch>
        </p:blipFill>
        <p:spPr>
          <a:xfrm>
            <a:off x="1357290" y="1785926"/>
            <a:ext cx="6971023" cy="478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57224" y="357166"/>
            <a:ext cx="76109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80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Веселкові</a:t>
            </a:r>
            <a:r>
              <a:rPr lang="ru-RU" sz="8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хмари</a:t>
            </a:r>
            <a:endParaRPr lang="ru-RU" sz="8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r>
              <a:rPr lang="ru-RU" sz="4000" dirty="0"/>
              <a:t>Коли </a:t>
            </a:r>
            <a:r>
              <a:rPr lang="ru-RU" sz="4000" dirty="0" err="1"/>
              <a:t>Сонце</a:t>
            </a:r>
            <a:r>
              <a:rPr lang="ru-RU" sz="4000" dirty="0"/>
              <a:t> </a:t>
            </a:r>
            <a:r>
              <a:rPr lang="ru-RU" sz="4000" dirty="0" err="1"/>
              <a:t>розташовується</a:t>
            </a:r>
            <a:r>
              <a:rPr lang="ru-RU" sz="4000" dirty="0"/>
              <a:t> </a:t>
            </a:r>
            <a:r>
              <a:rPr lang="ru-RU" sz="4000" dirty="0" err="1"/>
              <a:t>під</a:t>
            </a:r>
            <a:r>
              <a:rPr lang="ru-RU" sz="4000" dirty="0"/>
              <a:t> </a:t>
            </a:r>
            <a:r>
              <a:rPr lang="ru-RU" sz="4000" dirty="0" err="1"/>
              <a:t>певним</a:t>
            </a:r>
            <a:r>
              <a:rPr lang="ru-RU" sz="4000" dirty="0"/>
              <a:t> кутом до </a:t>
            </a:r>
            <a:r>
              <a:rPr lang="ru-RU" sz="4000" dirty="0" err="1"/>
              <a:t>крапельок</a:t>
            </a:r>
            <a:r>
              <a:rPr lang="ru-RU" sz="4000" dirty="0"/>
              <a:t> води, </a:t>
            </a:r>
            <a:r>
              <a:rPr lang="ru-RU" sz="4000" dirty="0" err="1"/>
              <a:t>з</a:t>
            </a:r>
            <a:r>
              <a:rPr lang="ru-RU" sz="4000" dirty="0"/>
              <a:t> </a:t>
            </a:r>
            <a:r>
              <a:rPr lang="ru-RU" sz="4000" dirty="0" err="1"/>
              <a:t>яких</a:t>
            </a:r>
            <a:r>
              <a:rPr lang="ru-RU" sz="4000" dirty="0"/>
              <a:t> </a:t>
            </a:r>
            <a:r>
              <a:rPr lang="ru-RU" sz="4000" dirty="0" err="1"/>
              <a:t>складається</a:t>
            </a:r>
            <a:r>
              <a:rPr lang="ru-RU" sz="4000" dirty="0"/>
              <a:t> </a:t>
            </a:r>
            <a:r>
              <a:rPr lang="ru-RU" sz="4000" dirty="0" err="1"/>
              <a:t>хмара</a:t>
            </a:r>
            <a:r>
              <a:rPr lang="ru-RU" sz="4000" dirty="0"/>
              <a:t>, </a:t>
            </a:r>
            <a:r>
              <a:rPr lang="ru-RU" sz="4000" dirty="0" err="1"/>
              <a:t>ці</a:t>
            </a:r>
            <a:r>
              <a:rPr lang="ru-RU" sz="4000" dirty="0"/>
              <a:t> </a:t>
            </a:r>
            <a:r>
              <a:rPr lang="ru-RU" sz="4000" dirty="0" err="1"/>
              <a:t>краплі</a:t>
            </a:r>
            <a:r>
              <a:rPr lang="ru-RU" sz="4000" dirty="0"/>
              <a:t> </a:t>
            </a:r>
            <a:r>
              <a:rPr lang="ru-RU" sz="4000" dirty="0" err="1"/>
              <a:t>заломлюють</a:t>
            </a:r>
            <a:r>
              <a:rPr lang="ru-RU" sz="4000" dirty="0"/>
              <a:t> </a:t>
            </a:r>
            <a:r>
              <a:rPr lang="ru-RU" sz="4000" dirty="0" err="1"/>
              <a:t>сонячне</a:t>
            </a:r>
            <a:r>
              <a:rPr lang="ru-RU" sz="4000" dirty="0"/>
              <a:t> </a:t>
            </a:r>
            <a:r>
              <a:rPr lang="ru-RU" sz="4000" dirty="0" err="1"/>
              <a:t>світло</a:t>
            </a:r>
            <a:r>
              <a:rPr lang="ru-RU" sz="4000" dirty="0"/>
              <a:t>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створюють</a:t>
            </a:r>
            <a:r>
              <a:rPr lang="ru-RU" sz="4000" dirty="0"/>
              <a:t> </a:t>
            </a:r>
            <a:r>
              <a:rPr lang="ru-RU" sz="4000" dirty="0" err="1"/>
              <a:t>незвичайний</a:t>
            </a:r>
            <a:r>
              <a:rPr lang="ru-RU" sz="4000" dirty="0"/>
              <a:t> </a:t>
            </a:r>
            <a:r>
              <a:rPr lang="ru-RU" sz="4000" dirty="0" err="1"/>
              <a:t>ефект</a:t>
            </a:r>
            <a:r>
              <a:rPr lang="ru-RU" sz="4000" dirty="0"/>
              <a:t> "</a:t>
            </a:r>
            <a:r>
              <a:rPr lang="ru-RU" sz="4000" dirty="0" err="1"/>
              <a:t>веселкової</a:t>
            </a:r>
            <a:r>
              <a:rPr lang="ru-RU" sz="4000" dirty="0"/>
              <a:t> хмари", </a:t>
            </a:r>
            <a:r>
              <a:rPr lang="ru-RU" sz="4000" dirty="0" err="1"/>
              <a:t>забарвлюючи</a:t>
            </a:r>
            <a:r>
              <a:rPr lang="ru-RU" sz="4000" dirty="0"/>
              <a:t> </a:t>
            </a:r>
            <a:r>
              <a:rPr lang="ru-RU" sz="4000" dirty="0" err="1"/>
              <a:t>його</a:t>
            </a:r>
            <a:r>
              <a:rPr lang="ru-RU" sz="4000" dirty="0"/>
              <a:t> в </a:t>
            </a:r>
            <a:r>
              <a:rPr lang="ru-RU" sz="4000" dirty="0" err="1"/>
              <a:t>усі</a:t>
            </a:r>
            <a:r>
              <a:rPr lang="ru-RU" sz="4000" dirty="0"/>
              <a:t> </a:t>
            </a:r>
            <a:r>
              <a:rPr lang="ru-RU" sz="4000" dirty="0" err="1"/>
              <a:t>барви</a:t>
            </a:r>
            <a:r>
              <a:rPr lang="ru-RU" sz="4000" dirty="0"/>
              <a:t> веселки. </a:t>
            </a:r>
            <a:r>
              <a:rPr lang="ru-RU" sz="4000" dirty="0" err="1"/>
              <a:t>Своїм</a:t>
            </a:r>
            <a:r>
              <a:rPr lang="ru-RU" sz="4000" dirty="0"/>
              <a:t> </a:t>
            </a:r>
            <a:r>
              <a:rPr lang="ru-RU" sz="4000" dirty="0" err="1"/>
              <a:t>забарвленням</a:t>
            </a:r>
            <a:r>
              <a:rPr lang="ru-RU" sz="4000" dirty="0"/>
              <a:t> хмари, як </a:t>
            </a:r>
            <a:r>
              <a:rPr lang="ru-RU" sz="4000" dirty="0" err="1"/>
              <a:t>і</a:t>
            </a:r>
            <a:r>
              <a:rPr lang="ru-RU" sz="4000" dirty="0"/>
              <a:t> веселка, </a:t>
            </a:r>
            <a:r>
              <a:rPr lang="ru-RU" sz="4000" dirty="0" err="1"/>
              <a:t>зобов'язані</a:t>
            </a:r>
            <a:r>
              <a:rPr lang="ru-RU" sz="4000" dirty="0"/>
              <a:t> </a:t>
            </a:r>
            <a:r>
              <a:rPr lang="ru-RU" sz="4000" dirty="0" err="1"/>
              <a:t>різній</a:t>
            </a:r>
            <a:r>
              <a:rPr lang="ru-RU" sz="4000" dirty="0"/>
              <a:t> </a:t>
            </a:r>
            <a:r>
              <a:rPr lang="ru-RU" sz="4000" dirty="0" err="1"/>
              <a:t>довжині</a:t>
            </a:r>
            <a:r>
              <a:rPr lang="ru-RU" sz="4000" dirty="0"/>
              <a:t> </a:t>
            </a:r>
            <a:r>
              <a:rPr lang="ru-RU" sz="4000" dirty="0" err="1"/>
              <a:t>хвиль</a:t>
            </a:r>
            <a:r>
              <a:rPr lang="ru-RU" sz="4000" dirty="0"/>
              <a:t> </a:t>
            </a:r>
            <a:r>
              <a:rPr lang="ru-RU" sz="4000" dirty="0" err="1"/>
              <a:t>світла</a:t>
            </a:r>
            <a:r>
              <a:rPr lang="ru-RU" sz="4000" dirty="0"/>
              <a:t>.</a:t>
            </a:r>
          </a:p>
        </p:txBody>
      </p:sp>
    </p:spTree>
  </p:cSld>
  <p:clrMapOvr>
    <a:masterClrMapping/>
  </p:clrMapOvr>
  <p:transition spd="slow"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oon_rainbo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928802"/>
            <a:ext cx="7727909" cy="44918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857356" y="571480"/>
            <a:ext cx="57864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Місячна дуга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197493"/>
          </a:xfrm>
        </p:spPr>
        <p:txBody>
          <a:bodyPr>
            <a:noAutofit/>
          </a:bodyPr>
          <a:lstStyle/>
          <a:p>
            <a:r>
              <a:rPr lang="ru-RU" sz="4000" dirty="0" err="1"/>
              <a:t>Темне</a:t>
            </a:r>
            <a:r>
              <a:rPr lang="ru-RU" sz="4000" dirty="0"/>
              <a:t> </a:t>
            </a:r>
            <a:r>
              <a:rPr lang="ru-RU" sz="4000" dirty="0" err="1"/>
              <a:t>нічне</a:t>
            </a:r>
            <a:r>
              <a:rPr lang="ru-RU" sz="4000" dirty="0"/>
              <a:t> небо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яскраве</a:t>
            </a:r>
            <a:r>
              <a:rPr lang="ru-RU" sz="4000" dirty="0"/>
              <a:t> </a:t>
            </a:r>
            <a:r>
              <a:rPr lang="ru-RU" sz="4000" dirty="0" err="1"/>
              <a:t>світло</a:t>
            </a:r>
            <a:r>
              <a:rPr lang="ru-RU" sz="4000" dirty="0"/>
              <a:t> </a:t>
            </a:r>
            <a:r>
              <a:rPr lang="ru-RU" sz="4000" dirty="0" err="1"/>
              <a:t>місяця</a:t>
            </a:r>
            <a:r>
              <a:rPr lang="ru-RU" sz="4000" dirty="0"/>
              <a:t> часто </a:t>
            </a:r>
            <a:r>
              <a:rPr lang="ru-RU" sz="4000" dirty="0" err="1"/>
              <a:t>породжують</a:t>
            </a:r>
            <a:r>
              <a:rPr lang="ru-RU" sz="4000" dirty="0"/>
              <a:t> </a:t>
            </a:r>
            <a:r>
              <a:rPr lang="ru-RU" sz="4000" dirty="0" err="1"/>
              <a:t>явище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іменується</a:t>
            </a:r>
            <a:r>
              <a:rPr lang="ru-RU" sz="4000" dirty="0"/>
              <a:t> "</a:t>
            </a:r>
            <a:r>
              <a:rPr lang="ru-RU" sz="4000" dirty="0" err="1"/>
              <a:t>місячною</a:t>
            </a:r>
            <a:r>
              <a:rPr lang="ru-RU" sz="4000" dirty="0"/>
              <a:t> веселкою" - веселка,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з'являється</a:t>
            </a:r>
            <a:r>
              <a:rPr lang="ru-RU" sz="4000" dirty="0"/>
              <a:t> у </a:t>
            </a:r>
            <a:r>
              <a:rPr lang="ru-RU" sz="4000" dirty="0" err="1"/>
              <a:t>світлі</a:t>
            </a:r>
            <a:r>
              <a:rPr lang="ru-RU" sz="4000" dirty="0"/>
              <a:t> </a:t>
            </a:r>
            <a:r>
              <a:rPr lang="ru-RU" sz="4000" dirty="0" err="1"/>
              <a:t>місяця</a:t>
            </a:r>
            <a:r>
              <a:rPr lang="ru-RU" sz="4000" dirty="0"/>
              <a:t>. </a:t>
            </a:r>
            <a:r>
              <a:rPr lang="ru-RU" sz="4000" dirty="0" err="1"/>
              <a:t>Такі</a:t>
            </a:r>
            <a:r>
              <a:rPr lang="ru-RU" sz="4000" dirty="0"/>
              <a:t> веселки </a:t>
            </a:r>
            <a:r>
              <a:rPr lang="ru-RU" sz="4000" dirty="0" err="1"/>
              <a:t>розташовуються</a:t>
            </a:r>
            <a:r>
              <a:rPr lang="ru-RU" sz="4000" dirty="0"/>
              <a:t> на </a:t>
            </a:r>
            <a:r>
              <a:rPr lang="ru-RU" sz="4000" dirty="0" err="1"/>
              <a:t>протилежній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місяця</a:t>
            </a:r>
            <a:r>
              <a:rPr lang="ru-RU" sz="4000" dirty="0"/>
              <a:t> </a:t>
            </a:r>
            <a:r>
              <a:rPr lang="ru-RU" sz="4000" dirty="0" err="1"/>
              <a:t>стороні</a:t>
            </a:r>
            <a:r>
              <a:rPr lang="ru-RU" sz="4000" dirty="0"/>
              <a:t> </a:t>
            </a:r>
            <a:r>
              <a:rPr lang="ru-RU" sz="4000" dirty="0" err="1"/>
              <a:t>небозводу</a:t>
            </a:r>
            <a:r>
              <a:rPr lang="ru-RU" sz="4000" dirty="0"/>
              <a:t>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найчастіше</a:t>
            </a:r>
            <a:r>
              <a:rPr lang="ru-RU" sz="4000" dirty="0"/>
              <a:t> </a:t>
            </a:r>
            <a:r>
              <a:rPr lang="ru-RU" sz="4000" dirty="0" err="1"/>
              <a:t>здаються</a:t>
            </a:r>
            <a:r>
              <a:rPr lang="ru-RU" sz="4000" dirty="0"/>
              <a:t> абсолютно </a:t>
            </a:r>
            <a:r>
              <a:rPr lang="ru-RU" sz="4000" dirty="0" err="1"/>
              <a:t>білими</a:t>
            </a:r>
            <a:r>
              <a:rPr lang="ru-RU" sz="4000" dirty="0"/>
              <a:t>. </a:t>
            </a:r>
            <a:r>
              <a:rPr lang="ru-RU" sz="4000" dirty="0" err="1"/>
              <a:t>Втім</a:t>
            </a:r>
            <a:r>
              <a:rPr lang="ru-RU" sz="4000" dirty="0"/>
              <a:t>, </a:t>
            </a:r>
            <a:r>
              <a:rPr lang="ru-RU" sz="4000" dirty="0" err="1"/>
              <a:t>іноді</a:t>
            </a:r>
            <a:r>
              <a:rPr lang="ru-RU" sz="4000" dirty="0"/>
              <a:t> </a:t>
            </a:r>
            <a:r>
              <a:rPr lang="ru-RU" sz="4000" dirty="0" err="1"/>
              <a:t>їх</a:t>
            </a:r>
            <a:r>
              <a:rPr lang="ru-RU" sz="4000" dirty="0"/>
              <a:t> </a:t>
            </a:r>
            <a:r>
              <a:rPr lang="ru-RU" sz="4000" dirty="0" err="1"/>
              <a:t>можна</a:t>
            </a:r>
            <a:r>
              <a:rPr lang="ru-RU" sz="4000" dirty="0"/>
              <a:t> </a:t>
            </a:r>
            <a:r>
              <a:rPr lang="ru-RU" sz="4000" dirty="0" err="1"/>
              <a:t>побачити</a:t>
            </a:r>
            <a:r>
              <a:rPr lang="ru-RU" sz="4000" dirty="0"/>
              <a:t> в </a:t>
            </a:r>
            <a:r>
              <a:rPr lang="ru-RU" sz="4000" dirty="0" err="1"/>
              <a:t>усій</a:t>
            </a:r>
            <a:r>
              <a:rPr lang="ru-RU" sz="4000" dirty="0"/>
              <a:t> </a:t>
            </a:r>
            <a:r>
              <a:rPr lang="ru-RU" sz="4000" dirty="0" err="1"/>
              <a:t>красі</a:t>
            </a:r>
            <a:r>
              <a:rPr lang="ru-RU" sz="4000" dirty="0"/>
              <a:t>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ransition spd="slow"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argeli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071678"/>
            <a:ext cx="6737371" cy="44550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1857356" y="500042"/>
            <a:ext cx="5572164" cy="11376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Паргелій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sz="3600" dirty="0"/>
              <a:t>"</a:t>
            </a:r>
            <a:r>
              <a:rPr lang="ru-RU" sz="3600" dirty="0" err="1"/>
              <a:t>Паргелій</a:t>
            </a:r>
            <a:r>
              <a:rPr lang="ru-RU" sz="3600" dirty="0"/>
              <a:t>" в </a:t>
            </a:r>
            <a:r>
              <a:rPr lang="ru-RU" sz="3600" dirty="0" err="1"/>
              <a:t>перекладі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грецького</a:t>
            </a:r>
            <a:r>
              <a:rPr lang="ru-RU" sz="3600" dirty="0"/>
              <a:t> - "</a:t>
            </a:r>
            <a:r>
              <a:rPr lang="ru-RU" sz="3600" dirty="0" err="1"/>
              <a:t>неправдиве</a:t>
            </a:r>
            <a:r>
              <a:rPr lang="ru-RU" sz="3600" dirty="0"/>
              <a:t> </a:t>
            </a:r>
            <a:r>
              <a:rPr lang="ru-RU" sz="3600" dirty="0" err="1"/>
              <a:t>сонце</a:t>
            </a:r>
            <a:r>
              <a:rPr lang="ru-RU" sz="3600" dirty="0"/>
              <a:t>". </a:t>
            </a:r>
            <a:r>
              <a:rPr lang="ru-RU" sz="3600" dirty="0" err="1"/>
              <a:t>Це</a:t>
            </a:r>
            <a:r>
              <a:rPr lang="ru-RU" sz="3600" dirty="0"/>
              <a:t> одна </a:t>
            </a:r>
            <a:r>
              <a:rPr lang="ru-RU" sz="3600" dirty="0" err="1"/>
              <a:t>з</a:t>
            </a:r>
            <a:r>
              <a:rPr lang="ru-RU" sz="3600" dirty="0"/>
              <a:t> форм гало: на </a:t>
            </a:r>
            <a:r>
              <a:rPr lang="ru-RU" sz="3600" dirty="0" err="1"/>
              <a:t>небі</a:t>
            </a:r>
            <a:r>
              <a:rPr lang="ru-RU" sz="3600" dirty="0"/>
              <a:t> </a:t>
            </a:r>
            <a:r>
              <a:rPr lang="ru-RU" sz="3600" dirty="0" err="1"/>
              <a:t>спостерігається</a:t>
            </a:r>
            <a:r>
              <a:rPr lang="ru-RU" sz="3600" dirty="0"/>
              <a:t> одно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декілька</a:t>
            </a:r>
            <a:r>
              <a:rPr lang="ru-RU" sz="3600" dirty="0"/>
              <a:t> </a:t>
            </a:r>
            <a:r>
              <a:rPr lang="ru-RU" sz="3600" dirty="0" err="1"/>
              <a:t>додаткових</a:t>
            </a:r>
            <a:r>
              <a:rPr lang="ru-RU" sz="3600" dirty="0"/>
              <a:t> </a:t>
            </a:r>
            <a:r>
              <a:rPr lang="ru-RU" sz="3600" dirty="0" err="1"/>
              <a:t>зображень</a:t>
            </a:r>
            <a:r>
              <a:rPr lang="ru-RU" sz="3600" dirty="0"/>
              <a:t> </a:t>
            </a:r>
            <a:r>
              <a:rPr lang="ru-RU" sz="3600" dirty="0" err="1"/>
              <a:t>Сонця</a:t>
            </a:r>
            <a:r>
              <a:rPr lang="ru-RU" sz="3600" dirty="0"/>
              <a:t>, </a:t>
            </a:r>
            <a:r>
              <a:rPr lang="ru-RU" sz="3600" dirty="0" err="1"/>
              <a:t>розташованих</a:t>
            </a:r>
            <a:r>
              <a:rPr lang="ru-RU" sz="3600" dirty="0"/>
              <a:t> на </a:t>
            </a:r>
            <a:r>
              <a:rPr lang="ru-RU" sz="3600" dirty="0" err="1"/>
              <a:t>тій</a:t>
            </a:r>
            <a:r>
              <a:rPr lang="ru-RU" sz="3600" dirty="0"/>
              <a:t> же </a:t>
            </a:r>
            <a:r>
              <a:rPr lang="ru-RU" sz="3600" dirty="0" err="1"/>
              <a:t>висоті</a:t>
            </a:r>
            <a:r>
              <a:rPr lang="ru-RU" sz="3600" dirty="0"/>
              <a:t> над горизонтом,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справжнє</a:t>
            </a:r>
            <a:r>
              <a:rPr lang="ru-RU" sz="3600" dirty="0"/>
              <a:t> </a:t>
            </a:r>
            <a:r>
              <a:rPr lang="ru-RU" sz="3600" dirty="0" err="1"/>
              <a:t>Сонце</a:t>
            </a:r>
            <a:r>
              <a:rPr lang="ru-RU" sz="3600" dirty="0"/>
              <a:t>. </a:t>
            </a:r>
            <a:r>
              <a:rPr lang="ru-RU" sz="3600" dirty="0" err="1"/>
              <a:t>Мільйони</a:t>
            </a:r>
            <a:r>
              <a:rPr lang="ru-RU" sz="3600" dirty="0"/>
              <a:t> </a:t>
            </a:r>
            <a:r>
              <a:rPr lang="ru-RU" sz="3600" dirty="0" err="1"/>
              <a:t>кристалів</a:t>
            </a:r>
            <a:r>
              <a:rPr lang="ru-RU" sz="3600" dirty="0"/>
              <a:t> </a:t>
            </a:r>
            <a:r>
              <a:rPr lang="ru-RU" sz="3600" dirty="0" err="1"/>
              <a:t>льоду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вертикальною </a:t>
            </a:r>
            <a:r>
              <a:rPr lang="ru-RU" sz="3600" dirty="0" err="1"/>
              <a:t>поверхнею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відбивають</a:t>
            </a:r>
            <a:r>
              <a:rPr lang="ru-RU" sz="3600" dirty="0"/>
              <a:t> </a:t>
            </a:r>
            <a:r>
              <a:rPr lang="ru-RU" sz="3600" dirty="0" err="1"/>
              <a:t>Сонце</a:t>
            </a:r>
            <a:r>
              <a:rPr lang="ru-RU" sz="3600" dirty="0"/>
              <a:t>,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утворюють</a:t>
            </a:r>
            <a:r>
              <a:rPr lang="ru-RU" sz="3600" dirty="0"/>
              <a:t>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найкрасивіше</a:t>
            </a:r>
            <a:r>
              <a:rPr lang="ru-RU" sz="3600" dirty="0"/>
              <a:t> </a:t>
            </a:r>
            <a:r>
              <a:rPr lang="ru-RU" sz="3600" dirty="0" err="1"/>
              <a:t>явище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857224" y="1714488"/>
            <a:ext cx="7643866" cy="4071966"/>
          </a:xfrm>
        </p:spPr>
        <p:txBody>
          <a:bodyPr>
            <a:normAutofit fontScale="90000"/>
          </a:bodyPr>
          <a:lstStyle/>
          <a:p>
            <a:r>
              <a:rPr lang="ru-RU" sz="49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Оптичні</a:t>
            </a:r>
            <a:r>
              <a:rPr lang="ru-RU" sz="49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9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явища</a:t>
            </a:r>
            <a:r>
              <a:rPr lang="ru-RU" sz="49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в </a:t>
            </a:r>
            <a:r>
              <a:rPr lang="ru-RU" sz="49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природі</a:t>
            </a:r>
            <a:r>
              <a:rPr lang="ru-RU" sz="4900" dirty="0" smtClean="0"/>
              <a:t> </a:t>
            </a:r>
            <a:r>
              <a:rPr lang="ru-RU" sz="4000" dirty="0" smtClean="0"/>
              <a:t>- </a:t>
            </a:r>
            <a:r>
              <a:rPr lang="ru-RU" sz="4000" dirty="0" err="1" smtClean="0"/>
              <a:t>явища</a:t>
            </a:r>
            <a:r>
              <a:rPr lang="ru-RU" sz="4000" dirty="0" smtClean="0"/>
              <a:t>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викликаються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розсіянням</a:t>
            </a:r>
            <a:r>
              <a:rPr lang="ru-RU" sz="4000" dirty="0" smtClean="0"/>
              <a:t>, </a:t>
            </a:r>
            <a:r>
              <a:rPr lang="ru-RU" sz="4000" dirty="0" err="1" smtClean="0"/>
              <a:t>поглинанням</a:t>
            </a:r>
            <a:r>
              <a:rPr lang="ru-RU" sz="4000" dirty="0" smtClean="0"/>
              <a:t>, </a:t>
            </a:r>
            <a:r>
              <a:rPr lang="ru-RU" sz="4000" dirty="0" err="1" smtClean="0"/>
              <a:t>заломленням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дифракцією</a:t>
            </a:r>
            <a:r>
              <a:rPr lang="ru-RU" sz="4000" dirty="0" smtClean="0"/>
              <a:t> </a:t>
            </a:r>
            <a:r>
              <a:rPr lang="ru-RU" sz="4000" dirty="0" err="1" smtClean="0"/>
              <a:t>світла</a:t>
            </a:r>
            <a:r>
              <a:rPr lang="ru-RU" sz="4000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err="1" smtClean="0"/>
              <a:t>Джерелами</a:t>
            </a:r>
            <a:r>
              <a:rPr lang="ru-RU" sz="4000" dirty="0" smtClean="0"/>
              <a:t> </a:t>
            </a:r>
            <a:r>
              <a:rPr lang="ru-RU" sz="4000" dirty="0" err="1" smtClean="0"/>
              <a:t>світла</a:t>
            </a:r>
            <a:r>
              <a:rPr lang="ru-RU" sz="4000" dirty="0" smtClean="0"/>
              <a:t> </a:t>
            </a:r>
            <a:r>
              <a:rPr lang="ru-RU" sz="4000" dirty="0" err="1" smtClean="0"/>
              <a:t>можуть</a:t>
            </a:r>
            <a:r>
              <a:rPr lang="ru-RU" sz="4000" dirty="0" smtClean="0"/>
              <a:t> бути </a:t>
            </a:r>
            <a:r>
              <a:rPr lang="ru-RU" sz="4000" dirty="0" err="1" smtClean="0"/>
              <a:t>Сонце</a:t>
            </a:r>
            <a:r>
              <a:rPr lang="ru-RU" sz="4000" dirty="0" smtClean="0"/>
              <a:t>, </a:t>
            </a:r>
            <a:r>
              <a:rPr lang="ru-RU" sz="4000" dirty="0" err="1" smtClean="0"/>
              <a:t>Місяць</a:t>
            </a:r>
            <a:r>
              <a:rPr lang="ru-RU" sz="4000" dirty="0" smtClean="0"/>
              <a:t>, </a:t>
            </a:r>
            <a:r>
              <a:rPr lang="ru-RU" sz="4000" dirty="0" err="1" smtClean="0"/>
              <a:t>іонізоване</a:t>
            </a:r>
            <a:r>
              <a:rPr lang="ru-RU" sz="4000" dirty="0" smtClean="0"/>
              <a:t> </a:t>
            </a:r>
            <a:r>
              <a:rPr lang="ru-RU" sz="4000" dirty="0" err="1" smtClean="0"/>
              <a:t>повітря</a:t>
            </a:r>
            <a:r>
              <a:rPr lang="ru-RU" sz="4000" dirty="0" smtClean="0"/>
              <a:t> </a:t>
            </a:r>
            <a:r>
              <a:rPr lang="ru-RU" sz="4000" dirty="0" err="1" smtClean="0"/>
              <a:t>верхніх</a:t>
            </a:r>
            <a:r>
              <a:rPr lang="ru-RU" sz="4000" dirty="0" smtClean="0"/>
              <a:t> </a:t>
            </a:r>
            <a:r>
              <a:rPr lang="ru-RU" sz="4000" dirty="0" err="1" smtClean="0"/>
              <a:t>шарів</a:t>
            </a:r>
            <a:r>
              <a:rPr lang="ru-RU" sz="4000" dirty="0" smtClean="0"/>
              <a:t> </a:t>
            </a:r>
            <a:r>
              <a:rPr lang="ru-RU" sz="4000" dirty="0" err="1" smtClean="0"/>
              <a:t>атмосфери</a:t>
            </a:r>
            <a:r>
              <a:rPr lang="ru-RU" sz="4000" dirty="0" smtClean="0"/>
              <a:t>. </a:t>
            </a:r>
            <a:br>
              <a:rPr lang="ru-RU" sz="4000" dirty="0" smtClean="0"/>
            </a:br>
            <a:r>
              <a:rPr lang="ru-RU" sz="4000" dirty="0" err="1" smtClean="0"/>
              <a:t>Оптичні</a:t>
            </a:r>
            <a:r>
              <a:rPr lang="ru-RU" sz="4000" dirty="0" smtClean="0"/>
              <a:t> </a:t>
            </a:r>
            <a:r>
              <a:rPr lang="ru-RU" sz="4000" dirty="0" err="1" smtClean="0"/>
              <a:t>явища</a:t>
            </a:r>
            <a:r>
              <a:rPr lang="ru-RU" sz="4000" dirty="0" smtClean="0"/>
              <a:t> </a:t>
            </a:r>
            <a:r>
              <a:rPr lang="ru-RU" sz="4000" dirty="0" err="1" smtClean="0"/>
              <a:t>тісно</a:t>
            </a:r>
            <a:r>
              <a:rPr lang="ru-RU" sz="4000" dirty="0" smtClean="0"/>
              <a:t> </a:t>
            </a:r>
            <a:r>
              <a:rPr lang="ru-RU" sz="4000" dirty="0" err="1" smtClean="0"/>
              <a:t>пов'язані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погодою </a:t>
            </a:r>
            <a:r>
              <a:rPr lang="ru-RU" sz="4000" dirty="0" err="1" smtClean="0"/>
              <a:t>і</a:t>
            </a:r>
            <a:r>
              <a:rPr lang="ru-RU" sz="4000" dirty="0" smtClean="0"/>
              <a:t> у </a:t>
            </a:r>
            <a:r>
              <a:rPr lang="ru-RU" sz="4000" dirty="0" err="1" smtClean="0"/>
              <a:t>ряді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випадків</a:t>
            </a:r>
            <a:r>
              <a:rPr lang="ru-RU" sz="4000" dirty="0" smtClean="0"/>
              <a:t> </a:t>
            </a:r>
            <a:r>
              <a:rPr lang="ru-RU" sz="4000" dirty="0" err="1" smtClean="0"/>
              <a:t>можуть</a:t>
            </a:r>
            <a:r>
              <a:rPr lang="ru-RU" sz="4000" dirty="0" smtClean="0"/>
              <a:t> бути </a:t>
            </a:r>
            <a:r>
              <a:rPr lang="ru-RU" sz="4000" dirty="0" err="1" smtClean="0"/>
              <a:t>використані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її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пророцтва</a:t>
            </a:r>
            <a:r>
              <a:rPr lang="ru-RU" sz="40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adug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785926"/>
            <a:ext cx="7720193" cy="45259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428860" y="357166"/>
            <a:ext cx="4643470" cy="10662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Веселка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Веселка - </a:t>
            </a:r>
            <a:r>
              <a:rPr lang="ru-RU" dirty="0" err="1"/>
              <a:t>найкрасивіше</a:t>
            </a:r>
            <a:r>
              <a:rPr lang="ru-RU" dirty="0"/>
              <a:t> </a:t>
            </a:r>
            <a:r>
              <a:rPr lang="ru-RU" dirty="0" err="1"/>
              <a:t>атмосферне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. Веселки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, </a:t>
            </a:r>
            <a:r>
              <a:rPr lang="ru-RU" dirty="0" err="1"/>
              <a:t>загальним</a:t>
            </a:r>
            <a:r>
              <a:rPr lang="ru-RU" dirty="0"/>
              <a:t> для них </a:t>
            </a:r>
            <a:r>
              <a:rPr lang="ru-RU" dirty="0" err="1"/>
              <a:t>є</a:t>
            </a:r>
            <a:r>
              <a:rPr lang="ru-RU" dirty="0"/>
              <a:t> правило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 - в </a:t>
            </a:r>
            <a:r>
              <a:rPr lang="ru-RU" dirty="0" err="1"/>
              <a:t>послідовності</a:t>
            </a:r>
            <a:r>
              <a:rPr lang="ru-RU" dirty="0"/>
              <a:t> спектру(</a:t>
            </a:r>
            <a:r>
              <a:rPr lang="ru-RU" dirty="0" err="1"/>
              <a:t>червоний</a:t>
            </a:r>
            <a:r>
              <a:rPr lang="ru-RU" dirty="0"/>
              <a:t>, </a:t>
            </a:r>
            <a:r>
              <a:rPr lang="ru-RU" dirty="0" err="1"/>
              <a:t>помаранчевий</a:t>
            </a:r>
            <a:r>
              <a:rPr lang="ru-RU" dirty="0"/>
              <a:t>, </a:t>
            </a:r>
            <a:r>
              <a:rPr lang="ru-RU" dirty="0" err="1"/>
              <a:t>жовтий</a:t>
            </a:r>
            <a:r>
              <a:rPr lang="ru-RU" dirty="0"/>
              <a:t>, </a:t>
            </a:r>
            <a:r>
              <a:rPr lang="ru-RU" dirty="0" err="1"/>
              <a:t>зелений</a:t>
            </a:r>
            <a:r>
              <a:rPr lang="ru-RU" dirty="0"/>
              <a:t>, </a:t>
            </a:r>
            <a:r>
              <a:rPr lang="ru-RU" dirty="0" err="1"/>
              <a:t>блакитний</a:t>
            </a:r>
            <a:r>
              <a:rPr lang="ru-RU" dirty="0"/>
              <a:t>, </a:t>
            </a:r>
            <a:r>
              <a:rPr lang="ru-RU" dirty="0" err="1"/>
              <a:t>синій</a:t>
            </a:r>
            <a:r>
              <a:rPr lang="ru-RU" dirty="0"/>
              <a:t>, </a:t>
            </a:r>
            <a:r>
              <a:rPr lang="ru-RU" dirty="0" err="1"/>
              <a:t>фіолетовий</a:t>
            </a:r>
            <a:r>
              <a:rPr lang="ru-RU" dirty="0"/>
              <a:t>). Веселки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, коли </a:t>
            </a:r>
            <a:r>
              <a:rPr lang="ru-RU" dirty="0" err="1"/>
              <a:t>Сонце</a:t>
            </a:r>
            <a:r>
              <a:rPr lang="ru-RU" dirty="0"/>
              <a:t> </a:t>
            </a:r>
            <a:r>
              <a:rPr lang="ru-RU" dirty="0" err="1"/>
              <a:t>освітлює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неба, а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насичене</a:t>
            </a:r>
            <a:r>
              <a:rPr lang="ru-RU" dirty="0"/>
              <a:t> </a:t>
            </a:r>
            <a:r>
              <a:rPr lang="ru-RU" dirty="0" err="1"/>
              <a:t>крапельками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в час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дощу</a:t>
            </a:r>
            <a:r>
              <a:rPr lang="ru-RU" dirty="0"/>
              <a:t>. В </a:t>
            </a:r>
            <a:r>
              <a:rPr lang="ru-RU" dirty="0" err="1"/>
              <a:t>давнину</a:t>
            </a:r>
            <a:r>
              <a:rPr lang="ru-RU" dirty="0"/>
              <a:t> </a:t>
            </a:r>
            <a:r>
              <a:rPr lang="ru-RU" dirty="0" err="1"/>
              <a:t>появам</a:t>
            </a:r>
            <a:r>
              <a:rPr lang="ru-RU" dirty="0"/>
              <a:t> веселки на </a:t>
            </a:r>
            <a:r>
              <a:rPr lang="ru-RU" dirty="0" err="1"/>
              <a:t>небі</a:t>
            </a:r>
            <a:r>
              <a:rPr lang="ru-RU" dirty="0"/>
              <a:t> надавали </a:t>
            </a:r>
            <a:r>
              <a:rPr lang="ru-RU" dirty="0" err="1"/>
              <a:t>містичний</a:t>
            </a:r>
            <a:r>
              <a:rPr lang="ru-RU" dirty="0"/>
              <a:t> </a:t>
            </a:r>
            <a:r>
              <a:rPr lang="ru-RU" dirty="0" err="1"/>
              <a:t>сенс</a:t>
            </a:r>
            <a:r>
              <a:rPr lang="ru-RU" dirty="0"/>
              <a:t>. </a:t>
            </a:r>
            <a:r>
              <a:rPr lang="ru-RU" dirty="0" err="1"/>
              <a:t>Побачити</a:t>
            </a:r>
            <a:r>
              <a:rPr lang="ru-RU" dirty="0"/>
              <a:t> веселку </a:t>
            </a:r>
            <a:r>
              <a:rPr lang="ru-RU" dirty="0" err="1"/>
              <a:t>вважалося</a:t>
            </a:r>
            <a:r>
              <a:rPr lang="ru-RU" dirty="0"/>
              <a:t> </a:t>
            </a:r>
            <a:r>
              <a:rPr lang="ru-RU" dirty="0" err="1"/>
              <a:t>хорошою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, </a:t>
            </a:r>
            <a:r>
              <a:rPr lang="ru-RU" dirty="0" err="1"/>
              <a:t>проїхати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пройти </a:t>
            </a:r>
            <a:r>
              <a:rPr lang="ru-RU" dirty="0" err="1"/>
              <a:t>під</a:t>
            </a:r>
            <a:r>
              <a:rPr lang="ru-RU" dirty="0"/>
              <a:t> нею </a:t>
            </a:r>
            <a:r>
              <a:rPr lang="ru-RU" dirty="0" err="1"/>
              <a:t>обіцяло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. </a:t>
            </a:r>
            <a:r>
              <a:rPr lang="ru-RU" dirty="0" err="1"/>
              <a:t>Подвійна</a:t>
            </a:r>
            <a:r>
              <a:rPr lang="ru-RU" dirty="0"/>
              <a:t> веселка, як говорили, приносить удачу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. </a:t>
            </a:r>
            <a:r>
              <a:rPr lang="ru-RU" dirty="0" err="1"/>
              <a:t>Древні</a:t>
            </a:r>
            <a:r>
              <a:rPr lang="ru-RU" dirty="0"/>
              <a:t> греки </a:t>
            </a:r>
            <a:r>
              <a:rPr lang="ru-RU" dirty="0" err="1"/>
              <a:t>вірили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веселка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на небо, а </a:t>
            </a:r>
            <a:r>
              <a:rPr lang="ru-RU" dirty="0" err="1"/>
              <a:t>ірландці</a:t>
            </a:r>
            <a:r>
              <a:rPr lang="ru-RU" dirty="0"/>
              <a:t> </a:t>
            </a:r>
            <a:r>
              <a:rPr lang="ru-RU" dirty="0" err="1"/>
              <a:t>вважали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 веселки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легендарне</a:t>
            </a:r>
            <a:r>
              <a:rPr lang="ru-RU" dirty="0"/>
              <a:t> золото </a:t>
            </a:r>
            <a:r>
              <a:rPr lang="ru-RU" dirty="0" err="1"/>
              <a:t>лепреконів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ijanij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785926"/>
            <a:ext cx="7003259" cy="46688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857224" y="428604"/>
            <a:ext cx="757242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Північне</a:t>
            </a:r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сяйво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84043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Світіння</a:t>
            </a:r>
            <a:r>
              <a:rPr lang="ru-RU" dirty="0"/>
              <a:t>, </a:t>
            </a:r>
            <a:r>
              <a:rPr lang="ru-RU" dirty="0" err="1"/>
              <a:t>спостережуване</a:t>
            </a:r>
            <a:r>
              <a:rPr lang="ru-RU" dirty="0"/>
              <a:t> на </a:t>
            </a:r>
            <a:r>
              <a:rPr lang="ru-RU" dirty="0" err="1"/>
              <a:t>небі</a:t>
            </a:r>
            <a:r>
              <a:rPr lang="ru-RU" dirty="0"/>
              <a:t> в </a:t>
            </a:r>
            <a:r>
              <a:rPr lang="ru-RU" dirty="0" err="1"/>
              <a:t>полярних</a:t>
            </a:r>
            <a:r>
              <a:rPr lang="ru-RU" dirty="0"/>
              <a:t> областях,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північним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полярним</a:t>
            </a:r>
            <a:r>
              <a:rPr lang="ru-RU" dirty="0"/>
              <a:t> </a:t>
            </a:r>
            <a:r>
              <a:rPr lang="ru-RU" dirty="0" err="1"/>
              <a:t>сяйвом</a:t>
            </a:r>
            <a:r>
              <a:rPr lang="ru-RU" dirty="0"/>
              <a:t>, а так само </a:t>
            </a:r>
            <a:r>
              <a:rPr lang="ru-RU" dirty="0" err="1"/>
              <a:t>південним</a:t>
            </a:r>
            <a:r>
              <a:rPr lang="ru-RU" dirty="0"/>
              <a:t> - в </a:t>
            </a:r>
            <a:r>
              <a:rPr lang="ru-RU" dirty="0" err="1"/>
              <a:t>Південній</a:t>
            </a:r>
            <a:r>
              <a:rPr lang="ru-RU" dirty="0"/>
              <a:t> </a:t>
            </a:r>
            <a:r>
              <a:rPr lang="ru-RU" dirty="0" err="1"/>
              <a:t>півкулі</a:t>
            </a:r>
            <a:r>
              <a:rPr lang="ru-RU" dirty="0"/>
              <a:t>. </a:t>
            </a:r>
            <a:r>
              <a:rPr lang="ru-RU" dirty="0" err="1"/>
              <a:t>Передбачається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феномен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атмосферах </a:t>
            </a:r>
            <a:r>
              <a:rPr lang="ru-RU" dirty="0" err="1"/>
              <a:t>інших</a:t>
            </a:r>
            <a:r>
              <a:rPr lang="ru-RU" dirty="0"/>
              <a:t> планет,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Венери</a:t>
            </a:r>
            <a:r>
              <a:rPr lang="ru-RU" dirty="0"/>
              <a:t>. Природа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полярних</a:t>
            </a:r>
            <a:r>
              <a:rPr lang="ru-RU" dirty="0"/>
              <a:t> </a:t>
            </a:r>
            <a:r>
              <a:rPr lang="ru-RU" dirty="0" err="1"/>
              <a:t>сяйв</a:t>
            </a:r>
            <a:r>
              <a:rPr lang="ru-RU" dirty="0"/>
              <a:t> - предмет </a:t>
            </a:r>
            <a:r>
              <a:rPr lang="ru-RU" dirty="0" err="1"/>
              <a:t>інтенсивних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. </a:t>
            </a:r>
            <a:r>
              <a:rPr lang="ru-RU" dirty="0" err="1"/>
              <a:t>Полярні</a:t>
            </a:r>
            <a:r>
              <a:rPr lang="ru-RU" dirty="0"/>
              <a:t> </a:t>
            </a:r>
            <a:r>
              <a:rPr lang="ru-RU" dirty="0" err="1"/>
              <a:t>сяйва</a:t>
            </a:r>
            <a:r>
              <a:rPr lang="ru-RU" dirty="0"/>
              <a:t>, як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,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бомбардування</a:t>
            </a:r>
            <a:r>
              <a:rPr lang="ru-RU" dirty="0"/>
              <a:t> </a:t>
            </a:r>
            <a:r>
              <a:rPr lang="ru-RU" dirty="0" err="1"/>
              <a:t>верхніх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 </a:t>
            </a:r>
            <a:r>
              <a:rPr lang="ru-RU" dirty="0" err="1"/>
              <a:t>зарядженими</a:t>
            </a:r>
            <a:r>
              <a:rPr lang="ru-RU" dirty="0"/>
              <a:t> </a:t>
            </a:r>
            <a:r>
              <a:rPr lang="ru-RU" dirty="0" err="1"/>
              <a:t>частками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рухаються</a:t>
            </a:r>
            <a:r>
              <a:rPr lang="ru-RU" dirty="0"/>
              <a:t> до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силових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геомагнітного</a:t>
            </a:r>
            <a:r>
              <a:rPr lang="ru-RU" dirty="0"/>
              <a:t> поля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навколоземного</a:t>
            </a:r>
            <a:r>
              <a:rPr lang="ru-RU" dirty="0"/>
              <a:t> </a:t>
            </a:r>
            <a:r>
              <a:rPr lang="ru-RU" dirty="0" err="1"/>
              <a:t>космічного</a:t>
            </a:r>
            <a:r>
              <a:rPr lang="ru-RU" dirty="0"/>
              <a:t> простору. </a:t>
            </a:r>
          </a:p>
        </p:txBody>
      </p:sp>
    </p:spTree>
  </p:cSld>
  <p:clrMapOvr>
    <a:masterClrMapping/>
  </p:clrMapOvr>
  <p:transition spd="slow">
    <p:plus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enc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497471"/>
            <a:ext cx="6215106" cy="53605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928794" y="357166"/>
            <a:ext cx="5000660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Вінці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ru-RU" sz="4400" dirty="0" err="1"/>
              <a:t>це</a:t>
            </a:r>
            <a:r>
              <a:rPr lang="ru-RU" sz="4400" dirty="0"/>
              <a:t> </a:t>
            </a:r>
            <a:r>
              <a:rPr lang="ru-RU" sz="4400" dirty="0" err="1"/>
              <a:t>невеликі</a:t>
            </a:r>
            <a:r>
              <a:rPr lang="ru-RU" sz="4400" dirty="0"/>
              <a:t> </a:t>
            </a:r>
            <a:r>
              <a:rPr lang="ru-RU" sz="4400" dirty="0" err="1"/>
              <a:t>кольорові</a:t>
            </a:r>
            <a:r>
              <a:rPr lang="ru-RU" sz="4400" dirty="0"/>
              <a:t> </a:t>
            </a:r>
            <a:r>
              <a:rPr lang="ru-RU" sz="4400" dirty="0" err="1"/>
              <a:t>кільця</a:t>
            </a:r>
            <a:r>
              <a:rPr lang="ru-RU" sz="4400" dirty="0"/>
              <a:t> </a:t>
            </a:r>
            <a:r>
              <a:rPr lang="ru-RU" sz="4400" dirty="0" err="1"/>
              <a:t>навколо</a:t>
            </a:r>
            <a:r>
              <a:rPr lang="ru-RU" sz="4400" dirty="0"/>
              <a:t> </a:t>
            </a:r>
            <a:r>
              <a:rPr lang="ru-RU" sz="4400" dirty="0" err="1"/>
              <a:t>Сонця</a:t>
            </a:r>
            <a:r>
              <a:rPr lang="ru-RU" sz="4400" dirty="0"/>
              <a:t>, </a:t>
            </a:r>
            <a:r>
              <a:rPr lang="ru-RU" sz="4400" dirty="0" err="1"/>
              <a:t>Місяця</a:t>
            </a:r>
            <a:r>
              <a:rPr lang="ru-RU" sz="4400" dirty="0"/>
              <a:t> </a:t>
            </a:r>
            <a:r>
              <a:rPr lang="ru-RU" sz="4400" dirty="0" err="1"/>
              <a:t>або</a:t>
            </a:r>
            <a:r>
              <a:rPr lang="ru-RU" sz="4400" dirty="0"/>
              <a:t> </a:t>
            </a:r>
            <a:r>
              <a:rPr lang="ru-RU" sz="4400" dirty="0" err="1"/>
              <a:t>інших</a:t>
            </a:r>
            <a:r>
              <a:rPr lang="ru-RU" sz="4400" dirty="0"/>
              <a:t> </a:t>
            </a:r>
            <a:r>
              <a:rPr lang="ru-RU" sz="4400" dirty="0" err="1"/>
              <a:t>яскравих</a:t>
            </a:r>
            <a:r>
              <a:rPr lang="ru-RU" sz="4400" dirty="0"/>
              <a:t> </a:t>
            </a:r>
            <a:r>
              <a:rPr lang="ru-RU" sz="4400" dirty="0" err="1"/>
              <a:t>об'єктів</a:t>
            </a:r>
            <a:r>
              <a:rPr lang="ru-RU" sz="4400" dirty="0"/>
              <a:t>. </a:t>
            </a:r>
            <a:r>
              <a:rPr lang="ru-RU" sz="4400" dirty="0" err="1"/>
              <a:t>З'являються</a:t>
            </a:r>
            <a:r>
              <a:rPr lang="ru-RU" sz="4400" dirty="0"/>
              <a:t> при </a:t>
            </a:r>
            <a:r>
              <a:rPr lang="ru-RU" sz="4400" dirty="0" err="1"/>
              <a:t>проходженні</a:t>
            </a:r>
            <a:r>
              <a:rPr lang="ru-RU" sz="4400" dirty="0"/>
              <a:t> перед </a:t>
            </a:r>
            <a:r>
              <a:rPr lang="ru-RU" sz="4400" dirty="0" err="1"/>
              <a:t>світилом</a:t>
            </a:r>
            <a:r>
              <a:rPr lang="ru-RU" sz="4400" dirty="0"/>
              <a:t> </a:t>
            </a:r>
            <a:r>
              <a:rPr lang="ru-RU" sz="4400" dirty="0" err="1"/>
              <a:t>напівпрозорих</a:t>
            </a:r>
            <a:r>
              <a:rPr lang="ru-RU" sz="4400" dirty="0"/>
              <a:t> </a:t>
            </a:r>
            <a:r>
              <a:rPr lang="ru-RU" sz="4400" dirty="0" err="1"/>
              <a:t>хмар</a:t>
            </a:r>
            <a:r>
              <a:rPr lang="ru-RU" sz="4400" dirty="0"/>
              <a:t> </a:t>
            </a:r>
            <a:r>
              <a:rPr lang="ru-RU" sz="4400" dirty="0" err="1"/>
              <a:t>або</a:t>
            </a:r>
            <a:r>
              <a:rPr lang="ru-RU" sz="4400" dirty="0"/>
              <a:t> туману </a:t>
            </a:r>
            <a:r>
              <a:rPr lang="ru-RU" sz="4400" dirty="0" err="1"/>
              <a:t>і</a:t>
            </a:r>
            <a:r>
              <a:rPr lang="ru-RU" sz="4400" dirty="0"/>
              <a:t> </a:t>
            </a:r>
            <a:r>
              <a:rPr lang="ru-RU" sz="4400" dirty="0" err="1"/>
              <a:t>відрізняються</a:t>
            </a:r>
            <a:r>
              <a:rPr lang="ru-RU" sz="4400" dirty="0"/>
              <a:t> </a:t>
            </a:r>
            <a:r>
              <a:rPr lang="ru-RU" sz="4400" dirty="0" err="1"/>
              <a:t>від</a:t>
            </a:r>
            <a:r>
              <a:rPr lang="ru-RU" sz="4400" dirty="0"/>
              <a:t> гало </a:t>
            </a:r>
            <a:r>
              <a:rPr lang="ru-RU" sz="4400" dirty="0" err="1"/>
              <a:t>меншим</a:t>
            </a:r>
            <a:r>
              <a:rPr lang="ru-RU" sz="4400" dirty="0"/>
              <a:t> </a:t>
            </a:r>
            <a:r>
              <a:rPr lang="ru-RU" sz="4400" dirty="0" err="1"/>
              <a:t>радіусом</a:t>
            </a:r>
            <a:r>
              <a:rPr lang="ru-RU" sz="4400" dirty="0"/>
              <a:t> </a:t>
            </a:r>
            <a:r>
              <a:rPr lang="ru-RU" sz="4400" dirty="0" err="1"/>
              <a:t>кілець</a:t>
            </a:r>
            <a:r>
              <a:rPr lang="ru-RU" sz="4400" dirty="0"/>
              <a:t>(не </a:t>
            </a:r>
            <a:r>
              <a:rPr lang="ru-RU" sz="4400" dirty="0" err="1"/>
              <a:t>більше</a:t>
            </a:r>
            <a:r>
              <a:rPr lang="ru-RU" sz="4400" dirty="0"/>
              <a:t> 5°).</a:t>
            </a:r>
          </a:p>
        </p:txBody>
      </p:sp>
    </p:spTree>
  </p:cSld>
  <p:clrMapOvr>
    <a:masterClrMapping/>
  </p:clrMapOvr>
  <p:transition spd="slow">
    <p:plus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ira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857364"/>
            <a:ext cx="7660371" cy="4672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500298" y="500042"/>
            <a:ext cx="4000528" cy="99476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Міраж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lus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Оптичний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обумовлений</a:t>
            </a:r>
            <a:r>
              <a:rPr lang="ru-RU" dirty="0"/>
              <a:t> </a:t>
            </a:r>
            <a:r>
              <a:rPr lang="ru-RU" dirty="0" err="1"/>
              <a:t>заломленням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при </a:t>
            </a:r>
            <a:r>
              <a:rPr lang="ru-RU" dirty="0" err="1"/>
              <a:t>проходженні</a:t>
            </a:r>
            <a:r>
              <a:rPr lang="ru-RU" dirty="0"/>
              <a:t> через </a:t>
            </a:r>
            <a:r>
              <a:rPr lang="ru-RU" dirty="0" err="1"/>
              <a:t>шари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щільності</a:t>
            </a:r>
            <a:r>
              <a:rPr lang="ru-RU" dirty="0"/>
              <a:t>, </a:t>
            </a:r>
            <a:r>
              <a:rPr lang="ru-RU" dirty="0" err="1"/>
              <a:t>виражається</a:t>
            </a:r>
            <a:r>
              <a:rPr lang="ru-RU" dirty="0"/>
              <a:t> у </a:t>
            </a:r>
            <a:r>
              <a:rPr lang="ru-RU" dirty="0" err="1"/>
              <a:t>виникненні</a:t>
            </a:r>
            <a:r>
              <a:rPr lang="ru-RU" dirty="0"/>
              <a:t> обманного </a:t>
            </a:r>
            <a:r>
              <a:rPr lang="ru-RU" dirty="0" err="1"/>
              <a:t>зображення</a:t>
            </a:r>
            <a:r>
              <a:rPr lang="ru-RU" dirty="0"/>
              <a:t> - </a:t>
            </a:r>
            <a:r>
              <a:rPr lang="ru-RU" dirty="0" err="1"/>
              <a:t>міражу</a:t>
            </a:r>
            <a:r>
              <a:rPr lang="ru-RU" dirty="0"/>
              <a:t>. </a:t>
            </a:r>
            <a:r>
              <a:rPr lang="ru-RU" dirty="0" err="1"/>
              <a:t>Міражі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в жаркому </a:t>
            </a:r>
            <a:r>
              <a:rPr lang="ru-RU" dirty="0" err="1"/>
              <a:t>кліматі</a:t>
            </a:r>
            <a:r>
              <a:rPr lang="ru-RU" dirty="0"/>
              <a:t>, особливо в </a:t>
            </a:r>
            <a:r>
              <a:rPr lang="ru-RU" dirty="0" err="1"/>
              <a:t>пустелях</a:t>
            </a:r>
            <a:r>
              <a:rPr lang="ru-RU" dirty="0"/>
              <a:t>. </a:t>
            </a:r>
            <a:r>
              <a:rPr lang="ru-RU" dirty="0" err="1"/>
              <a:t>Рівна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 </a:t>
            </a:r>
            <a:r>
              <a:rPr lang="ru-RU" dirty="0" err="1"/>
              <a:t>піску</a:t>
            </a:r>
            <a:r>
              <a:rPr lang="ru-RU" dirty="0"/>
              <a:t> </a:t>
            </a:r>
            <a:r>
              <a:rPr lang="ru-RU" dirty="0" err="1"/>
              <a:t>вдалині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схожої</a:t>
            </a:r>
            <a:r>
              <a:rPr lang="ru-RU" dirty="0"/>
              <a:t> на </a:t>
            </a:r>
            <a:r>
              <a:rPr lang="ru-RU" dirty="0" err="1"/>
              <a:t>відкрите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води, особливо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дивитися</a:t>
            </a:r>
            <a:r>
              <a:rPr lang="ru-RU" dirty="0"/>
              <a:t> </a:t>
            </a:r>
            <a:r>
              <a:rPr lang="ru-RU" dirty="0" err="1"/>
              <a:t>удалину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дюни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пагорба</a:t>
            </a:r>
            <a:r>
              <a:rPr lang="ru-RU" dirty="0"/>
              <a:t>. Схожа </a:t>
            </a:r>
            <a:r>
              <a:rPr lang="ru-RU" dirty="0" err="1"/>
              <a:t>ілюзія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жаркий день, на </a:t>
            </a:r>
            <a:r>
              <a:rPr lang="ru-RU" dirty="0" err="1"/>
              <a:t>нагрітому</a:t>
            </a:r>
            <a:r>
              <a:rPr lang="ru-RU" dirty="0"/>
              <a:t> </a:t>
            </a:r>
            <a:r>
              <a:rPr lang="ru-RU" dirty="0" err="1"/>
              <a:t>променями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асфальті</a:t>
            </a:r>
            <a:endParaRPr lang="ru-RU" dirty="0"/>
          </a:p>
        </p:txBody>
      </p:sp>
    </p:spTree>
  </p:cSld>
  <p:clrMapOvr>
    <a:masterClrMapping/>
  </p:clrMapOvr>
  <p:transition spd="slow">
    <p:plus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olb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714488"/>
            <a:ext cx="7358070" cy="4901424"/>
          </a:xfrm>
        </p:spPr>
      </p:pic>
      <p:sp>
        <p:nvSpPr>
          <p:cNvPr id="5" name="Прямоугольник 4"/>
          <p:cNvSpPr/>
          <p:nvPr/>
        </p:nvSpPr>
        <p:spPr>
          <a:xfrm>
            <a:off x="2000232" y="357166"/>
            <a:ext cx="5572164" cy="120908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Стовпи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світла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911873"/>
          </a:xfrm>
        </p:spPr>
        <p:txBody>
          <a:bodyPr>
            <a:normAutofit/>
          </a:bodyPr>
          <a:lstStyle/>
          <a:p>
            <a:r>
              <a:rPr lang="ru-RU" dirty="0"/>
              <a:t>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найчастіших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гало, </a:t>
            </a:r>
            <a:r>
              <a:rPr lang="ru-RU" dirty="0" err="1"/>
              <a:t>візуальне</a:t>
            </a:r>
            <a:r>
              <a:rPr lang="ru-RU" dirty="0"/>
              <a:t> </a:t>
            </a:r>
            <a:r>
              <a:rPr lang="ru-RU" dirty="0" err="1"/>
              <a:t>атмосферне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</a:t>
            </a:r>
            <a:r>
              <a:rPr lang="ru-RU" dirty="0" err="1"/>
              <a:t>оптичний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вертикальною </a:t>
            </a:r>
            <a:r>
              <a:rPr lang="ru-RU" dirty="0" err="1"/>
              <a:t>смугою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тягнеться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заходу </a:t>
            </a:r>
            <a:r>
              <a:rPr lang="ru-RU" dirty="0" err="1"/>
              <a:t>або</a:t>
            </a:r>
            <a:r>
              <a:rPr lang="ru-RU" dirty="0"/>
              <a:t> сходу. </a:t>
            </a:r>
            <a:r>
              <a:rPr lang="ru-RU" dirty="0" err="1"/>
              <a:t>Світлові</a:t>
            </a:r>
            <a:r>
              <a:rPr lang="ru-RU" dirty="0"/>
              <a:t> </a:t>
            </a:r>
            <a:r>
              <a:rPr lang="ru-RU" dirty="0" err="1"/>
              <a:t>стовпи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, </a:t>
            </a:r>
            <a:r>
              <a:rPr lang="ru-RU" dirty="0" err="1"/>
              <a:t>міських</a:t>
            </a:r>
            <a:r>
              <a:rPr lang="ru-RU" dirty="0"/>
              <a:t> </a:t>
            </a:r>
            <a:r>
              <a:rPr lang="ru-RU" dirty="0" err="1"/>
              <a:t>вогнів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яскравих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. </a:t>
            </a:r>
            <a:r>
              <a:rPr lang="ru-RU" dirty="0" err="1"/>
              <a:t>Стовпи</a:t>
            </a:r>
            <a:r>
              <a:rPr lang="ru-RU" dirty="0"/>
              <a:t>, </a:t>
            </a:r>
            <a:r>
              <a:rPr lang="ru-RU" dirty="0" err="1"/>
              <a:t>витікаючі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низько</a:t>
            </a:r>
            <a:r>
              <a:rPr lang="ru-RU" dirty="0"/>
              <a:t> </a:t>
            </a:r>
            <a:r>
              <a:rPr lang="ru-RU" dirty="0" err="1"/>
              <a:t>розташованих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довше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місячні</a:t>
            </a:r>
            <a:r>
              <a:rPr lang="ru-RU" dirty="0"/>
              <a:t> </a:t>
            </a:r>
            <a:r>
              <a:rPr lang="ru-RU" dirty="0" err="1"/>
              <a:t>стовпи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137052" cy="2071702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Відома</a:t>
            </a:r>
            <a:r>
              <a:rPr lang="ru-RU" sz="3200" dirty="0" smtClean="0"/>
              <a:t> як "</a:t>
            </a:r>
            <a:r>
              <a:rPr lang="ru-RU" sz="3200" dirty="0" err="1" smtClean="0"/>
              <a:t>вогняна</a:t>
            </a:r>
            <a:r>
              <a:rPr lang="ru-RU" sz="3200" dirty="0" smtClean="0"/>
              <a:t> веселка". </a:t>
            </a:r>
            <a:r>
              <a:rPr lang="ru-RU" sz="3200" dirty="0" err="1" smtClean="0"/>
              <a:t>Кольорові</a:t>
            </a:r>
            <a:r>
              <a:rPr lang="ru-RU" sz="3200" dirty="0" smtClean="0"/>
              <a:t> </a:t>
            </a:r>
            <a:r>
              <a:rPr lang="ru-RU" sz="3200" dirty="0" err="1" smtClean="0"/>
              <a:t>смуги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виникають</a:t>
            </a:r>
            <a:r>
              <a:rPr lang="ru-RU" sz="3200" dirty="0" smtClean="0"/>
              <a:t> прямо на </a:t>
            </a:r>
            <a:r>
              <a:rPr lang="ru-RU" sz="3200" dirty="0" err="1" smtClean="0"/>
              <a:t>небозводі</a:t>
            </a:r>
            <a:r>
              <a:rPr lang="ru-RU" sz="3200" dirty="0" smtClean="0"/>
              <a:t> в </a:t>
            </a:r>
            <a:r>
              <a:rPr lang="ru-RU" sz="3200" dirty="0" err="1" smtClean="0"/>
              <a:t>результаті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проходження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світла</a:t>
            </a:r>
            <a:r>
              <a:rPr lang="ru-RU" sz="3200" dirty="0" smtClean="0"/>
              <a:t> через </a:t>
            </a:r>
            <a:r>
              <a:rPr lang="ru-RU" sz="3200" dirty="0" err="1" smtClean="0"/>
              <a:t>кристали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льоду</a:t>
            </a:r>
            <a:r>
              <a:rPr lang="ru-RU" sz="3200" dirty="0" smtClean="0"/>
              <a:t> в </a:t>
            </a:r>
            <a:r>
              <a:rPr lang="ru-RU" sz="3200" dirty="0" err="1" smtClean="0"/>
              <a:t>пір'ястих</a:t>
            </a:r>
            <a:r>
              <a:rPr lang="ru-RU" sz="3200" dirty="0" smtClean="0"/>
              <a:t> </a:t>
            </a:r>
            <a:r>
              <a:rPr lang="ru-RU" sz="3200" dirty="0" err="1" smtClean="0"/>
              <a:t>хмарах</a:t>
            </a:r>
            <a:r>
              <a:rPr lang="ru-RU" sz="3200" dirty="0" smtClean="0"/>
              <a:t>, </a:t>
            </a:r>
            <a:r>
              <a:rPr lang="ru-RU" sz="3200" dirty="0" err="1" smtClean="0"/>
              <a:t>покриваючи</a:t>
            </a:r>
            <a:r>
              <a:rPr lang="ru-RU" sz="3200" dirty="0" smtClean="0"/>
              <a:t> небо "</a:t>
            </a:r>
            <a:r>
              <a:rPr lang="ru-RU" sz="3200" dirty="0" err="1" smtClean="0"/>
              <a:t>веселковою</a:t>
            </a:r>
            <a:r>
              <a:rPr lang="ru-RU" sz="3200" dirty="0" smtClean="0"/>
              <a:t> </a:t>
            </a:r>
            <a:r>
              <a:rPr lang="ru-RU" sz="3200" dirty="0" err="1" smtClean="0"/>
              <a:t>плівкою</a:t>
            </a:r>
            <a:r>
              <a:rPr lang="ru-RU" sz="3200" dirty="0" smtClean="0"/>
              <a:t>. </a:t>
            </a:r>
            <a:endParaRPr lang="ru-RU" sz="3200" dirty="0"/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786058"/>
            <a:ext cx="5189747" cy="38865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714976" y="3000372"/>
            <a:ext cx="34290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Цей </a:t>
            </a:r>
            <a:r>
              <a:rPr lang="ru-RU" sz="2400" dirty="0" err="1" smtClean="0"/>
              <a:t>природний</a:t>
            </a:r>
            <a:r>
              <a:rPr lang="ru-RU" sz="2400" dirty="0" smtClean="0"/>
              <a:t> феномен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побачити</a:t>
            </a:r>
            <a:r>
              <a:rPr lang="ru-RU" sz="2400" dirty="0" smtClean="0"/>
              <a:t>, </a:t>
            </a:r>
            <a:r>
              <a:rPr lang="ru-RU" sz="2400" dirty="0" err="1" smtClean="0"/>
              <a:t>оскільки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кристали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льоду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сонячне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світло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повинні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певним</a:t>
            </a:r>
            <a:r>
              <a:rPr lang="ru-RU" sz="2400" dirty="0" smtClean="0"/>
              <a:t> кутом один до одного,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</a:t>
            </a:r>
            <a:r>
              <a:rPr lang="ru-RU" sz="2400" dirty="0" smtClean="0"/>
              <a:t> "</a:t>
            </a:r>
            <a:r>
              <a:rPr lang="ru-RU" sz="2400" dirty="0" err="1" smtClean="0"/>
              <a:t>вогняної</a:t>
            </a:r>
            <a:r>
              <a:rPr lang="ru-RU" sz="2400" dirty="0" smtClean="0"/>
              <a:t> веселки".</a:t>
            </a:r>
            <a:endParaRPr lang="ru-RU" sz="24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rok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609570"/>
            <a:ext cx="6572296" cy="49223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928662" y="714356"/>
            <a:ext cx="7929586" cy="121444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</a:t>
            </a:r>
            <a:r>
              <a:rPr lang="ru-RU" sz="66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Примара</a:t>
            </a:r>
            <a:r>
              <a:rPr lang="ru-RU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66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Броккена</a:t>
            </a:r>
            <a:r>
              <a:rPr lang="ru-RU" sz="6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»</a:t>
            </a:r>
            <a:endParaRPr lang="ru-RU" sz="6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деяких</a:t>
            </a:r>
            <a:r>
              <a:rPr lang="ru-RU" dirty="0"/>
              <a:t> районах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дивовижне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: </a:t>
            </a:r>
            <a:r>
              <a:rPr lang="ru-RU" dirty="0" err="1"/>
              <a:t>людина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стоїть</a:t>
            </a:r>
            <a:r>
              <a:rPr lang="ru-RU" dirty="0"/>
              <a:t> на </a:t>
            </a:r>
            <a:r>
              <a:rPr lang="ru-RU" dirty="0" err="1"/>
              <a:t>пагорбі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горі</a:t>
            </a:r>
            <a:r>
              <a:rPr lang="ru-RU" dirty="0"/>
              <a:t>, за спиною </a:t>
            </a:r>
            <a:r>
              <a:rPr lang="ru-RU" dirty="0" err="1"/>
              <a:t>якого</a:t>
            </a:r>
            <a:r>
              <a:rPr lang="ru-RU" dirty="0"/>
              <a:t> сходить </a:t>
            </a:r>
            <a:r>
              <a:rPr lang="ru-RU" dirty="0" err="1"/>
              <a:t>або</a:t>
            </a:r>
            <a:r>
              <a:rPr lang="ru-RU" dirty="0"/>
              <a:t> заходить </a:t>
            </a:r>
            <a:r>
              <a:rPr lang="ru-RU" dirty="0" err="1"/>
              <a:t>сонце</a:t>
            </a:r>
            <a:r>
              <a:rPr lang="ru-RU" dirty="0"/>
              <a:t>, </a:t>
            </a:r>
            <a:r>
              <a:rPr lang="ru-RU" dirty="0" err="1"/>
              <a:t>виявляє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тінь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впала на хмари,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неправдоподібно</a:t>
            </a:r>
            <a:r>
              <a:rPr lang="ru-RU" dirty="0"/>
              <a:t> </a:t>
            </a:r>
            <a:r>
              <a:rPr lang="ru-RU" dirty="0" err="1"/>
              <a:t>величезною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через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найдрібніші</a:t>
            </a:r>
            <a:r>
              <a:rPr lang="ru-RU" dirty="0"/>
              <a:t> </a:t>
            </a:r>
            <a:r>
              <a:rPr lang="ru-RU" dirty="0" err="1"/>
              <a:t>краплі</a:t>
            </a:r>
            <a:r>
              <a:rPr lang="ru-RU" dirty="0"/>
              <a:t> туману </a:t>
            </a:r>
            <a:r>
              <a:rPr lang="ru-RU" dirty="0" err="1"/>
              <a:t>особливим</a:t>
            </a:r>
            <a:r>
              <a:rPr lang="ru-RU" dirty="0"/>
              <a:t> чином </a:t>
            </a:r>
            <a:r>
              <a:rPr lang="ru-RU" dirty="0" err="1"/>
              <a:t>заломлюють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. Свою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дістало</a:t>
            </a:r>
            <a:r>
              <a:rPr lang="ru-RU" dirty="0"/>
              <a:t> на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вершини</a:t>
            </a:r>
            <a:r>
              <a:rPr lang="ru-RU" dirty="0"/>
              <a:t> Броккен в </a:t>
            </a:r>
            <a:r>
              <a:rPr lang="ru-RU" dirty="0" err="1"/>
              <a:t>Німеччині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, </a:t>
            </a:r>
            <a:r>
              <a:rPr lang="ru-RU" dirty="0" err="1"/>
              <a:t>із-за</a:t>
            </a:r>
            <a:r>
              <a:rPr lang="ru-RU" dirty="0"/>
              <a:t> </a:t>
            </a:r>
            <a:r>
              <a:rPr lang="ru-RU" dirty="0" err="1"/>
              <a:t>частих</a:t>
            </a:r>
            <a:r>
              <a:rPr lang="ru-RU" dirty="0"/>
              <a:t> </a:t>
            </a:r>
            <a:r>
              <a:rPr lang="ru-RU" dirty="0" err="1"/>
              <a:t>туманів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регулярно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zenit_duga.jpg"/>
          <p:cNvPicPr>
            <a:picLocks noGrp="1" noChangeAspect="1"/>
          </p:cNvPicPr>
          <p:nvPr>
            <p:ph idx="1"/>
          </p:nvPr>
        </p:nvPicPr>
        <p:blipFill>
          <a:blip r:embed="rId2"/>
          <a:srcRect b="5798"/>
          <a:stretch>
            <a:fillRect/>
          </a:stretch>
        </p:blipFill>
        <p:spPr>
          <a:xfrm>
            <a:off x="1357290" y="1643050"/>
            <a:ext cx="6786610" cy="47948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928794" y="285728"/>
            <a:ext cx="5500726" cy="11376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Зенітна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дуга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840435"/>
          </a:xfrm>
        </p:spPr>
        <p:txBody>
          <a:bodyPr/>
          <a:lstStyle/>
          <a:p>
            <a:r>
              <a:rPr lang="ru-RU" sz="48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Зенітна</a:t>
            </a:r>
            <a:r>
              <a:rPr lang="ru-RU" sz="4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дуга </a:t>
            </a:r>
            <a:r>
              <a:rPr lang="ru-RU" sz="3600" dirty="0"/>
              <a:t>-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дуга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центром в </a:t>
            </a:r>
            <a:r>
              <a:rPr lang="ru-RU" sz="3600" dirty="0" err="1"/>
              <a:t>точці</a:t>
            </a:r>
            <a:r>
              <a:rPr lang="ru-RU" sz="3600" dirty="0"/>
              <a:t> </a:t>
            </a:r>
            <a:r>
              <a:rPr lang="ru-RU" sz="3600" dirty="0" err="1"/>
              <a:t>зеніту</a:t>
            </a:r>
            <a:r>
              <a:rPr lang="ru-RU" sz="3600" dirty="0"/>
              <a:t>, </a:t>
            </a:r>
            <a:r>
              <a:rPr lang="ru-RU" sz="3600" dirty="0" err="1"/>
              <a:t>розташована</a:t>
            </a:r>
            <a:r>
              <a:rPr lang="ru-RU" sz="3600" dirty="0"/>
              <a:t> </a:t>
            </a:r>
            <a:r>
              <a:rPr lang="ru-RU" sz="3600" dirty="0" err="1"/>
              <a:t>вище</a:t>
            </a:r>
            <a:r>
              <a:rPr lang="ru-RU" sz="3600" dirty="0"/>
              <a:t> за </a:t>
            </a:r>
            <a:r>
              <a:rPr lang="ru-RU" sz="3600" dirty="0" err="1"/>
              <a:t>Сонце</a:t>
            </a:r>
            <a:r>
              <a:rPr lang="ru-RU" sz="3600" dirty="0"/>
              <a:t> </a:t>
            </a:r>
            <a:r>
              <a:rPr lang="ru-RU" sz="3600" dirty="0" err="1"/>
              <a:t>приблизно</a:t>
            </a:r>
            <a:r>
              <a:rPr lang="ru-RU" sz="3600" dirty="0"/>
              <a:t> на 46°. </a:t>
            </a:r>
            <a:r>
              <a:rPr lang="ru-RU" sz="3600" dirty="0" err="1"/>
              <a:t>Її</a:t>
            </a:r>
            <a:r>
              <a:rPr lang="ru-RU" sz="3600" dirty="0"/>
              <a:t> видно </a:t>
            </a:r>
            <a:r>
              <a:rPr lang="ru-RU" sz="3600" dirty="0" err="1"/>
              <a:t>рідко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тільки</a:t>
            </a:r>
            <a:r>
              <a:rPr lang="ru-RU" sz="3600" dirty="0"/>
              <a:t> </a:t>
            </a:r>
            <a:r>
              <a:rPr lang="ru-RU" sz="3600" dirty="0" err="1"/>
              <a:t>впродовж</a:t>
            </a:r>
            <a:r>
              <a:rPr lang="ru-RU" sz="3600" dirty="0"/>
              <a:t> </a:t>
            </a:r>
            <a:r>
              <a:rPr lang="ru-RU" sz="3600" dirty="0" err="1"/>
              <a:t>декількох</a:t>
            </a:r>
            <a:r>
              <a:rPr lang="ru-RU" sz="3600" dirty="0"/>
              <a:t> </a:t>
            </a:r>
            <a:r>
              <a:rPr lang="ru-RU" sz="3600" dirty="0" err="1"/>
              <a:t>хвилин</a:t>
            </a:r>
            <a:r>
              <a:rPr lang="ru-RU" sz="3600" dirty="0"/>
              <a:t>, </a:t>
            </a:r>
            <a:r>
              <a:rPr lang="ru-RU" sz="3600" dirty="0" err="1"/>
              <a:t>має</a:t>
            </a:r>
            <a:r>
              <a:rPr lang="ru-RU" sz="3600" dirty="0"/>
              <a:t> </a:t>
            </a:r>
            <a:r>
              <a:rPr lang="ru-RU" sz="3600" dirty="0" err="1"/>
              <a:t>яскраві</a:t>
            </a:r>
            <a:r>
              <a:rPr lang="ru-RU" sz="3600" dirty="0"/>
              <a:t> </a:t>
            </a:r>
            <a:r>
              <a:rPr lang="ru-RU" sz="3600" dirty="0" err="1"/>
              <a:t>кольори</a:t>
            </a:r>
            <a:r>
              <a:rPr lang="ru-RU" sz="3600" dirty="0"/>
              <a:t>, </a:t>
            </a:r>
            <a:r>
              <a:rPr lang="ru-RU" sz="3600" dirty="0" err="1"/>
              <a:t>чіткі</a:t>
            </a:r>
            <a:r>
              <a:rPr lang="ru-RU" sz="3600" dirty="0"/>
              <a:t> </a:t>
            </a:r>
            <a:r>
              <a:rPr lang="ru-RU" sz="3600" dirty="0" err="1"/>
              <a:t>контури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завжди</a:t>
            </a:r>
            <a:r>
              <a:rPr lang="ru-RU" sz="3600" dirty="0"/>
              <a:t> </a:t>
            </a:r>
            <a:r>
              <a:rPr lang="ru-RU" sz="3600" dirty="0" err="1"/>
              <a:t>паралельна</a:t>
            </a:r>
            <a:r>
              <a:rPr lang="ru-RU" sz="3600" dirty="0"/>
              <a:t> горизонту. </a:t>
            </a:r>
            <a:r>
              <a:rPr lang="ru-RU" sz="3600" dirty="0" err="1"/>
              <a:t>Сторонньому</a:t>
            </a:r>
            <a:r>
              <a:rPr lang="ru-RU" sz="3600" dirty="0"/>
              <a:t> </a:t>
            </a:r>
            <a:r>
              <a:rPr lang="ru-RU" sz="3600" dirty="0" err="1"/>
              <a:t>спостерігачеві</a:t>
            </a:r>
            <a:r>
              <a:rPr lang="ru-RU" sz="3600" dirty="0"/>
              <a:t> вона </a:t>
            </a:r>
            <a:r>
              <a:rPr lang="ru-RU" sz="3600" dirty="0" err="1"/>
              <a:t>нагадає</a:t>
            </a:r>
            <a:r>
              <a:rPr lang="ru-RU" sz="3600" dirty="0"/>
              <a:t> </a:t>
            </a:r>
            <a:r>
              <a:rPr lang="ru-RU" sz="3600" dirty="0" err="1"/>
              <a:t>посмішку</a:t>
            </a:r>
            <a:r>
              <a:rPr lang="ru-RU" sz="3600" dirty="0"/>
              <a:t> </a:t>
            </a:r>
            <a:r>
              <a:rPr lang="ru-RU" sz="3600" dirty="0" err="1"/>
              <a:t>Чеширского</a:t>
            </a:r>
            <a:r>
              <a:rPr lang="ru-RU" sz="3600" dirty="0"/>
              <a:t> Кота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перевернуту</a:t>
            </a:r>
            <a:r>
              <a:rPr lang="ru-RU" sz="3600" dirty="0"/>
              <a:t> веселку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uman_radug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643050"/>
            <a:ext cx="6573553" cy="4922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004822" y="2967335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428604"/>
            <a:ext cx="6949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«Туманна веселка»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r>
              <a:rPr lang="ru-RU" sz="3600" b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Туманний</a:t>
            </a:r>
            <a:r>
              <a:rPr lang="ru-RU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ореол </a:t>
            </a:r>
            <a:r>
              <a:rPr lang="ru-RU" sz="3600" dirty="0"/>
              <a:t>схожий на </a:t>
            </a:r>
            <a:r>
              <a:rPr lang="ru-RU" sz="3600" dirty="0" err="1"/>
              <a:t>безбарвну</a:t>
            </a:r>
            <a:r>
              <a:rPr lang="ru-RU" sz="3600" dirty="0"/>
              <a:t> веселку. Як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звичайна</a:t>
            </a:r>
            <a:r>
              <a:rPr lang="ru-RU" sz="3600" dirty="0"/>
              <a:t> веселка, </a:t>
            </a:r>
            <a:r>
              <a:rPr lang="ru-RU" sz="3600" dirty="0" err="1"/>
              <a:t>цей</a:t>
            </a:r>
            <a:r>
              <a:rPr lang="ru-RU" sz="3600" dirty="0"/>
              <a:t> ореол </a:t>
            </a:r>
            <a:r>
              <a:rPr lang="ru-RU" sz="3600" dirty="0" err="1"/>
              <a:t>утворюється</a:t>
            </a:r>
            <a:r>
              <a:rPr lang="ru-RU" sz="3600" dirty="0"/>
              <a:t> шляхом </a:t>
            </a:r>
            <a:r>
              <a:rPr lang="ru-RU" sz="3600" dirty="0" err="1"/>
              <a:t>заломлення</a:t>
            </a:r>
            <a:r>
              <a:rPr lang="ru-RU" sz="3600" dirty="0"/>
              <a:t> </a:t>
            </a:r>
            <a:r>
              <a:rPr lang="ru-RU" sz="3600" dirty="0" err="1"/>
              <a:t>світла</a:t>
            </a:r>
            <a:r>
              <a:rPr lang="ru-RU" sz="3600" dirty="0"/>
              <a:t> через </a:t>
            </a:r>
            <a:r>
              <a:rPr lang="ru-RU" sz="3600" dirty="0" err="1"/>
              <a:t>водяні</a:t>
            </a:r>
            <a:r>
              <a:rPr lang="ru-RU" sz="3600" dirty="0"/>
              <a:t> </a:t>
            </a:r>
            <a:r>
              <a:rPr lang="ru-RU" sz="3600" dirty="0" err="1"/>
              <a:t>кристали</a:t>
            </a:r>
            <a:r>
              <a:rPr lang="ru-RU" sz="3600" dirty="0"/>
              <a:t>. </a:t>
            </a:r>
            <a:r>
              <a:rPr lang="ru-RU" sz="3600" dirty="0" err="1"/>
              <a:t>Проте</a:t>
            </a:r>
            <a:r>
              <a:rPr lang="ru-RU" sz="3600" dirty="0"/>
              <a:t>, на </a:t>
            </a:r>
            <a:r>
              <a:rPr lang="ru-RU" sz="3600" dirty="0" err="1"/>
              <a:t>відміну</a:t>
            </a:r>
            <a:r>
              <a:rPr lang="ru-RU" sz="3600" dirty="0"/>
              <a:t> </a:t>
            </a:r>
            <a:r>
              <a:rPr lang="ru-RU" sz="3600" dirty="0" err="1"/>
              <a:t>від</a:t>
            </a:r>
            <a:r>
              <a:rPr lang="ru-RU" sz="3600" dirty="0"/>
              <a:t> </a:t>
            </a:r>
            <a:r>
              <a:rPr lang="ru-RU" sz="3600" dirty="0" err="1"/>
              <a:t>хмар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формують</a:t>
            </a:r>
            <a:r>
              <a:rPr lang="ru-RU" sz="3600" dirty="0"/>
              <a:t> </a:t>
            </a:r>
            <a:r>
              <a:rPr lang="ru-RU" sz="3600" dirty="0" err="1"/>
              <a:t>звичайну</a:t>
            </a:r>
            <a:r>
              <a:rPr lang="ru-RU" sz="3600" dirty="0"/>
              <a:t> веселку, туман, </a:t>
            </a:r>
            <a:r>
              <a:rPr lang="ru-RU" sz="3600" dirty="0" err="1"/>
              <a:t>народжуючий</a:t>
            </a:r>
            <a:r>
              <a:rPr lang="ru-RU" sz="3600" dirty="0"/>
              <a:t> </a:t>
            </a:r>
            <a:r>
              <a:rPr lang="ru-RU" sz="3600" dirty="0" err="1"/>
              <a:t>цей</a:t>
            </a:r>
            <a:r>
              <a:rPr lang="ru-RU" sz="3600" dirty="0"/>
              <a:t> ореол, </a:t>
            </a:r>
            <a:r>
              <a:rPr lang="ru-RU" sz="3600" dirty="0" err="1"/>
              <a:t>складається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дрібніших</a:t>
            </a:r>
            <a:r>
              <a:rPr lang="ru-RU" sz="3600" dirty="0"/>
              <a:t> </a:t>
            </a:r>
            <a:r>
              <a:rPr lang="ru-RU" sz="3600" dirty="0" err="1"/>
              <a:t>часток</a:t>
            </a:r>
            <a:r>
              <a:rPr lang="ru-RU" sz="3600" dirty="0"/>
              <a:t> води,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світло</a:t>
            </a:r>
            <a:r>
              <a:rPr lang="ru-RU" sz="3600" dirty="0"/>
              <a:t>, </a:t>
            </a:r>
            <a:r>
              <a:rPr lang="ru-RU" sz="3600" dirty="0" err="1"/>
              <a:t>заломлюючись</a:t>
            </a:r>
            <a:r>
              <a:rPr lang="ru-RU" sz="3600" dirty="0"/>
              <a:t> в </a:t>
            </a:r>
            <a:r>
              <a:rPr lang="ru-RU" sz="3600" dirty="0" err="1"/>
              <a:t>крихітних</a:t>
            </a:r>
            <a:r>
              <a:rPr lang="ru-RU" sz="3600" dirty="0"/>
              <a:t> </a:t>
            </a:r>
            <a:r>
              <a:rPr lang="ru-RU" sz="3600" dirty="0" err="1"/>
              <a:t>крапельках</a:t>
            </a:r>
            <a:r>
              <a:rPr lang="ru-RU" sz="3600" dirty="0"/>
              <a:t>, не </a:t>
            </a:r>
            <a:r>
              <a:rPr lang="ru-RU" sz="3600" dirty="0" err="1"/>
              <a:t>розцвічує</a:t>
            </a:r>
            <a:r>
              <a:rPr lang="ru-RU" sz="3600" dirty="0"/>
              <a:t> </a:t>
            </a:r>
            <a:r>
              <a:rPr lang="ru-RU" sz="3600" dirty="0" err="1"/>
              <a:t>його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816</Words>
  <Application>Microsoft Office PowerPoint</Application>
  <PresentationFormat>Экран (4:3)</PresentationFormat>
  <Paragraphs>34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Оптичні явища в природі - явища, що викликаються розсіянням, поглинанням, заломленням і дифракцією світла.  Джерелами світла можуть бути Сонце, Місяць, іонізоване повітря верхніх шарів атмосфери.  Оптичні явища тісно пов'язані з погодою і у ряді випадків можуть бути використані для її пророцтва. </vt:lpstr>
      <vt:lpstr>Відома як "вогняна веселка". Кольорові смуги виникають прямо на небозводі в результаті проходження світла через кристали льоду в пір'ястих хмарах, покриваючи небо "веселковою плівкою.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1</cp:lastModifiedBy>
  <cp:revision>8</cp:revision>
  <dcterms:created xsi:type="dcterms:W3CDTF">2015-01-30T18:43:50Z</dcterms:created>
  <dcterms:modified xsi:type="dcterms:W3CDTF">2021-03-18T10:11:05Z</dcterms:modified>
</cp:coreProperties>
</file>