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5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Презентація 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Н</a:t>
            </a:r>
            <a:r>
              <a:rPr lang="uk-UA" dirty="0" smtClean="0">
                <a:solidFill>
                  <a:schemeClr val="bg1"/>
                </a:solidFill>
              </a:rPr>
              <a:t>а тему: </a:t>
            </a:r>
            <a:r>
              <a:rPr lang="uk-UA" b="1" dirty="0" err="1" smtClean="0">
                <a:solidFill>
                  <a:schemeClr val="bg1"/>
                </a:solidFill>
              </a:rPr>
              <a:t>Найотруйніші</a:t>
            </a:r>
            <a:r>
              <a:rPr lang="uk-UA" b="1" dirty="0" smtClean="0">
                <a:solidFill>
                  <a:schemeClr val="bg1"/>
                </a:solidFill>
              </a:rPr>
              <a:t> тварини України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4429132"/>
            <a:ext cx="4757742" cy="18954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uk-UA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uk-UA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Виконав учень 6-А класу</a:t>
            </a:r>
          </a:p>
          <a:p>
            <a:pPr>
              <a:buNone/>
            </a:pPr>
            <a:r>
              <a:rPr lang="uk-UA" dirty="0" err="1" smtClean="0">
                <a:solidFill>
                  <a:schemeClr val="bg1"/>
                </a:solidFill>
              </a:rPr>
              <a:t>Балинський</a:t>
            </a:r>
            <a:r>
              <a:rPr lang="uk-UA" dirty="0" smtClean="0">
                <a:solidFill>
                  <a:schemeClr val="bg1"/>
                </a:solidFill>
              </a:rPr>
              <a:t> Давид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4572008"/>
            <a:ext cx="8072026" cy="128588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effectLst/>
              </a:rPr>
              <a:t>Один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найнебезпечніших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павуків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Європи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Його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отрута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у 50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разів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сильніша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ніж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отрута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тарантула,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в 15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разів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сильніша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ніж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отрута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гримучої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змії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. Укус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цього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павука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може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призвести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смерті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людини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Впізнати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каракурта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може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по 8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червоних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яскравих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крапках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чорному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черевці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. В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Україні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каракурти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зустрічаються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Півдні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– у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Херсонській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та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Одеській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областях,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Криму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біля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Азовського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моря.</a:t>
            </a:r>
            <a:endParaRPr lang="ru-RU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642918"/>
            <a:ext cx="6480048" cy="50006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4400" dirty="0" smtClean="0"/>
              <a:t>Каракурт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Гадюка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1942"/>
            <a:ext cx="7467600" cy="2054221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Гадюки – </a:t>
            </a:r>
            <a:r>
              <a:rPr lang="ru-RU" sz="2000" dirty="0" err="1" smtClean="0">
                <a:solidFill>
                  <a:schemeClr val="bg1"/>
                </a:solidFill>
              </a:rPr>
              <a:t>єдині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отруйні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змій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Україні</a:t>
            </a:r>
            <a:r>
              <a:rPr lang="ru-RU" sz="2000" dirty="0" smtClean="0">
                <a:solidFill>
                  <a:schemeClr val="bg1"/>
                </a:solidFill>
              </a:rPr>
              <a:t>. У нас </a:t>
            </a:r>
            <a:r>
              <a:rPr lang="ru-RU" sz="2000" dirty="0" err="1" smtClean="0">
                <a:solidFill>
                  <a:schemeClr val="bg1"/>
                </a:solidFill>
              </a:rPr>
              <a:t>зустрічається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п’ять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різновидів</a:t>
            </a:r>
            <a:r>
              <a:rPr lang="ru-RU" sz="2000" dirty="0" smtClean="0">
                <a:solidFill>
                  <a:schemeClr val="bg1"/>
                </a:solidFill>
              </a:rPr>
              <a:t>. Тому, в </a:t>
            </a:r>
            <a:r>
              <a:rPr lang="ru-RU" sz="2000" dirty="0" err="1" smtClean="0">
                <a:solidFill>
                  <a:schemeClr val="bg1"/>
                </a:solidFill>
              </a:rPr>
              <a:t>залежності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місцевості</a:t>
            </a:r>
            <a:r>
              <a:rPr lang="ru-RU" sz="2000" dirty="0" smtClean="0">
                <a:solidFill>
                  <a:schemeClr val="bg1"/>
                </a:solidFill>
              </a:rPr>
              <a:t>, гадюка </a:t>
            </a:r>
            <a:r>
              <a:rPr lang="ru-RU" sz="2000" dirty="0" err="1" smtClean="0">
                <a:solidFill>
                  <a:schemeClr val="bg1"/>
                </a:solidFill>
              </a:rPr>
              <a:t>може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різне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забарвлення</a:t>
            </a:r>
            <a:r>
              <a:rPr lang="ru-RU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err="1" smtClean="0">
                <a:solidFill>
                  <a:schemeClr val="bg1"/>
                </a:solidFill>
              </a:rPr>
              <a:t>чорна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плямиста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пісочного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кольору</a:t>
            </a:r>
            <a:r>
              <a:rPr lang="ru-RU" sz="2000" dirty="0" smtClean="0">
                <a:solidFill>
                  <a:schemeClr val="bg1"/>
                </a:solidFill>
              </a:rPr>
              <a:t>, коричнева. Гадюка </a:t>
            </a:r>
            <a:r>
              <a:rPr lang="ru-RU" sz="2000" dirty="0" err="1" smtClean="0">
                <a:solidFill>
                  <a:schemeClr val="bg1"/>
                </a:solidFill>
              </a:rPr>
              <a:t>звичайна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зустрічається</a:t>
            </a:r>
            <a:r>
              <a:rPr lang="ru-RU" sz="2000" dirty="0" smtClean="0">
                <a:solidFill>
                  <a:schemeClr val="bg1"/>
                </a:solidFill>
              </a:rPr>
              <a:t> по </a:t>
            </a:r>
            <a:r>
              <a:rPr lang="ru-RU" sz="2000" dirty="0" err="1" smtClean="0">
                <a:solidFill>
                  <a:schemeClr val="bg1"/>
                </a:solidFill>
              </a:rPr>
              <a:t>всій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території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країни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Дуже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рідко</a:t>
            </a:r>
            <a:r>
              <a:rPr lang="ru-RU" sz="2000" dirty="0" smtClean="0">
                <a:solidFill>
                  <a:schemeClr val="bg1"/>
                </a:solidFill>
              </a:rPr>
              <a:t> укус гадюки </a:t>
            </a:r>
            <a:r>
              <a:rPr lang="ru-RU" sz="2000" dirty="0" err="1" smtClean="0">
                <a:solidFill>
                  <a:schemeClr val="bg1"/>
                </a:solidFill>
              </a:rPr>
              <a:t>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смертельним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Оскільки</a:t>
            </a:r>
            <a:r>
              <a:rPr lang="ru-RU" sz="2000" dirty="0" smtClean="0">
                <a:solidFill>
                  <a:schemeClr val="bg1"/>
                </a:solidFill>
              </a:rPr>
              <a:t> вона </a:t>
            </a:r>
            <a:r>
              <a:rPr lang="ru-RU" sz="2000" dirty="0" err="1" smtClean="0">
                <a:solidFill>
                  <a:schemeClr val="bg1"/>
                </a:solidFill>
              </a:rPr>
              <a:t>економить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отруту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вприскує</a:t>
            </a:r>
            <a:r>
              <a:rPr lang="ru-RU" sz="2000" dirty="0" smtClean="0">
                <a:solidFill>
                  <a:schemeClr val="bg1"/>
                </a:solidFill>
              </a:rPr>
              <a:t> при </a:t>
            </a:r>
            <a:r>
              <a:rPr lang="ru-RU" sz="2000" dirty="0" err="1" smtClean="0">
                <a:solidFill>
                  <a:schemeClr val="bg1"/>
                </a:solidFill>
              </a:rPr>
              <a:t>укусі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мінімальну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дозу.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chemeClr val="bg1"/>
                </a:solidFill>
              </a:rPr>
              <a:t>Дракончик</a:t>
            </a:r>
            <a:r>
              <a:rPr lang="uk-UA" dirty="0" smtClean="0">
                <a:solidFill>
                  <a:schemeClr val="bg1"/>
                </a:solidFill>
              </a:rPr>
              <a:t> великий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1"/>
            <a:ext cx="7467600" cy="2357455"/>
          </a:xfrm>
        </p:spPr>
        <p:txBody>
          <a:bodyPr>
            <a:normAutofit lnSpcReduction="10000"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Це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найотруйніша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риба</a:t>
            </a:r>
            <a:r>
              <a:rPr lang="ru-RU" sz="2000" dirty="0" smtClean="0">
                <a:solidFill>
                  <a:schemeClr val="bg1"/>
                </a:solidFill>
              </a:rPr>
              <a:t>, яка </a:t>
            </a:r>
            <a:r>
              <a:rPr lang="ru-RU" sz="2000" dirty="0" err="1" smtClean="0">
                <a:solidFill>
                  <a:schemeClr val="bg1"/>
                </a:solidFill>
              </a:rPr>
              <a:t>мешкає</a:t>
            </a:r>
            <a:r>
              <a:rPr lang="ru-RU" sz="2000" dirty="0" smtClean="0">
                <a:solidFill>
                  <a:schemeClr val="bg1"/>
                </a:solidFill>
              </a:rPr>
              <a:t> в Чорному </a:t>
            </a:r>
            <a:r>
              <a:rPr lang="ru-RU" sz="2000" dirty="0" err="1" smtClean="0">
                <a:solidFill>
                  <a:schemeClr val="bg1"/>
                </a:solidFill>
              </a:rPr>
              <a:t>морі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Цю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небезпечну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рибу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ще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називають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морським</a:t>
            </a:r>
            <a:r>
              <a:rPr lang="ru-RU" sz="2000" dirty="0" smtClean="0">
                <a:solidFill>
                  <a:schemeClr val="bg1"/>
                </a:solidFill>
              </a:rPr>
              <a:t> дракончиком </a:t>
            </a:r>
            <a:r>
              <a:rPr lang="ru-RU" sz="2000" dirty="0" err="1" smtClean="0">
                <a:solidFill>
                  <a:schemeClr val="bg1"/>
                </a:solidFill>
              </a:rPr>
              <a:t>або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морським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скорпіоном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Риба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завдовжки</a:t>
            </a:r>
            <a:r>
              <a:rPr lang="ru-RU" sz="2000" dirty="0" smtClean="0">
                <a:solidFill>
                  <a:schemeClr val="bg1"/>
                </a:solidFill>
              </a:rPr>
              <a:t> 30-35 см. Дракончики </a:t>
            </a:r>
            <a:r>
              <a:rPr lang="ru-RU" sz="2000" dirty="0" err="1" smtClean="0">
                <a:solidFill>
                  <a:schemeClr val="bg1"/>
                </a:solidFill>
              </a:rPr>
              <a:t>полюбляють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морське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мілководдя</a:t>
            </a:r>
            <a:r>
              <a:rPr lang="ru-RU" sz="2000" dirty="0" smtClean="0">
                <a:solidFill>
                  <a:schemeClr val="bg1"/>
                </a:solidFill>
              </a:rPr>
              <a:t>, тому </a:t>
            </a:r>
            <a:r>
              <a:rPr lang="ru-RU" sz="2000" dirty="0" err="1" smtClean="0">
                <a:solidFill>
                  <a:schemeClr val="bg1"/>
                </a:solidFill>
              </a:rPr>
              <a:t>зустрічаються</a:t>
            </a:r>
            <a:r>
              <a:rPr lang="ru-RU" sz="2000" dirty="0" smtClean="0">
                <a:solidFill>
                  <a:schemeClr val="bg1"/>
                </a:solidFill>
              </a:rPr>
              <a:t> в затоках, часто </a:t>
            </a:r>
            <a:r>
              <a:rPr lang="ru-RU" sz="2000" dirty="0" err="1" smtClean="0">
                <a:solidFill>
                  <a:schemeClr val="bg1"/>
                </a:solidFill>
              </a:rPr>
              <a:t>ховаються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піщаному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дні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серед</a:t>
            </a:r>
            <a:r>
              <a:rPr lang="ru-RU" sz="2000" dirty="0" smtClean="0">
                <a:solidFill>
                  <a:schemeClr val="bg1"/>
                </a:solidFill>
              </a:rPr>
              <a:t> мулу. </a:t>
            </a:r>
            <a:r>
              <a:rPr lang="ru-RU" sz="2000" dirty="0" err="1" smtClean="0">
                <a:solidFill>
                  <a:schemeClr val="bg1"/>
                </a:solidFill>
              </a:rPr>
              <a:t>Отрута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знаходиться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риби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першому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шипі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який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розташований</a:t>
            </a:r>
            <a:r>
              <a:rPr lang="ru-RU" sz="2000" dirty="0" smtClean="0">
                <a:solidFill>
                  <a:schemeClr val="bg1"/>
                </a:solidFill>
              </a:rPr>
              <a:t> на спинному </a:t>
            </a:r>
            <a:r>
              <a:rPr lang="ru-RU" sz="2000" dirty="0" err="1" smtClean="0">
                <a:solidFill>
                  <a:schemeClr val="bg1"/>
                </a:solidFill>
              </a:rPr>
              <a:t>плавці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Найчастіше</a:t>
            </a:r>
            <a:r>
              <a:rPr lang="ru-RU" sz="2000" dirty="0" smtClean="0">
                <a:solidFill>
                  <a:schemeClr val="bg1"/>
                </a:solidFill>
              </a:rPr>
              <a:t> «жалить» </a:t>
            </a:r>
            <a:r>
              <a:rPr lang="ru-RU" sz="2000" dirty="0" err="1" smtClean="0">
                <a:solidFill>
                  <a:schemeClr val="bg1"/>
                </a:solidFill>
              </a:rPr>
              <a:t>риба</a:t>
            </a:r>
            <a:r>
              <a:rPr lang="ru-RU" sz="2000" dirty="0" smtClean="0">
                <a:solidFill>
                  <a:schemeClr val="bg1"/>
                </a:solidFill>
              </a:rPr>
              <a:t> за </a:t>
            </a:r>
            <a:r>
              <a:rPr lang="ru-RU" sz="2000" dirty="0" smtClean="0">
                <a:solidFill>
                  <a:schemeClr val="bg1"/>
                </a:solidFill>
              </a:rPr>
              <a:t>ноги.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bg1"/>
                </a:solidFill>
              </a:rPr>
              <a:t>Саламандра плямиста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7467600" cy="250033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Її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ще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називають</a:t>
            </a:r>
            <a:r>
              <a:rPr lang="ru-RU" sz="2000" dirty="0" smtClean="0">
                <a:solidFill>
                  <a:schemeClr val="bg1"/>
                </a:solidFill>
              </a:rPr>
              <a:t> саламандрою </a:t>
            </a:r>
            <a:r>
              <a:rPr lang="ru-RU" sz="2000" dirty="0" err="1" smtClean="0">
                <a:solidFill>
                  <a:schemeClr val="bg1"/>
                </a:solidFill>
              </a:rPr>
              <a:t>вогняною</a:t>
            </a:r>
            <a:r>
              <a:rPr lang="ru-RU" sz="2000" dirty="0" smtClean="0">
                <a:solidFill>
                  <a:schemeClr val="bg1"/>
                </a:solidFill>
              </a:rPr>
              <a:t>. Саламандру легко </a:t>
            </a:r>
            <a:r>
              <a:rPr lang="ru-RU" sz="2000" dirty="0" err="1" smtClean="0">
                <a:solidFill>
                  <a:schemeClr val="bg1"/>
                </a:solidFill>
              </a:rPr>
              <a:t>впізнати</a:t>
            </a:r>
            <a:r>
              <a:rPr lang="ru-RU" sz="2000" dirty="0" smtClean="0">
                <a:solidFill>
                  <a:schemeClr val="bg1"/>
                </a:solidFill>
              </a:rPr>
              <a:t> за </a:t>
            </a:r>
            <a:r>
              <a:rPr lang="ru-RU" sz="2000" dirty="0" err="1" smtClean="0">
                <a:solidFill>
                  <a:schemeClr val="bg1"/>
                </a:solidFill>
              </a:rPr>
              <a:t>яскраві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жовті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плями</a:t>
            </a:r>
            <a:r>
              <a:rPr lang="ru-RU" sz="2000" dirty="0" smtClean="0">
                <a:solidFill>
                  <a:schemeClr val="bg1"/>
                </a:solidFill>
              </a:rPr>
              <a:t> по </a:t>
            </a:r>
            <a:r>
              <a:rPr lang="ru-RU" sz="2000" dirty="0" err="1" smtClean="0">
                <a:solidFill>
                  <a:schemeClr val="bg1"/>
                </a:solidFill>
              </a:rPr>
              <a:t>всьому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тілу</a:t>
            </a:r>
            <a:r>
              <a:rPr lang="ru-RU" sz="2000" dirty="0" smtClean="0">
                <a:solidFill>
                  <a:schemeClr val="bg1"/>
                </a:solidFill>
              </a:rPr>
              <a:t>.  </a:t>
            </a:r>
            <a:r>
              <a:rPr lang="ru-RU" sz="2000" dirty="0" err="1" smtClean="0">
                <a:solidFill>
                  <a:schemeClr val="bg1"/>
                </a:solidFill>
              </a:rPr>
              <a:t>Цю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отруйну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земноводну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тварину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Україні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можна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зустріти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листяних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лісах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Волині</a:t>
            </a:r>
            <a:r>
              <a:rPr lang="ru-RU" sz="2000" dirty="0" smtClean="0">
                <a:solidFill>
                  <a:schemeClr val="bg1"/>
                </a:solidFill>
              </a:rPr>
              <a:t>, у </a:t>
            </a:r>
            <a:r>
              <a:rPr lang="ru-RU" sz="2000" dirty="0" err="1" smtClean="0">
                <a:solidFill>
                  <a:schemeClr val="bg1"/>
                </a:solidFill>
              </a:rPr>
              <a:t>хвойних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лісах</a:t>
            </a:r>
            <a:r>
              <a:rPr lang="ru-RU" sz="2000" dirty="0" smtClean="0">
                <a:solidFill>
                  <a:schemeClr val="bg1"/>
                </a:solidFill>
              </a:rPr>
              <a:t> Карпат. </a:t>
            </a:r>
            <a:r>
              <a:rPr lang="ru-RU" sz="2000" dirty="0" err="1" smtClean="0">
                <a:solidFill>
                  <a:schemeClr val="bg1"/>
                </a:solidFill>
              </a:rPr>
              <a:t>Зазвичай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саламандри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виходять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полювання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ввечері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вночі</a:t>
            </a:r>
            <a:r>
              <a:rPr lang="ru-RU" sz="2000" dirty="0" smtClean="0">
                <a:solidFill>
                  <a:schemeClr val="bg1"/>
                </a:solidFill>
              </a:rPr>
              <a:t>. Але в </a:t>
            </a:r>
            <a:r>
              <a:rPr lang="ru-RU" sz="2000" dirty="0" err="1" smtClean="0">
                <a:solidFill>
                  <a:schemeClr val="bg1"/>
                </a:solidFill>
              </a:rPr>
              <a:t>похмуру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дощову</a:t>
            </a:r>
            <a:r>
              <a:rPr lang="ru-RU" sz="2000" dirty="0" smtClean="0">
                <a:solidFill>
                  <a:schemeClr val="bg1"/>
                </a:solidFill>
              </a:rPr>
              <a:t> погоду вони </a:t>
            </a:r>
            <a:r>
              <a:rPr lang="ru-RU" sz="2000" dirty="0" err="1" smtClean="0">
                <a:solidFill>
                  <a:schemeClr val="bg1"/>
                </a:solidFill>
              </a:rPr>
              <a:t>активні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цілий</a:t>
            </a:r>
            <a:r>
              <a:rPr lang="ru-RU" sz="2000" dirty="0" smtClean="0">
                <a:solidFill>
                  <a:schemeClr val="bg1"/>
                </a:solidFill>
              </a:rPr>
              <a:t> день. </a:t>
            </a:r>
            <a:r>
              <a:rPr lang="ru-RU" sz="2000" dirty="0" err="1" smtClean="0">
                <a:solidFill>
                  <a:schemeClr val="bg1"/>
                </a:solidFill>
              </a:rPr>
              <a:t>Полюбляють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спочивати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серед</a:t>
            </a:r>
            <a:r>
              <a:rPr lang="ru-RU" sz="2000" dirty="0" smtClean="0">
                <a:solidFill>
                  <a:schemeClr val="bg1"/>
                </a:solidFill>
              </a:rPr>
              <a:t> моху, у </a:t>
            </a:r>
            <a:r>
              <a:rPr lang="ru-RU" sz="2000" dirty="0" err="1" smtClean="0">
                <a:solidFill>
                  <a:schemeClr val="bg1"/>
                </a:solidFill>
              </a:rPr>
              <a:t>трухлявих</a:t>
            </a:r>
            <a:r>
              <a:rPr lang="ru-RU" sz="2000" dirty="0" smtClean="0">
                <a:solidFill>
                  <a:schemeClr val="bg1"/>
                </a:solidFill>
              </a:rPr>
              <a:t> пнях. </a:t>
            </a:r>
            <a:r>
              <a:rPr lang="ru-RU" sz="2000" dirty="0" err="1" smtClean="0">
                <a:solidFill>
                  <a:schemeClr val="bg1"/>
                </a:solidFill>
              </a:rPr>
              <a:t>Небезпечним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дотик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будь-якої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частини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тіла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оскільки</a:t>
            </a:r>
            <a:r>
              <a:rPr lang="ru-RU" sz="2000" dirty="0" smtClean="0">
                <a:solidFill>
                  <a:schemeClr val="bg1"/>
                </a:solidFill>
              </a:rPr>
              <a:t> вся </a:t>
            </a:r>
            <a:r>
              <a:rPr lang="ru-RU" sz="2000" dirty="0" err="1" smtClean="0">
                <a:solidFill>
                  <a:schemeClr val="bg1"/>
                </a:solidFill>
              </a:rPr>
              <a:t>шкіра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саламандри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вкрита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отруйними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залозами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Шершень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7467600" cy="2125659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Не </a:t>
            </a:r>
            <a:r>
              <a:rPr lang="ru-RU" sz="2000" dirty="0" err="1" smtClean="0">
                <a:solidFill>
                  <a:schemeClr val="bg1"/>
                </a:solidFill>
              </a:rPr>
              <a:t>варто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недооцінювати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небезпеку</a:t>
            </a:r>
            <a:r>
              <a:rPr lang="ru-RU" sz="2000" dirty="0" smtClean="0">
                <a:solidFill>
                  <a:schemeClr val="bg1"/>
                </a:solidFill>
              </a:rPr>
              <a:t> комах. </a:t>
            </a:r>
            <a:r>
              <a:rPr lang="ru-RU" sz="2000" dirty="0" err="1" smtClean="0">
                <a:solidFill>
                  <a:schemeClr val="bg1"/>
                </a:solidFill>
              </a:rPr>
              <a:t>Умовно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отруйними</a:t>
            </a:r>
            <a:r>
              <a:rPr lang="ru-RU" sz="2000" dirty="0" smtClean="0">
                <a:solidFill>
                  <a:schemeClr val="bg1"/>
                </a:solidFill>
              </a:rPr>
              <a:t> для нас </a:t>
            </a:r>
            <a:r>
              <a:rPr lang="ru-RU" sz="2000" dirty="0" err="1" smtClean="0">
                <a:solidFill>
                  <a:schemeClr val="bg1"/>
                </a:solidFill>
              </a:rPr>
              <a:t>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бджоли</a:t>
            </a:r>
            <a:r>
              <a:rPr lang="ru-RU" sz="2000" dirty="0" smtClean="0">
                <a:solidFill>
                  <a:schemeClr val="bg1"/>
                </a:solidFill>
              </a:rPr>
              <a:t>, оси, </a:t>
            </a:r>
            <a:r>
              <a:rPr lang="ru-RU" sz="2000" dirty="0" err="1" smtClean="0">
                <a:solidFill>
                  <a:schemeClr val="bg1"/>
                </a:solidFill>
              </a:rPr>
              <a:t>джмелі</a:t>
            </a:r>
            <a:r>
              <a:rPr lang="ru-RU" sz="2000" dirty="0" smtClean="0">
                <a:solidFill>
                  <a:schemeClr val="bg1"/>
                </a:solidFill>
              </a:rPr>
              <a:t>. Та </a:t>
            </a:r>
            <a:r>
              <a:rPr lang="ru-RU" sz="2000" dirty="0" err="1" smtClean="0">
                <a:solidFill>
                  <a:schemeClr val="bg1"/>
                </a:solidFill>
              </a:rPr>
              <a:t>найнебезпечніші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перетинчастокрилі</a:t>
            </a:r>
            <a:r>
              <a:rPr lang="ru-RU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err="1" smtClean="0">
                <a:solidFill>
                  <a:schemeClr val="bg1"/>
                </a:solidFill>
              </a:rPr>
              <a:t>це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шершні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Це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найбільші</a:t>
            </a:r>
            <a:r>
              <a:rPr lang="ru-RU" sz="2000" dirty="0" smtClean="0">
                <a:solidFill>
                  <a:schemeClr val="bg1"/>
                </a:solidFill>
              </a:rPr>
              <a:t> за </a:t>
            </a:r>
            <a:r>
              <a:rPr lang="ru-RU" sz="2000" dirty="0" err="1" smtClean="0">
                <a:solidFill>
                  <a:schemeClr val="bg1"/>
                </a:solidFill>
              </a:rPr>
              <a:t>розміром</a:t>
            </a:r>
            <a:r>
              <a:rPr lang="ru-RU" sz="2000" dirty="0" smtClean="0">
                <a:solidFill>
                  <a:schemeClr val="bg1"/>
                </a:solidFill>
              </a:rPr>
              <a:t> оси в </a:t>
            </a:r>
            <a:r>
              <a:rPr lang="ru-RU" sz="2000" dirty="0" err="1" smtClean="0">
                <a:solidFill>
                  <a:schemeClr val="bg1"/>
                </a:solidFill>
              </a:rPr>
              <a:t>Європі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Найчастіше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зустрічаються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густих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старих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лісах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гніздах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Вважається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одночасні</a:t>
            </a:r>
            <a:r>
              <a:rPr lang="ru-RU" sz="2000" dirty="0" smtClean="0">
                <a:solidFill>
                  <a:schemeClr val="bg1"/>
                </a:solidFill>
              </a:rPr>
              <a:t> 3-4 укуси </a:t>
            </a:r>
            <a:r>
              <a:rPr lang="ru-RU" sz="2000" dirty="0" err="1" smtClean="0">
                <a:solidFill>
                  <a:schemeClr val="bg1"/>
                </a:solidFill>
              </a:rPr>
              <a:t>шершнів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можуть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вбити</a:t>
            </a:r>
            <a:r>
              <a:rPr lang="ru-RU" sz="2000" dirty="0" smtClean="0">
                <a:solidFill>
                  <a:schemeClr val="bg1"/>
                </a:solidFill>
              </a:rPr>
              <a:t> коня. При </a:t>
            </a:r>
            <a:r>
              <a:rPr lang="ru-RU" sz="2000" dirty="0" err="1" smtClean="0">
                <a:solidFill>
                  <a:schemeClr val="bg1"/>
                </a:solidFill>
              </a:rPr>
              <a:t>укусі</a:t>
            </a:r>
            <a:r>
              <a:rPr lang="ru-RU" sz="2000" dirty="0" smtClean="0">
                <a:solidFill>
                  <a:schemeClr val="bg1"/>
                </a:solidFill>
              </a:rPr>
              <a:t> шершнем </a:t>
            </a:r>
            <a:r>
              <a:rPr lang="ru-RU" sz="2000" dirty="0" err="1" smtClean="0">
                <a:solidFill>
                  <a:schemeClr val="bg1"/>
                </a:solidFill>
              </a:rPr>
              <a:t>людині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потрібно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якнайшвидше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прийняти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протиалергічні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препарати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Якщо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спостерігаються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проблеми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диханням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біль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області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серця</a:t>
            </a:r>
            <a:r>
              <a:rPr lang="ru-RU" sz="2000" dirty="0" smtClean="0">
                <a:solidFill>
                  <a:schemeClr val="bg1"/>
                </a:solidFill>
              </a:rPr>
              <a:t>, то </a:t>
            </a:r>
            <a:r>
              <a:rPr lang="ru-RU" sz="2000" dirty="0" err="1" smtClean="0">
                <a:solidFill>
                  <a:schemeClr val="bg1"/>
                </a:solidFill>
              </a:rPr>
              <a:t>слід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звернутися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лікарні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chemeClr val="bg1"/>
                </a:solidFill>
              </a:rPr>
              <a:t>Зіркогляд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1942"/>
            <a:ext cx="7467600" cy="2054221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Ще</a:t>
            </a:r>
            <a:r>
              <a:rPr lang="ru-RU" sz="2000" dirty="0" smtClean="0">
                <a:solidFill>
                  <a:schemeClr val="bg1"/>
                </a:solidFill>
              </a:rPr>
              <a:t> одна </a:t>
            </a:r>
            <a:r>
              <a:rPr lang="ru-RU" sz="2000" dirty="0" err="1" smtClean="0">
                <a:solidFill>
                  <a:schemeClr val="bg1"/>
                </a:solidFill>
              </a:rPr>
              <a:t>отруйна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риба</a:t>
            </a:r>
            <a:r>
              <a:rPr lang="ru-RU" sz="2000" dirty="0" smtClean="0">
                <a:solidFill>
                  <a:schemeClr val="bg1"/>
                </a:solidFill>
              </a:rPr>
              <a:t>, яка </a:t>
            </a:r>
            <a:r>
              <a:rPr lang="ru-RU" sz="2000" dirty="0" err="1" smtClean="0">
                <a:solidFill>
                  <a:schemeClr val="bg1"/>
                </a:solidFill>
              </a:rPr>
              <a:t>зустрічається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Україні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Інша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назва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риби</a:t>
            </a:r>
            <a:r>
              <a:rPr lang="ru-RU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err="1" smtClean="0">
                <a:solidFill>
                  <a:schemeClr val="bg1"/>
                </a:solidFill>
              </a:rPr>
              <a:t>морська</a:t>
            </a:r>
            <a:r>
              <a:rPr lang="ru-RU" sz="2000" dirty="0" smtClean="0">
                <a:solidFill>
                  <a:schemeClr val="bg1"/>
                </a:solidFill>
              </a:rPr>
              <a:t> корова. </a:t>
            </a:r>
            <a:r>
              <a:rPr lang="ru-RU" sz="2000" dirty="0" err="1" smtClean="0">
                <a:solidFill>
                  <a:schemeClr val="bg1"/>
                </a:solidFill>
              </a:rPr>
              <a:t>Отруйні</a:t>
            </a:r>
            <a:r>
              <a:rPr lang="ru-RU" sz="2000" dirty="0" smtClean="0">
                <a:solidFill>
                  <a:schemeClr val="bg1"/>
                </a:solidFill>
              </a:rPr>
              <a:t> шипи </a:t>
            </a:r>
            <a:r>
              <a:rPr lang="ru-RU" sz="2000" dirty="0" err="1" smtClean="0">
                <a:solidFill>
                  <a:schemeClr val="bg1"/>
                </a:solidFill>
              </a:rPr>
              <a:t>знаходяться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голові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зіркогляда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Мешкає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риба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Одеській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області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вздовж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берегів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Криму</a:t>
            </a:r>
            <a:r>
              <a:rPr lang="ru-RU" sz="2000" dirty="0" smtClean="0">
                <a:solidFill>
                  <a:schemeClr val="bg1"/>
                </a:solidFill>
              </a:rPr>
              <a:t> та в </a:t>
            </a:r>
            <a:r>
              <a:rPr lang="ru-RU" sz="2000" dirty="0" err="1" smtClean="0">
                <a:solidFill>
                  <a:schemeClr val="bg1"/>
                </a:solidFill>
              </a:rPr>
              <a:t>районі</a:t>
            </a:r>
            <a:r>
              <a:rPr lang="ru-RU" sz="2000" dirty="0" smtClean="0">
                <a:solidFill>
                  <a:schemeClr val="bg1"/>
                </a:solidFill>
              </a:rPr>
              <a:t> острова </a:t>
            </a:r>
            <a:r>
              <a:rPr lang="ru-RU" sz="2000" dirty="0" err="1" smtClean="0">
                <a:solidFill>
                  <a:schemeClr val="bg1"/>
                </a:solidFill>
              </a:rPr>
              <a:t>Зміїний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Отрута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викликає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больовий</a:t>
            </a:r>
            <a:r>
              <a:rPr lang="ru-RU" sz="2000" dirty="0" smtClean="0">
                <a:solidFill>
                  <a:schemeClr val="bg1"/>
                </a:solidFill>
              </a:rPr>
              <a:t> синдром, </a:t>
            </a:r>
            <a:r>
              <a:rPr lang="ru-RU" sz="2000" dirty="0" err="1" smtClean="0">
                <a:solidFill>
                  <a:schemeClr val="bg1"/>
                </a:solidFill>
              </a:rPr>
              <a:t>проблеми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координацією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можлива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втрата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свідомості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Проте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Україні</a:t>
            </a:r>
            <a:r>
              <a:rPr lang="ru-RU" sz="2000" dirty="0" smtClean="0">
                <a:solidFill>
                  <a:schemeClr val="bg1"/>
                </a:solidFill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</a:rPr>
              <a:t>було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зафіксовано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смертельних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випадків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укусів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морської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корови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Скорпіон кримський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Назва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цього</a:t>
            </a:r>
            <a:r>
              <a:rPr lang="ru-RU" sz="2000" dirty="0" smtClean="0">
                <a:solidFill>
                  <a:schemeClr val="bg1"/>
                </a:solidFill>
              </a:rPr>
              <a:t> членистоногого говорить сама за себе: </a:t>
            </a:r>
            <a:r>
              <a:rPr lang="ru-RU" sz="2000" dirty="0" err="1" smtClean="0">
                <a:solidFill>
                  <a:schemeClr val="bg1"/>
                </a:solidFill>
              </a:rPr>
              <a:t>скорпіон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зустрічається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Криму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Полюбляють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мешкати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скорпіони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старих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будинках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між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гірських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тріщин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камінням</a:t>
            </a:r>
            <a:r>
              <a:rPr lang="ru-RU" sz="2000" dirty="0" smtClean="0">
                <a:solidFill>
                  <a:schemeClr val="bg1"/>
                </a:solidFill>
              </a:rPr>
              <a:t>. Укус </a:t>
            </a:r>
            <a:r>
              <a:rPr lang="ru-RU" sz="2000" dirty="0" err="1" smtClean="0">
                <a:solidFill>
                  <a:schemeClr val="bg1"/>
                </a:solidFill>
              </a:rPr>
              <a:t>дуже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болючий</a:t>
            </a:r>
            <a:r>
              <a:rPr lang="ru-RU" sz="2000" dirty="0" smtClean="0">
                <a:solidFill>
                  <a:schemeClr val="bg1"/>
                </a:solidFill>
              </a:rPr>
              <a:t>. Людина </a:t>
            </a:r>
            <a:r>
              <a:rPr lang="ru-RU" sz="2000" dirty="0" err="1" smtClean="0">
                <a:solidFill>
                  <a:schemeClr val="bg1"/>
                </a:solidFill>
              </a:rPr>
              <a:t>швидко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відчує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оніміння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шкіра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покриється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пухирцями</a:t>
            </a:r>
            <a:r>
              <a:rPr lang="ru-RU" sz="2000" dirty="0" smtClean="0">
                <a:solidFill>
                  <a:schemeClr val="bg1"/>
                </a:solidFill>
              </a:rPr>
              <a:t>. Людина </a:t>
            </a:r>
            <a:r>
              <a:rPr lang="ru-RU" sz="2000" dirty="0" err="1" smtClean="0">
                <a:solidFill>
                  <a:schemeClr val="bg1"/>
                </a:solidFill>
              </a:rPr>
              <a:t>може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втратити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свідомість</a:t>
            </a:r>
            <a:r>
              <a:rPr lang="ru-RU" sz="2000" dirty="0" smtClean="0">
                <a:solidFill>
                  <a:schemeClr val="bg1"/>
                </a:solidFill>
              </a:rPr>
              <a:t>, а </a:t>
            </a:r>
            <a:r>
              <a:rPr lang="ru-RU" sz="2000" dirty="0" err="1" smtClean="0">
                <a:solidFill>
                  <a:schemeClr val="bg1"/>
                </a:solidFill>
              </a:rPr>
              <a:t>також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померти</a:t>
            </a:r>
            <a:r>
              <a:rPr lang="ru-RU" sz="2000" dirty="0" smtClean="0">
                <a:solidFill>
                  <a:schemeClr val="bg1"/>
                </a:solidFill>
              </a:rPr>
              <a:t> через </a:t>
            </a:r>
            <a:r>
              <a:rPr lang="ru-RU" sz="2000" dirty="0" err="1" smtClean="0">
                <a:solidFill>
                  <a:schemeClr val="bg1"/>
                </a:solidFill>
              </a:rPr>
              <a:t>параліч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органів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дихання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uk-UA" sz="4800" dirty="0" smtClean="0">
                <a:solidFill>
                  <a:schemeClr val="bg1"/>
                </a:solidFill>
              </a:rPr>
              <a:t>Сколопендра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Мешкає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лише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Криму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</a:t>
            </a:r>
            <a:r>
              <a:rPr lang="ru-RU" sz="2000" dirty="0" smtClean="0">
                <a:solidFill>
                  <a:schemeClr val="bg1"/>
                </a:solidFill>
              </a:rPr>
              <a:t> основному в </a:t>
            </a:r>
            <a:r>
              <a:rPr lang="ru-RU" sz="2000" dirty="0" err="1" smtClean="0">
                <a:solidFill>
                  <a:schemeClr val="bg1"/>
                </a:solidFill>
              </a:rPr>
              <a:t>його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південних</a:t>
            </a:r>
            <a:r>
              <a:rPr lang="ru-RU" sz="2000" dirty="0" smtClean="0">
                <a:solidFill>
                  <a:schemeClr val="bg1"/>
                </a:solidFill>
              </a:rPr>
              <a:t> районах. </a:t>
            </a:r>
            <a:r>
              <a:rPr lang="ru-RU" sz="2000" dirty="0" err="1" smtClean="0">
                <a:solidFill>
                  <a:schemeClr val="bg1"/>
                </a:solidFill>
              </a:rPr>
              <a:t>Зовнішній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вигляд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цих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багатоніжок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дуже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моторошний</a:t>
            </a:r>
            <a:r>
              <a:rPr lang="ru-RU" sz="2000" dirty="0" smtClean="0">
                <a:solidFill>
                  <a:schemeClr val="bg1"/>
                </a:solidFill>
              </a:rPr>
              <a:t>: </a:t>
            </a:r>
            <a:r>
              <a:rPr lang="ru-RU" sz="2000" dirty="0" err="1" smtClean="0">
                <a:solidFill>
                  <a:schemeClr val="bg1"/>
                </a:solidFill>
              </a:rPr>
              <a:t>вражає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своїми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розмірами</a:t>
            </a:r>
            <a:r>
              <a:rPr lang="ru-RU" sz="2000" dirty="0" smtClean="0">
                <a:solidFill>
                  <a:schemeClr val="bg1"/>
                </a:solidFill>
              </a:rPr>
              <a:t> (до 12 см) та </a:t>
            </a:r>
            <a:r>
              <a:rPr lang="ru-RU" sz="2000" dirty="0" err="1" smtClean="0">
                <a:solidFill>
                  <a:schemeClr val="bg1"/>
                </a:solidFill>
              </a:rPr>
              <a:t>численними</a:t>
            </a:r>
            <a:r>
              <a:rPr lang="ru-RU" sz="2000" dirty="0" smtClean="0">
                <a:solidFill>
                  <a:schemeClr val="bg1"/>
                </a:solidFill>
              </a:rPr>
              <a:t> маленькими </a:t>
            </a:r>
            <a:r>
              <a:rPr lang="ru-RU" sz="2000" dirty="0" err="1" smtClean="0">
                <a:solidFill>
                  <a:schemeClr val="bg1"/>
                </a:solidFill>
              </a:rPr>
              <a:t>щупальцями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Шкіра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сколопендри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виділяє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дуже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отруйний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слиз</a:t>
            </a:r>
            <a:r>
              <a:rPr lang="ru-RU" sz="2000" dirty="0" smtClean="0">
                <a:solidFill>
                  <a:schemeClr val="bg1"/>
                </a:solidFill>
              </a:rPr>
              <a:t>. У </a:t>
            </a:r>
            <a:r>
              <a:rPr lang="ru-RU" sz="2000" dirty="0" err="1" smtClean="0">
                <a:solidFill>
                  <a:schemeClr val="bg1"/>
                </a:solidFill>
              </a:rPr>
              <a:t>людини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підвищується</a:t>
            </a:r>
            <a:r>
              <a:rPr lang="ru-RU" sz="2000" dirty="0" smtClean="0">
                <a:solidFill>
                  <a:schemeClr val="bg1"/>
                </a:solidFill>
              </a:rPr>
              <a:t> температура, </a:t>
            </a:r>
            <a:r>
              <a:rPr lang="ru-RU" sz="2000" dirty="0" err="1" smtClean="0">
                <a:solidFill>
                  <a:schemeClr val="bg1"/>
                </a:solidFill>
              </a:rPr>
              <a:t>з’являється</a:t>
            </a:r>
            <a:r>
              <a:rPr lang="ru-RU" sz="2000" dirty="0" smtClean="0">
                <a:solidFill>
                  <a:schemeClr val="bg1"/>
                </a:solidFill>
              </a:rPr>
              <a:t> рвота, </a:t>
            </a:r>
            <a:r>
              <a:rPr lang="ru-RU" sz="2000" dirty="0" err="1" smtClean="0">
                <a:solidFill>
                  <a:schemeClr val="bg1"/>
                </a:solidFill>
              </a:rPr>
              <a:t>запаморочення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біль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алергічний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висип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шкірі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Симптоми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тривають</a:t>
            </a:r>
            <a:r>
              <a:rPr lang="ru-RU" sz="2000" dirty="0" smtClean="0">
                <a:solidFill>
                  <a:schemeClr val="bg1"/>
                </a:solidFill>
              </a:rPr>
              <a:t> 24-48 годин, </a:t>
            </a:r>
            <a:r>
              <a:rPr lang="ru-RU" sz="2000" dirty="0" err="1" smtClean="0">
                <a:solidFill>
                  <a:schemeClr val="bg1"/>
                </a:solidFill>
              </a:rPr>
              <a:t>після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чого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самостійно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минають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Тарантул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6"/>
            <a:ext cx="7467600" cy="1839907"/>
          </a:xfrm>
        </p:spPr>
        <p:txBody>
          <a:bodyPr>
            <a:normAutofit fontScale="92500"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Волохаті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павуки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завдовжки</a:t>
            </a:r>
            <a:r>
              <a:rPr lang="ru-RU" sz="2000" dirty="0" smtClean="0">
                <a:solidFill>
                  <a:schemeClr val="bg1"/>
                </a:solidFill>
              </a:rPr>
              <a:t> 3-5 см. Не </a:t>
            </a:r>
            <a:r>
              <a:rPr lang="ru-RU" sz="2000" dirty="0" err="1" smtClean="0">
                <a:solidFill>
                  <a:schemeClr val="bg1"/>
                </a:solidFill>
              </a:rPr>
              <a:t>плетуть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звичної</a:t>
            </a:r>
            <a:r>
              <a:rPr lang="ru-RU" sz="2000" dirty="0" smtClean="0">
                <a:solidFill>
                  <a:schemeClr val="bg1"/>
                </a:solidFill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</a:rPr>
              <a:t>павуків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павутини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бо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мешкають</a:t>
            </a:r>
            <a:r>
              <a:rPr lang="ru-RU" sz="2000" dirty="0" smtClean="0">
                <a:solidFill>
                  <a:schemeClr val="bg1"/>
                </a:solidFill>
              </a:rPr>
              <a:t> у норках. </a:t>
            </a:r>
            <a:r>
              <a:rPr lang="ru-RU" sz="2000" dirty="0" err="1" smtClean="0">
                <a:solidFill>
                  <a:schemeClr val="bg1"/>
                </a:solidFill>
              </a:rPr>
              <a:t>Полюбляють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вологі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місця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завжди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зустрічаються</a:t>
            </a:r>
            <a:r>
              <a:rPr lang="ru-RU" sz="2000" dirty="0" smtClean="0">
                <a:solidFill>
                  <a:schemeClr val="bg1"/>
                </a:solidFill>
              </a:rPr>
              <a:t> недалеко </a:t>
            </a:r>
            <a:r>
              <a:rPr lang="ru-RU" sz="2000" dirty="0" err="1" smtClean="0">
                <a:solidFill>
                  <a:schemeClr val="bg1"/>
                </a:solidFill>
              </a:rPr>
              <a:t>від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водойм</a:t>
            </a:r>
            <a:r>
              <a:rPr lang="ru-RU" sz="2000" dirty="0" smtClean="0">
                <a:solidFill>
                  <a:schemeClr val="bg1"/>
                </a:solidFill>
              </a:rPr>
              <a:t>. В </a:t>
            </a:r>
            <a:r>
              <a:rPr lang="ru-RU" sz="2000" dirty="0" err="1" smtClean="0">
                <a:solidFill>
                  <a:schemeClr val="bg1"/>
                </a:solidFill>
              </a:rPr>
              <a:t>останнє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десятиліття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розширилися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території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проживання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тарантулів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Тепер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їх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зустрічають</a:t>
            </a:r>
            <a:r>
              <a:rPr lang="ru-RU" sz="2000" dirty="0" smtClean="0">
                <a:solidFill>
                  <a:schemeClr val="bg1"/>
                </a:solidFill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</a:rPr>
              <a:t>лише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Криму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степовій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частині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але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й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лісовій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зоні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наприклад</a:t>
            </a:r>
            <a:r>
              <a:rPr lang="ru-RU" sz="2000" dirty="0" smtClean="0">
                <a:solidFill>
                  <a:schemeClr val="bg1"/>
                </a:solidFill>
              </a:rPr>
              <a:t>, у </a:t>
            </a:r>
            <a:r>
              <a:rPr lang="ru-RU" sz="2000" dirty="0" err="1" smtClean="0">
                <a:solidFill>
                  <a:schemeClr val="bg1"/>
                </a:solidFill>
              </a:rPr>
              <a:t>Київській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області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555</Words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Презентація  На тему: Найотруйніші тварини України</vt:lpstr>
      <vt:lpstr>Гадюка</vt:lpstr>
      <vt:lpstr>Дракончик великий</vt:lpstr>
      <vt:lpstr>Саламандра плямиста</vt:lpstr>
      <vt:lpstr>Шершень</vt:lpstr>
      <vt:lpstr>Зіркогляд</vt:lpstr>
      <vt:lpstr>Скорпіон кримський</vt:lpstr>
      <vt:lpstr>Сколопендра</vt:lpstr>
      <vt:lpstr>Тарантул</vt:lpstr>
      <vt:lpstr>Один з найнебезпечніших павуків Європи. Його отрута у 50 разів сильніша, ніж отрута тарантула, і в 15 разів сильніша, ніж отрута гримучої змії. Укус цього павука може призвести до смерті людини. Впізнати каракурта може по 8 червоних яскравих крапках на чорному черевці. В Україні каракурти зустрічаються на Півдні – у Херсонській та Одеській областях, Криму, біля Азовського моря.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 з найнебезпечніших павуків Європи. Його отрута у 50 разів сильніша, ніж отрута тарантула, і в 15 разів сильніша, ніж отрута гримучої змії. Укус цього павука може призвести до смерті людини. Впізнати каракурта може по 8 червоних яскравих крапках на чорному черевці. В Україні каракурти зустрічаються на Півдні – у Херсонській та Одеській областях, Криму, біля Азовського моря.</dc:title>
  <dc:creator>pc</dc:creator>
  <cp:lastModifiedBy>pc</cp:lastModifiedBy>
  <cp:revision>5</cp:revision>
  <dcterms:created xsi:type="dcterms:W3CDTF">2021-04-17T12:53:37Z</dcterms:created>
  <dcterms:modified xsi:type="dcterms:W3CDTF">2021-04-17T13:41:08Z</dcterms:modified>
</cp:coreProperties>
</file>