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9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632C531-62E2-478E-BA15-983F65F67A36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8368A94-A91A-46D2-94B6-779562CA4F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newsflash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86058"/>
            <a:ext cx="850109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sz="7300" i="1" dirty="0" smtClean="0"/>
              <a:t>Презентація </a:t>
            </a:r>
            <a:r>
              <a:rPr lang="uk-UA" sz="7300" dirty="0" smtClean="0"/>
              <a:t/>
            </a:r>
            <a:br>
              <a:rPr lang="uk-UA" sz="7300" dirty="0" smtClean="0"/>
            </a:br>
            <a:r>
              <a:rPr lang="uk-UA" sz="7300" dirty="0" smtClean="0"/>
              <a:t>“ </a:t>
            </a:r>
            <a:r>
              <a:rPr lang="uk-UA" sz="7300" i="1" u="sng" dirty="0" smtClean="0"/>
              <a:t>Перпендикулярність прямих і площин у просторі </a:t>
            </a:r>
            <a:r>
              <a:rPr lang="uk-UA" sz="7300" dirty="0" smtClean="0"/>
              <a:t>”</a:t>
            </a:r>
            <a:endParaRPr lang="ru-RU" sz="73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85776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uk-UA" sz="2000" b="1" dirty="0" smtClean="0"/>
          </a:p>
          <a:p>
            <a:pPr algn="r"/>
            <a:endParaRPr lang="uk-UA" sz="20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81439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3"/>
                </a:solidFill>
              </a:rPr>
              <a:t>Теорема 6</a:t>
            </a:r>
            <a:r>
              <a:rPr lang="ru-RU" sz="2800" b="1" i="1" dirty="0" smtClean="0">
                <a:solidFill>
                  <a:schemeClr val="accent3"/>
                </a:solidFill>
              </a:rPr>
              <a:t> ( про три </a:t>
            </a:r>
            <a:r>
              <a:rPr lang="ru-RU" sz="2800" b="1" i="1" dirty="0" err="1" smtClean="0">
                <a:solidFill>
                  <a:schemeClr val="accent3"/>
                </a:solidFill>
              </a:rPr>
              <a:t>перпендикуляри</a:t>
            </a:r>
            <a:r>
              <a:rPr lang="ru-RU" sz="2800" b="1" i="1" dirty="0" smtClean="0">
                <a:solidFill>
                  <a:schemeClr val="accent3"/>
                </a:solidFill>
              </a:rPr>
              <a:t> 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Якщо пряма, проведена на площині через основу похилої, перпендикулярна до її проекції, то вона перпендикулярна і до її похилої. І навпаки, якщо пряма, проведена через основу похилої на площині, перпендикулярна до похилої, то вона перпендикулярна і до проекції похилої.</a:t>
            </a:r>
          </a:p>
        </p:txBody>
      </p:sp>
      <p:pic>
        <p:nvPicPr>
          <p:cNvPr id="3" name="Рисунок 2" descr="0015-016-Prjamaja-lezhaschaja-v-ploskosti-perpendikuljarna-naklonnoj-togda-i-tolk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2857496"/>
            <a:ext cx="4545169" cy="3823895"/>
          </a:xfrm>
          <a:prstGeom prst="rect">
            <a:avLst/>
          </a:prstGeom>
        </p:spPr>
      </p:pic>
    </p:spTree>
  </p:cSld>
  <p:clrMapOvr>
    <a:masterClrMapping/>
  </p:clrMapOvr>
  <p:transition spd="med">
    <p:push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71480"/>
            <a:ext cx="8143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chemeClr val="accent3"/>
                </a:solidFill>
              </a:rPr>
              <a:t>Теорема 7 ( ознака  перпендикулярності  площин 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Якщо одна з двох площин проходить через пряму, перпендикулярну до другої площини, то ці площини перпендикулярні.</a:t>
            </a:r>
            <a:endParaRPr lang="ru-RU" sz="2000" b="1" i="1" dirty="0">
              <a:solidFill>
                <a:schemeClr val="accent3"/>
              </a:solidFill>
            </a:endParaRPr>
          </a:p>
        </p:txBody>
      </p:sp>
      <p:pic>
        <p:nvPicPr>
          <p:cNvPr id="3" name="Рисунок 2" descr="priznperpplos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2214554"/>
            <a:ext cx="4062432" cy="3739054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00042"/>
            <a:ext cx="8143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chemeClr val="accent3"/>
                </a:solidFill>
              </a:rPr>
              <a:t>Теорема 8</a:t>
            </a:r>
          </a:p>
          <a:p>
            <a:pPr algn="ctr"/>
            <a:endParaRPr lang="uk-UA" sz="24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Якщо дві площини взаємно перпендикулярні , то будь-яка пряма, що лежить в одній з них і перпендикулярна до їхньої лінії перетину, перпендикулярна до другої площини. </a:t>
            </a:r>
          </a:p>
          <a:p>
            <a:pPr algn="ctr"/>
            <a:endParaRPr lang="ru-RU" sz="2000" b="1" i="1" dirty="0">
              <a:solidFill>
                <a:schemeClr val="accent3"/>
              </a:solidFill>
            </a:endParaRPr>
          </a:p>
        </p:txBody>
      </p:sp>
      <p:pic>
        <p:nvPicPr>
          <p:cNvPr id="3" name="Рисунок 2" descr="perpplos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2714620"/>
            <a:ext cx="2939836" cy="3548078"/>
          </a:xfrm>
          <a:prstGeom prst="rect">
            <a:avLst/>
          </a:prstGeom>
        </p:spPr>
      </p:pic>
    </p:spTree>
  </p:cSld>
  <p:clrMapOvr>
    <a:masterClrMapping/>
  </p:clrMapOvr>
  <p:transition spd="med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8143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chemeClr val="accent3"/>
                </a:solidFill>
              </a:rPr>
              <a:t>Теорема 9</a:t>
            </a:r>
          </a:p>
          <a:p>
            <a:pPr algn="ctr"/>
            <a:endParaRPr lang="uk-UA" sz="24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Якщо дві площини взаємно перпендикулярні та з деякої точки однієї з них опущено перпендикуляр на другу, то цей перпендикуляр лежить у першій площині. </a:t>
            </a:r>
            <a:endParaRPr lang="ru-RU" sz="2000" b="1" i="1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Безымянный.png"/>
          <p:cNvPicPr>
            <a:picLocks noChangeAspect="1"/>
          </p:cNvPicPr>
          <p:nvPr/>
        </p:nvPicPr>
        <p:blipFill>
          <a:blip r:embed="rId3"/>
          <a:srcRect r="69600" b="23319"/>
          <a:stretch>
            <a:fillRect/>
          </a:stretch>
        </p:blipFill>
        <p:spPr>
          <a:xfrm>
            <a:off x="3286116" y="2071678"/>
            <a:ext cx="4000528" cy="4316359"/>
          </a:xfrm>
          <a:prstGeom prst="rect">
            <a:avLst/>
          </a:prstGeom>
        </p:spPr>
      </p:pic>
    </p:spTree>
  </p:cSld>
  <p:clrMapOvr>
    <a:masterClrMapping/>
  </p:clrMapOvr>
  <p:transition spd="med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428604"/>
            <a:ext cx="70723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u="sng" dirty="0" smtClean="0"/>
              <a:t>Вправа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1214422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У прямокутному паралелепіпеді </a:t>
            </a:r>
            <a:r>
              <a:rPr lang="en-US" dirty="0" smtClean="0"/>
              <a:t>ABCDA</a:t>
            </a:r>
            <a:r>
              <a:rPr lang="uk-UA" sz="1600" dirty="0" smtClean="0"/>
              <a:t>1</a:t>
            </a:r>
            <a:r>
              <a:rPr lang="en-US" dirty="0" smtClean="0"/>
              <a:t>B</a:t>
            </a:r>
            <a:r>
              <a:rPr lang="uk-UA" dirty="0" smtClean="0"/>
              <a:t>1</a:t>
            </a:r>
            <a:r>
              <a:rPr lang="en-US" dirty="0" smtClean="0"/>
              <a:t>C</a:t>
            </a:r>
            <a:r>
              <a:rPr lang="uk-UA" dirty="0" smtClean="0"/>
              <a:t>1</a:t>
            </a:r>
            <a:r>
              <a:rPr lang="en-US" dirty="0" smtClean="0"/>
              <a:t>D</a:t>
            </a:r>
            <a:r>
              <a:rPr lang="uk-UA" dirty="0" smtClean="0"/>
              <a:t>1 через відрізок </a:t>
            </a:r>
            <a:r>
              <a:rPr lang="en-US" dirty="0" smtClean="0"/>
              <a:t>D</a:t>
            </a:r>
            <a:r>
              <a:rPr lang="uk-UA" dirty="0" smtClean="0"/>
              <a:t>С1 і точку В проведено площину. Обчисліть периметр утвореного перерізу, якщо </a:t>
            </a:r>
            <a:r>
              <a:rPr lang="en-US" dirty="0" err="1" smtClean="0"/>
              <a:t>a,b,c</a:t>
            </a:r>
            <a:r>
              <a:rPr lang="en-US" dirty="0" smtClean="0"/>
              <a:t> </a:t>
            </a:r>
            <a:r>
              <a:rPr lang="uk-UA" dirty="0" smtClean="0"/>
              <a:t>– виміри паралелепіпеда, причому а=3см, </a:t>
            </a:r>
            <a:r>
              <a:rPr lang="en-US" dirty="0" smtClean="0"/>
              <a:t>b</a:t>
            </a:r>
            <a:r>
              <a:rPr lang="uk-UA" dirty="0" smtClean="0"/>
              <a:t>= 4 см, с= 6 см.</a:t>
            </a:r>
            <a:endParaRPr lang="ru-RU" sz="2400" dirty="0"/>
          </a:p>
        </p:txBody>
      </p:sp>
      <p:pic>
        <p:nvPicPr>
          <p:cNvPr id="4" name="Рисунок 3" descr="booktreepic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2857496"/>
            <a:ext cx="7857493" cy="3286148"/>
          </a:xfrm>
          <a:prstGeom prst="rect">
            <a:avLst/>
          </a:prstGeom>
        </p:spPr>
      </p:pic>
    </p:spTree>
  </p:cSld>
  <p:clrMapOvr>
    <a:masterClrMapping/>
  </p:clrMapOvr>
  <p:transition spd="med">
    <p:cov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357298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5000" b="1" i="1" u="sng" dirty="0" smtClean="0"/>
              <a:t>Кінець !</a:t>
            </a:r>
            <a:endParaRPr lang="ru-RU" sz="15000" b="1" i="1" u="sng" dirty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1439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Я думаю, що ми ще ніколи не жили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в такий геометричний період.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Усе навколо – геометрія.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</a:b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Ле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 </a:t>
            </a:r>
            <a:r>
              <a:rPr lang="uk-UA" i="1" dirty="0" err="1" smtClean="0">
                <a:solidFill>
                  <a:schemeClr val="accent6">
                    <a:lumMod val="50000"/>
                  </a:schemeClr>
                </a:solidFill>
                <a:cs typeface="BrowalliaUPC" pitchFamily="34" charset="-34"/>
              </a:rPr>
              <a:t>Корбюзьє</a:t>
            </a:r>
            <a:endParaRPr lang="ru-RU" i="1" dirty="0">
              <a:solidFill>
                <a:schemeClr val="accent6">
                  <a:lumMod val="50000"/>
                </a:schemeClr>
              </a:solidFill>
              <a:cs typeface="BrowalliaUPC" pitchFamily="34" charset="-34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642918"/>
            <a:ext cx="8001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3"/>
                </a:solidFill>
              </a:rPr>
              <a:t>Дві прямі у просторі називаються перпендикулярними, якщо вони перетинаються під прямим кутом. </a:t>
            </a:r>
            <a:endParaRPr lang="ru-RU" sz="2800" b="1" i="1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8052011_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2357430"/>
            <a:ext cx="5468641" cy="4074138"/>
          </a:xfrm>
          <a:prstGeom prst="rect">
            <a:avLst/>
          </a:prstGeom>
        </p:spPr>
      </p:pic>
      <p:pic>
        <p:nvPicPr>
          <p:cNvPr id="5" name="Рисунок 4" descr="8052011_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2373054"/>
            <a:ext cx="5468641" cy="4074138"/>
          </a:xfrm>
          <a:prstGeom prst="rect">
            <a:avLst/>
          </a:prstGeom>
        </p:spPr>
      </p:pic>
    </p:spTree>
  </p:cSld>
  <p:clrMapOvr>
    <a:masterClrMapping/>
  </p:clrMapOvr>
  <p:transition spd="med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00042"/>
            <a:ext cx="81439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3"/>
                </a:solidFill>
              </a:rPr>
              <a:t>Теорема 1</a:t>
            </a:r>
            <a:r>
              <a:rPr lang="ru-RU" sz="2800" b="1" i="1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endParaRPr lang="ru-RU" sz="2800" b="1" i="1" dirty="0">
              <a:solidFill>
                <a:schemeClr val="accent3"/>
              </a:solidFill>
            </a:endParaRPr>
          </a:p>
          <a:p>
            <a:pPr algn="ctr"/>
            <a:r>
              <a:rPr lang="ru-RU" sz="2000" b="1" i="1" dirty="0" err="1">
                <a:solidFill>
                  <a:schemeClr val="accent3"/>
                </a:solidFill>
              </a:rPr>
              <a:t>Якщо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дві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які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перетинаються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паралельні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відповідно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двом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іншим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перпендикулярним</a:t>
            </a:r>
            <a:r>
              <a:rPr lang="ru-RU" sz="2000" b="1" i="1" dirty="0">
                <a:solidFill>
                  <a:schemeClr val="accent3"/>
                </a:solidFill>
              </a:rPr>
              <a:t> прямим, то </a:t>
            </a:r>
            <a:r>
              <a:rPr lang="ru-RU" sz="2000" b="1" i="1" dirty="0" err="1">
                <a:solidFill>
                  <a:schemeClr val="accent3"/>
                </a:solidFill>
              </a:rPr>
              <a:t>інші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теж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перпендикулярні</a:t>
            </a:r>
            <a:r>
              <a:rPr lang="ru-RU" sz="2000" b="1" i="1" dirty="0">
                <a:solidFill>
                  <a:schemeClr val="accent3"/>
                </a:solidFill>
              </a:rPr>
              <a:t>.</a:t>
            </a:r>
          </a:p>
        </p:txBody>
      </p:sp>
      <p:pic>
        <p:nvPicPr>
          <p:cNvPr id="3" name="Рисунок 2" descr="svojparalploskravens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2714620"/>
            <a:ext cx="4342381" cy="3786214"/>
          </a:xfrm>
          <a:prstGeom prst="rect">
            <a:avLst/>
          </a:prstGeom>
        </p:spPr>
      </p:pic>
    </p:spTree>
  </p:cSld>
  <p:clrMapOvr>
    <a:masterClrMapping/>
  </p:clrMapOvr>
  <p:transition spd="med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807246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3"/>
                </a:solidFill>
              </a:rPr>
              <a:t>Теорема 2.</a:t>
            </a:r>
          </a:p>
          <a:p>
            <a:pPr algn="ctr"/>
            <a:endParaRPr lang="ru-RU" b="1" i="1" dirty="0" smtClean="0">
              <a:solidFill>
                <a:schemeClr val="accent3"/>
              </a:solidFill>
            </a:endParaRPr>
          </a:p>
          <a:p>
            <a:pPr algn="ctr"/>
            <a:r>
              <a:rPr lang="ru-RU" sz="2000" b="1" i="1" dirty="0" smtClean="0">
                <a:solidFill>
                  <a:schemeClr val="accent3"/>
                </a:solidFill>
              </a:rPr>
              <a:t>1) Через </a:t>
            </a:r>
            <a:r>
              <a:rPr lang="ru-RU" sz="2000" b="1" i="1" dirty="0" err="1">
                <a:solidFill>
                  <a:schemeClr val="accent3"/>
                </a:solidFill>
              </a:rPr>
              <a:t>будь-яку</a:t>
            </a:r>
            <a:r>
              <a:rPr lang="ru-RU" sz="2000" b="1" i="1" dirty="0">
                <a:solidFill>
                  <a:schemeClr val="accent3"/>
                </a:solidFill>
              </a:rPr>
              <a:t> точку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просторі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можна</a:t>
            </a:r>
            <a:r>
              <a:rPr lang="ru-RU" sz="2000" b="1" i="1" dirty="0">
                <a:solidFill>
                  <a:schemeClr val="accent3"/>
                </a:solidFill>
              </a:rPr>
              <a:t> провести </a:t>
            </a:r>
            <a:r>
              <a:rPr lang="ru-RU" sz="2000" b="1" i="1" dirty="0" err="1">
                <a:solidFill>
                  <a:schemeClr val="accent3"/>
                </a:solidFill>
              </a:rPr>
              <a:t>безліч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перпендикулярних</a:t>
            </a:r>
            <a:r>
              <a:rPr lang="ru-RU" sz="2000" b="1" i="1" dirty="0">
                <a:solidFill>
                  <a:schemeClr val="accent3"/>
                </a:solidFill>
              </a:rPr>
              <a:t> до </a:t>
            </a:r>
            <a:r>
              <a:rPr lang="ru-RU" sz="2000" b="1" i="1" dirty="0" err="1">
                <a:solidFill>
                  <a:schemeClr val="accent3"/>
                </a:solidFill>
              </a:rPr>
              <a:t>неї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прямих</a:t>
            </a:r>
            <a:r>
              <a:rPr lang="ru-RU" sz="2000" b="1" i="1" dirty="0">
                <a:solidFill>
                  <a:schemeClr val="accent3"/>
                </a:solidFill>
              </a:rPr>
              <a:t> (див. </a:t>
            </a:r>
            <a:r>
              <a:rPr lang="ru-RU" sz="2000" b="1" i="1" dirty="0" smtClean="0">
                <a:solidFill>
                  <a:schemeClr val="accent3"/>
                </a:solidFill>
              </a:rPr>
              <a:t>Рисунок 1). </a:t>
            </a:r>
            <a:r>
              <a:rPr lang="ru-RU" sz="2000" b="1" i="1" dirty="0">
                <a:solidFill>
                  <a:schemeClr val="accent3"/>
                </a:solidFill>
              </a:rPr>
              <a:t>(</a:t>
            </a:r>
            <a:r>
              <a:rPr lang="ru-RU" sz="2000" b="1" i="1" dirty="0" err="1">
                <a:solidFill>
                  <a:schemeClr val="accent3"/>
                </a:solidFill>
              </a:rPr>
              <a:t>Усі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 лежать у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000" b="1" i="1" dirty="0">
                <a:solidFill>
                  <a:schemeClr val="accent3"/>
                </a:solidFill>
              </a:rPr>
              <a:t>, яка перпендикулярна до </a:t>
            </a:r>
            <a:r>
              <a:rPr lang="ru-RU" sz="2000" b="1" i="1" dirty="0" err="1">
                <a:solidFill>
                  <a:schemeClr val="accent3"/>
                </a:solidFill>
              </a:rPr>
              <a:t>даної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перетинає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її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даній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точці</a:t>
            </a:r>
            <a:r>
              <a:rPr lang="ru-RU" sz="2000" b="1" i="1" dirty="0" smtClean="0">
                <a:solidFill>
                  <a:schemeClr val="accent3"/>
                </a:solidFill>
              </a:rPr>
              <a:t>.)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2) </a:t>
            </a:r>
            <a:r>
              <a:rPr lang="ru-RU" sz="2000" b="1" i="1" dirty="0">
                <a:solidFill>
                  <a:schemeClr val="accent3"/>
                </a:solidFill>
              </a:rPr>
              <a:t>Через </a:t>
            </a:r>
            <a:r>
              <a:rPr lang="ru-RU" sz="2000" b="1" i="1" dirty="0" err="1">
                <a:solidFill>
                  <a:schemeClr val="accent3"/>
                </a:solidFill>
              </a:rPr>
              <a:t>будь-яку</a:t>
            </a:r>
            <a:r>
              <a:rPr lang="ru-RU" sz="2000" b="1" i="1" dirty="0">
                <a:solidFill>
                  <a:schemeClr val="accent3"/>
                </a:solidFill>
              </a:rPr>
              <a:t> точку в </a:t>
            </a:r>
            <a:r>
              <a:rPr lang="ru-RU" sz="2000" b="1" i="1" dirty="0" err="1">
                <a:solidFill>
                  <a:schemeClr val="accent3"/>
                </a:solidFill>
              </a:rPr>
              <a:t>просторі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що</a:t>
            </a:r>
            <a:r>
              <a:rPr lang="ru-RU" sz="2000" b="1" i="1" dirty="0">
                <a:solidFill>
                  <a:schemeClr val="accent3"/>
                </a:solidFill>
              </a:rPr>
              <a:t> не </a:t>
            </a:r>
            <a:r>
              <a:rPr lang="ru-RU" sz="2000" b="1" i="1" dirty="0" err="1">
                <a:solidFill>
                  <a:schemeClr val="accent3"/>
                </a:solidFill>
              </a:rPr>
              <a:t>належить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даній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прямій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можна</a:t>
            </a:r>
            <a:r>
              <a:rPr lang="ru-RU" sz="2000" b="1" i="1" dirty="0">
                <a:solidFill>
                  <a:schemeClr val="accent3"/>
                </a:solidFill>
              </a:rPr>
              <a:t> провести </a:t>
            </a:r>
            <a:r>
              <a:rPr lang="ru-RU" sz="2000" b="1" i="1" dirty="0" err="1">
                <a:solidFill>
                  <a:schemeClr val="accent3"/>
                </a:solidFill>
              </a:rPr>
              <a:t>пряму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перпендикулярну</a:t>
            </a:r>
            <a:r>
              <a:rPr lang="ru-RU" sz="2000" b="1" i="1" dirty="0">
                <a:solidFill>
                  <a:schemeClr val="accent3"/>
                </a:solidFill>
              </a:rPr>
              <a:t> до </a:t>
            </a:r>
            <a:r>
              <a:rPr lang="ru-RU" sz="2000" b="1" i="1" dirty="0" err="1">
                <a:solidFill>
                  <a:schemeClr val="accent3"/>
                </a:solidFill>
              </a:rPr>
              <a:t>даної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тільки</a:t>
            </a:r>
            <a:r>
              <a:rPr lang="ru-RU" sz="2000" b="1" i="1" dirty="0">
                <a:solidFill>
                  <a:schemeClr val="accent3"/>
                </a:solidFill>
              </a:rPr>
              <a:t> одну. </a:t>
            </a:r>
            <a:r>
              <a:rPr lang="ru-RU" sz="2000" b="1" i="1" dirty="0" err="1">
                <a:solidFill>
                  <a:schemeClr val="accent3"/>
                </a:solidFill>
              </a:rPr>
              <a:t>Це</a:t>
            </a:r>
            <a:r>
              <a:rPr lang="ru-RU" sz="2000" b="1" i="1" dirty="0">
                <a:solidFill>
                  <a:schemeClr val="accent3"/>
                </a:solidFill>
              </a:rPr>
              <a:t> буде та перпендикулярна до </a:t>
            </a:r>
            <a:r>
              <a:rPr lang="ru-RU" sz="2000" b="1" i="1" dirty="0" err="1">
                <a:solidFill>
                  <a:schemeClr val="accent3"/>
                </a:solidFill>
              </a:rPr>
              <a:t>даної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 пряма, яка </a:t>
            </a:r>
            <a:r>
              <a:rPr lang="ru-RU" sz="2000" b="1" i="1" dirty="0" err="1">
                <a:solidFill>
                  <a:schemeClr val="accent3"/>
                </a:solidFill>
              </a:rPr>
              <a:t>лежить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визначеній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даними</a:t>
            </a:r>
            <a:r>
              <a:rPr lang="ru-RU" sz="2000" b="1" i="1" dirty="0">
                <a:solidFill>
                  <a:schemeClr val="accent3"/>
                </a:solidFill>
              </a:rPr>
              <a:t> прямою </a:t>
            </a:r>
            <a:r>
              <a:rPr lang="ru-RU" sz="2000" b="1" i="1" dirty="0" err="1">
                <a:solidFill>
                  <a:schemeClr val="accent3"/>
                </a:solidFill>
              </a:rPr>
              <a:t>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точкою (див. Рисунок 2)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3)В </a:t>
            </a:r>
            <a:r>
              <a:rPr lang="ru-RU" sz="2000" b="1" i="1" dirty="0" err="1" smtClean="0">
                <a:solidFill>
                  <a:schemeClr val="accent3"/>
                </a:solidFill>
              </a:rPr>
              <a:t>просторі</a:t>
            </a:r>
            <a:r>
              <a:rPr lang="ru-RU" sz="2000" b="1" i="1" dirty="0" smtClean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дві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перпендикулярні</a:t>
            </a:r>
            <a:r>
              <a:rPr lang="ru-RU" sz="2000" b="1" i="1" dirty="0">
                <a:solidFill>
                  <a:schemeClr val="accent3"/>
                </a:solidFill>
              </a:rPr>
              <a:t> до </a:t>
            </a:r>
            <a:r>
              <a:rPr lang="ru-RU" sz="2000" b="1" i="1" dirty="0" err="1">
                <a:solidFill>
                  <a:schemeClr val="accent3"/>
                </a:solidFill>
              </a:rPr>
              <a:t>однієї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тієї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самої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, не </a:t>
            </a:r>
            <a:r>
              <a:rPr lang="ru-RU" sz="2000" b="1" i="1" dirty="0" err="1">
                <a:solidFill>
                  <a:schemeClr val="accent3"/>
                </a:solidFill>
              </a:rPr>
              <a:t>обов’язково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паралельні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між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собою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( див. Рисунок 3)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4)</a:t>
            </a:r>
            <a:r>
              <a:rPr lang="ru-RU" sz="2000" b="1" i="1" dirty="0">
                <a:solidFill>
                  <a:schemeClr val="accent3"/>
                </a:solidFill>
              </a:rPr>
              <a:t> Пряма, яка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перетинає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площину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називається</a:t>
            </a:r>
            <a:r>
              <a:rPr lang="ru-RU" sz="2000" b="1" i="1" dirty="0">
                <a:solidFill>
                  <a:schemeClr val="accent3"/>
                </a:solidFill>
              </a:rPr>
              <a:t> перпендикулярною до </a:t>
            </a:r>
            <a:r>
              <a:rPr lang="ru-RU" sz="2000" b="1" i="1" dirty="0" err="1">
                <a:solidFill>
                  <a:schemeClr val="accent3"/>
                </a:solidFill>
              </a:rPr>
              <a:t>цієї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площини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якщо</a:t>
            </a:r>
            <a:r>
              <a:rPr lang="ru-RU" sz="2000" b="1" i="1" dirty="0">
                <a:solidFill>
                  <a:schemeClr val="accent3"/>
                </a:solidFill>
              </a:rPr>
              <a:t> вона перпендикулярна до </a:t>
            </a:r>
            <a:r>
              <a:rPr lang="ru-RU" sz="2000" b="1" i="1" dirty="0" err="1">
                <a:solidFill>
                  <a:schemeClr val="accent3"/>
                </a:solidFill>
              </a:rPr>
              <a:t>будь-якої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що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лежить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цій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й</a:t>
            </a:r>
            <a:r>
              <a:rPr lang="ru-RU" sz="2000" b="1" i="1" dirty="0">
                <a:solidFill>
                  <a:schemeClr val="accent3"/>
                </a:solidFill>
              </a:rPr>
              <a:t> проходить через точку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перетину</a:t>
            </a:r>
            <a:r>
              <a:rPr lang="ru-RU" sz="2000" b="1" i="1" dirty="0">
                <a:solidFill>
                  <a:schemeClr val="accent3"/>
                </a:solidFill>
              </a:rPr>
              <a:t> </a:t>
            </a:r>
            <a:r>
              <a:rPr lang="ru-RU" sz="2000" b="1" i="1" dirty="0" smtClean="0">
                <a:solidFill>
                  <a:schemeClr val="accent3"/>
                </a:solidFill>
              </a:rPr>
              <a:t> ( див. Рисунок 4)</a:t>
            </a:r>
            <a:endParaRPr lang="ru-RU" sz="2000" b="1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>
    <p:push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44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428604"/>
            <a:ext cx="2590417" cy="1743084"/>
          </a:xfrm>
          <a:prstGeom prst="rect">
            <a:avLst/>
          </a:prstGeom>
        </p:spPr>
      </p:pic>
      <p:pic>
        <p:nvPicPr>
          <p:cNvPr id="3" name="Рисунок 2" descr="2age8756image_84_fmt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785794"/>
            <a:ext cx="2786082" cy="10415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28728" y="2500306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6"/>
                </a:solidFill>
              </a:rPr>
              <a:t>Рисунок 1 </a:t>
            </a:r>
            <a:endParaRPr lang="ru-RU" sz="2000" b="1" i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6" y="2500306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6"/>
                </a:solidFill>
              </a:rPr>
              <a:t>Рисунок 2</a:t>
            </a:r>
            <a:endParaRPr lang="ru-RU" sz="2000" b="1" i="1" dirty="0">
              <a:solidFill>
                <a:schemeClr val="accent6"/>
              </a:solidFill>
            </a:endParaRPr>
          </a:p>
        </p:txBody>
      </p:sp>
      <p:pic>
        <p:nvPicPr>
          <p:cNvPr id="6" name="Рисунок 5" descr="371_fmt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3357562"/>
            <a:ext cx="3055954" cy="1972479"/>
          </a:xfrm>
          <a:prstGeom prst="rect">
            <a:avLst/>
          </a:prstGeom>
        </p:spPr>
      </p:pic>
      <p:pic>
        <p:nvPicPr>
          <p:cNvPr id="7" name="Рисунок 6" descr="444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3665210"/>
            <a:ext cx="2857520" cy="19228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14414" y="5929330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6"/>
                </a:solidFill>
              </a:rPr>
              <a:t>    Рисунок 3                                                Рисунок4</a:t>
            </a:r>
            <a:endParaRPr lang="ru-RU" sz="2000" b="1" i="1" dirty="0">
              <a:solidFill>
                <a:schemeClr val="accent6"/>
              </a:solidFill>
            </a:endParaRPr>
          </a:p>
        </p:txBody>
      </p:sp>
      <p:pic>
        <p:nvPicPr>
          <p:cNvPr id="9" name="Рисунок 8" descr="2age8756image_84_fmt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3471" y="817625"/>
            <a:ext cx="2786082" cy="1041526"/>
          </a:xfrm>
          <a:prstGeom prst="rect">
            <a:avLst/>
          </a:prstGeom>
        </p:spPr>
      </p:pic>
    </p:spTree>
  </p:cSld>
  <p:clrMapOvr>
    <a:masterClrMapping/>
  </p:clrMapOvr>
  <p:transition spd="med">
    <p:plus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85728"/>
            <a:ext cx="8072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3"/>
                </a:solidFill>
                <a:latin typeface="Arial"/>
              </a:rPr>
              <a:t>Теорема 3.</a:t>
            </a:r>
          </a:p>
          <a:p>
            <a:pPr algn="ctr"/>
            <a:endParaRPr lang="ru-RU" sz="2000" b="1" i="1" dirty="0" smtClean="0">
              <a:solidFill>
                <a:schemeClr val="accent3"/>
              </a:solidFill>
              <a:latin typeface="Arial"/>
            </a:endParaRPr>
          </a:p>
          <a:p>
            <a:pPr algn="ctr"/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Якщо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пряма перпендикулярна до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двох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прямих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,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які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лежать у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площині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й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перетинаються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, то вона перпендикулярна до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даної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площини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.</a:t>
            </a:r>
            <a:endParaRPr lang="ru-RU" sz="2000" b="1" i="1" dirty="0">
              <a:solidFill>
                <a:schemeClr val="accent3"/>
              </a:solidFill>
              <a:latin typeface="Arial"/>
            </a:endParaRPr>
          </a:p>
        </p:txBody>
      </p:sp>
      <p:pic>
        <p:nvPicPr>
          <p:cNvPr id="3" name="Рисунок 2" descr="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000240"/>
            <a:ext cx="2698764" cy="1741929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71538" y="3786190"/>
            <a:ext cx="8072462" cy="15869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17400" tIns="31740" rIns="9144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Зверніть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увагу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інколи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457200" marR="0" lvl="1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якщо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пряма перпендикулярна до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однієї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прямої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площини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, то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цього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не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досить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для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перпендикулярності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прямої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площини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Рисунок 5" descr="86_fmt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1934" y="5137830"/>
            <a:ext cx="2286016" cy="1720170"/>
          </a:xfrm>
          <a:prstGeom prst="rect">
            <a:avLst/>
          </a:prstGeom>
        </p:spPr>
      </p:pic>
    </p:spTree>
  </p:cSld>
  <p:clrMapOvr>
    <a:masterClrMapping/>
  </p:clrMapOvr>
  <p:transition spd="med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357166"/>
            <a:ext cx="807246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3"/>
                </a:solidFill>
              </a:rPr>
              <a:t>Теорема 4</a:t>
            </a:r>
            <a:r>
              <a:rPr lang="ru-RU" sz="2800" b="1" i="1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endParaRPr lang="ru-RU" sz="2800" b="1" i="1" dirty="0">
              <a:solidFill>
                <a:schemeClr val="accent3"/>
              </a:solidFill>
            </a:endParaRPr>
          </a:p>
          <a:p>
            <a:pPr algn="ctr"/>
            <a:r>
              <a:rPr lang="ru-RU" sz="2400" b="1" i="1" dirty="0">
                <a:solidFill>
                  <a:schemeClr val="accent3"/>
                </a:solidFill>
              </a:rPr>
              <a:t>Через точку, яка не </a:t>
            </a:r>
            <a:r>
              <a:rPr lang="ru-RU" sz="2400" b="1" i="1" dirty="0" err="1">
                <a:solidFill>
                  <a:schemeClr val="accent3"/>
                </a:solidFill>
              </a:rPr>
              <a:t>належить</a:t>
            </a:r>
            <a:r>
              <a:rPr lang="ru-RU" sz="2400" b="1" i="1" dirty="0">
                <a:solidFill>
                  <a:schemeClr val="accent3"/>
                </a:solidFill>
              </a:rPr>
              <a:t> </a:t>
            </a:r>
            <a:r>
              <a:rPr lang="ru-RU" sz="2400" b="1" i="1" dirty="0" err="1">
                <a:solidFill>
                  <a:schemeClr val="accent3"/>
                </a:solidFill>
              </a:rPr>
              <a:t>даній</a:t>
            </a:r>
            <a:r>
              <a:rPr lang="ru-RU" sz="2400" b="1" i="1" dirty="0">
                <a:solidFill>
                  <a:schemeClr val="accent3"/>
                </a:solidFill>
              </a:rPr>
              <a:t> </a:t>
            </a:r>
            <a:r>
              <a:rPr lang="ru-RU" sz="24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400" b="1" i="1" dirty="0">
                <a:solidFill>
                  <a:schemeClr val="accent3"/>
                </a:solidFill>
              </a:rPr>
              <a:t>, </a:t>
            </a:r>
            <a:r>
              <a:rPr lang="ru-RU" sz="2400" b="1" i="1" dirty="0" err="1">
                <a:solidFill>
                  <a:schemeClr val="accent3"/>
                </a:solidFill>
              </a:rPr>
              <a:t>можна</a:t>
            </a:r>
            <a:r>
              <a:rPr lang="ru-RU" sz="2400" b="1" i="1" dirty="0">
                <a:solidFill>
                  <a:schemeClr val="accent3"/>
                </a:solidFill>
              </a:rPr>
              <a:t> провести </a:t>
            </a:r>
            <a:r>
              <a:rPr lang="ru-RU" sz="2400" b="1" i="1" dirty="0" err="1">
                <a:solidFill>
                  <a:schemeClr val="accent3"/>
                </a:solidFill>
              </a:rPr>
              <a:t>пряму</a:t>
            </a:r>
            <a:r>
              <a:rPr lang="ru-RU" sz="2400" b="1" i="1" dirty="0">
                <a:solidFill>
                  <a:schemeClr val="accent3"/>
                </a:solidFill>
              </a:rPr>
              <a:t>, </a:t>
            </a:r>
            <a:r>
              <a:rPr lang="ru-RU" sz="2400" b="1" i="1" dirty="0" err="1">
                <a:solidFill>
                  <a:schemeClr val="accent3"/>
                </a:solidFill>
              </a:rPr>
              <a:t>перпендикулярну</a:t>
            </a:r>
            <a:r>
              <a:rPr lang="ru-RU" sz="2400" b="1" i="1" dirty="0">
                <a:solidFill>
                  <a:schemeClr val="accent3"/>
                </a:solidFill>
              </a:rPr>
              <a:t> до </a:t>
            </a:r>
            <a:r>
              <a:rPr lang="ru-RU" sz="2400" b="1" i="1" dirty="0" err="1">
                <a:solidFill>
                  <a:schemeClr val="accent3"/>
                </a:solidFill>
              </a:rPr>
              <a:t>даної</a:t>
            </a:r>
            <a:r>
              <a:rPr lang="ru-RU" sz="2400" b="1" i="1" dirty="0">
                <a:solidFill>
                  <a:schemeClr val="accent3"/>
                </a:solidFill>
              </a:rPr>
              <a:t> </a:t>
            </a:r>
            <a:r>
              <a:rPr lang="ru-RU" sz="2400" b="1" i="1" dirty="0" err="1">
                <a:solidFill>
                  <a:schemeClr val="accent3"/>
                </a:solidFill>
              </a:rPr>
              <a:t>площини</a:t>
            </a:r>
            <a:r>
              <a:rPr lang="ru-RU" sz="2400" b="1" i="1" dirty="0">
                <a:solidFill>
                  <a:schemeClr val="accent3"/>
                </a:solidFill>
              </a:rPr>
              <a:t>, </a:t>
            </a:r>
            <a:r>
              <a:rPr lang="ru-RU" sz="2400" b="1" i="1" dirty="0" err="1">
                <a:solidFill>
                  <a:schemeClr val="accent3"/>
                </a:solidFill>
              </a:rPr>
              <a:t>і</a:t>
            </a:r>
            <a:r>
              <a:rPr lang="ru-RU" sz="2400" b="1" i="1" dirty="0">
                <a:solidFill>
                  <a:schemeClr val="accent3"/>
                </a:solidFill>
              </a:rPr>
              <a:t> </a:t>
            </a:r>
            <a:r>
              <a:rPr lang="ru-RU" sz="2400" b="1" i="1" dirty="0" err="1">
                <a:solidFill>
                  <a:schemeClr val="accent3"/>
                </a:solidFill>
              </a:rPr>
              <a:t>тільки</a:t>
            </a:r>
            <a:r>
              <a:rPr lang="ru-RU" sz="2400" b="1" i="1" dirty="0">
                <a:solidFill>
                  <a:schemeClr val="accent3"/>
                </a:solidFill>
              </a:rPr>
              <a:t> ­одну</a:t>
            </a:r>
            <a:r>
              <a:rPr lang="ru-RU" sz="2400" b="1" i="1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endParaRPr lang="ru-RU" sz="2000" b="1" i="1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2age8756image_84_fm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3071810"/>
            <a:ext cx="4204126" cy="1571636"/>
          </a:xfrm>
          <a:prstGeom prst="rect">
            <a:avLst/>
          </a:prstGeom>
        </p:spPr>
      </p:pic>
    </p:spTree>
  </p:cSld>
  <p:clrMapOvr>
    <a:masterClrMapping/>
  </p:clrMapOvr>
  <p:transition spd="med">
    <p:cover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00042"/>
            <a:ext cx="81439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3"/>
                </a:solidFill>
              </a:rPr>
              <a:t>Теорема 5</a:t>
            </a:r>
            <a:r>
              <a:rPr lang="ru-RU" sz="2800" b="1" i="1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endParaRPr lang="uk-UA" sz="24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400" b="1" i="1" dirty="0" smtClean="0">
                <a:solidFill>
                  <a:schemeClr val="accent3"/>
                </a:solidFill>
              </a:rPr>
              <a:t>Якщо пряма перпендикулярна до однієї з двох паралельних прямих і лежить з ними в одній площині, то вона перпендикулярна і до другої прямої </a:t>
            </a:r>
            <a:endParaRPr lang="ru-RU" sz="2400" b="1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>
    <p:cover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171</TotalTime>
  <Words>489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Презентація  “ Перпендикулярність прямих і площин у просторі ”</vt:lpstr>
      <vt:lpstr>Я думаю, що ми ще ніколи не жили в такий геометричний період. Усе навколо – геометрія. Ле Корбюзьє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“ Перпендикулярність прямих і площин у просторі ”</dc:title>
  <dc:creator>Asus</dc:creator>
  <cp:lastModifiedBy>кэп</cp:lastModifiedBy>
  <cp:revision>20</cp:revision>
  <dcterms:created xsi:type="dcterms:W3CDTF">2014-02-18T13:33:08Z</dcterms:created>
  <dcterms:modified xsi:type="dcterms:W3CDTF">2019-10-29T16:40:07Z</dcterms:modified>
</cp:coreProperties>
</file>