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75" r:id="rId14"/>
    <p:sldId id="268" r:id="rId15"/>
    <p:sldId id="276" r:id="rId16"/>
    <p:sldId id="269" r:id="rId17"/>
    <p:sldId id="270" r:id="rId18"/>
    <p:sldId id="271" r:id="rId19"/>
    <p:sldId id="272" r:id="rId20"/>
    <p:sldId id="273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34F1A-EE4F-435E-BB7D-AA42BECC14FB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72111-DB8B-4008-9673-03052588D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53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3438CA-A72C-4151-8256-ED50BFF3FD8A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79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86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290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A4AA-3C31-4509-A9AC-DBF2F0E3FA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DDE3-4A46-4669-AB3E-A2C6191C86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4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65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4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66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11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92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11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64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36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A8D97-6EDE-4B2C-9540-B4B373B031CE}" type="datetimeFigureOut">
              <a:rPr lang="ru-RU" smtClean="0"/>
              <a:t>04.01.2018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6B9CA-7F25-4ED2-AB37-A15EDF9A5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5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DA4AA-3C31-4509-A9AC-DBF2F0E3FA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DDE3-4A46-4669-AB3E-A2C6191C86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80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jpeg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3.jpeg"/><Relationship Id="rId2" Type="http://schemas.openxmlformats.org/officeDocument/2006/relationships/image" Target="../media/image1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emf"/><Relationship Id="rId10" Type="http://schemas.openxmlformats.org/officeDocument/2006/relationships/image" Target="../media/image3.jpe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179612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Комбінаторика, як розділ математики. Сполуки без повторень. Найпростіші комбінаторні задачі.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pic>
        <p:nvPicPr>
          <p:cNvPr id="1026" name="Picture 2" descr="http://lamcdn.net/lookatme.ru/post_image-image/cwis83XvuU4vrOOKlxqTmQ-arti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77072"/>
            <a:ext cx="56197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87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27584" y="1412776"/>
            <a:ext cx="7652111" cy="2044700"/>
          </a:xfrm>
          <a:prstGeom prst="rect">
            <a:avLst/>
          </a:prstGeo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Будь-яка впорядкована підмножина з </a:t>
            </a:r>
            <a:r>
              <a:rPr lang="en-US" alt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k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елементів даної</a:t>
            </a: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</a:t>
            </a:r>
            <a:r>
              <a:rPr lang="en-US" alt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-елементної множини</a:t>
            </a: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називається розміщенням з </a:t>
            </a:r>
            <a:r>
              <a:rPr lang="en-US" alt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елементів по</a:t>
            </a:r>
            <a:r>
              <a:rPr lang="uk-UA" altLang="ru-RU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</a:t>
            </a:r>
            <a:r>
              <a:rPr lang="en-US" alt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k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647409"/>
              </p:ext>
            </p:extLst>
          </p:nvPr>
        </p:nvGraphicFramePr>
        <p:xfrm>
          <a:off x="2915816" y="3645024"/>
          <a:ext cx="311854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3" imgW="819331" imgH="409666" progId="Equation.3">
                  <p:embed/>
                </p:oleObj>
              </mc:Choice>
              <mc:Fallback>
                <p:oleObj name="Формула" r:id="rId3" imgW="819331" imgH="40966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645024"/>
                        <a:ext cx="3118549" cy="1584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51720" y="627683"/>
            <a:ext cx="4834880" cy="70609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48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Розміщення</a:t>
            </a:r>
            <a:endParaRPr lang="ru-RU" sz="4800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04664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21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1340768"/>
            <a:ext cx="8676456" cy="21891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tabLst>
                <a:tab pos="266700" algn="l"/>
              </a:tabLst>
            </a:pP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Комбінацією з </a:t>
            </a: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елементів по </a:t>
            </a: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k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називається будь-яка невпорядкована,      </a:t>
            </a: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k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- елементна підмножина даної</a:t>
            </a: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uk-UA" alt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>
              <a:buFontTx/>
              <a:buNone/>
              <a:tabLst>
                <a:tab pos="266700" algn="l"/>
              </a:tabLst>
            </a:pP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n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- елементної множини.</a:t>
            </a:r>
            <a:endParaRPr lang="ru-RU" alt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505683"/>
              </p:ext>
            </p:extLst>
          </p:nvPr>
        </p:nvGraphicFramePr>
        <p:xfrm>
          <a:off x="3263900" y="3848100"/>
          <a:ext cx="276225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3" imgW="952200" imgH="419040" progId="Equation.3">
                  <p:embed/>
                </p:oleObj>
              </mc:Choice>
              <mc:Fallback>
                <p:oleObj name="Формула" r:id="rId3" imgW="952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3848100"/>
                        <a:ext cx="2762250" cy="1230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rgbClr val="0000CC"/>
                        </a:solidFill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51720" y="627683"/>
            <a:ext cx="4834880" cy="70609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48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Комбінації</a:t>
            </a:r>
            <a:endParaRPr lang="ru-RU" sz="4800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404664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98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540" y="116632"/>
            <a:ext cx="6734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Потренуйтеся працювати з комбінаторними формулами: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116033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1. Обчислити:</a:t>
            </a:r>
            <a:endParaRPr lang="ru-RU" sz="32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71600" y="1700808"/>
                <a:ext cx="1584176" cy="846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4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а) </m:t>
                      </m:r>
                      <m:f>
                        <m:fPr>
                          <m:ctrlPr>
                            <a:rPr lang="uk-UA" sz="2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  <m:r>
                            <a:rPr lang="uk-UA" sz="2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uk-UA" sz="24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700808"/>
                <a:ext cx="1584176" cy="846065"/>
              </a:xfrm>
              <a:prstGeom prst="rect">
                <a:avLst/>
              </a:prstGeom>
              <a:blipFill rotWithShape="1">
                <a:blip r:embed="rId3"/>
                <a:stretch>
                  <a:fillRect r="-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71800" y="1718839"/>
                <a:ext cx="1872208" cy="846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4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б) </m:t>
                      </m:r>
                      <m:f>
                        <m:fPr>
                          <m:ctrlPr>
                            <a:rPr lang="uk-UA" sz="2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  <m:r>
                            <a:rPr lang="uk-UA" sz="2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9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den>
                      </m:f>
                      <m:r>
                        <a:rPr lang="uk-UA" sz="24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718839"/>
                <a:ext cx="1872208" cy="8460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44008" y="1718838"/>
                <a:ext cx="1872208" cy="846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4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в) </m:t>
                      </m:r>
                      <m:f>
                        <m:fPr>
                          <m:ctrlPr>
                            <a:rPr lang="uk-UA" sz="2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  <m:r>
                            <a:rPr lang="uk-UA" sz="2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9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  <m:r>
                            <a:rPr lang="uk-UA" sz="2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uk-UA" sz="24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  <m:r>
                        <a:rPr lang="uk-UA" sz="24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18838"/>
                <a:ext cx="1872208" cy="8460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7584" y="2980983"/>
                <a:ext cx="1160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г)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С</m:t>
                          </m:r>
                        </m:e>
                        <m:sub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8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980983"/>
                <a:ext cx="1160512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473023" y="2822650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043336" y="2939261"/>
                <a:ext cx="1160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ґ)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С</m:t>
                          </m:r>
                        </m:e>
                        <m:sub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7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336" y="2939261"/>
                <a:ext cx="1160512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688775" y="2780928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95464" y="2939261"/>
                <a:ext cx="1160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д)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С</m:t>
                          </m:r>
                        </m:e>
                        <m:sub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22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464" y="2939261"/>
                <a:ext cx="1160512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840902" y="2780928"/>
            <a:ext cx="587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20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68144" y="2939261"/>
                <a:ext cx="24482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є)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А</m:t>
                          </m:r>
                        </m:e>
                        <m:sub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15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А</m:t>
                          </m:r>
                        </m:e>
                        <m:sub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14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939261"/>
                <a:ext cx="2448272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513583" y="2780928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0332" y="2780928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372200" y="3462481"/>
            <a:ext cx="15868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23856" y="3625860"/>
                <a:ext cx="1160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А</m:t>
                          </m:r>
                        </m:e>
                        <m:sub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15</m:t>
                          </m:r>
                        </m:sub>
                      </m:sSub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856" y="3625860"/>
                <a:ext cx="1160512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164288" y="3460938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35624" y="2939261"/>
                <a:ext cx="1160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е)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А</m:t>
                          </m:r>
                        </m:e>
                        <m:sub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8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624" y="2939261"/>
                <a:ext cx="1160512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281063" y="2780928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7935" y="4212377"/>
            <a:ext cx="4528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2. Розв'язати рівняння:</a:t>
            </a:r>
            <a:endParaRPr lang="ru-RU" sz="32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1600" y="4922004"/>
                <a:ext cx="20882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а)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А</m:t>
                          </m:r>
                        </m:e>
                        <m:sub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=20;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922004"/>
                <a:ext cx="2088232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617039" y="4763671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87824" y="4869160"/>
                <a:ext cx="29523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б)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А</m:t>
                          </m:r>
                        </m:e>
                        <m:sub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=156;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869160"/>
                <a:ext cx="2952328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777279" y="4725144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652120" y="4883477"/>
                <a:ext cx="25202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в)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С</m:t>
                          </m:r>
                        </m:e>
                        <m:sub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=153;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883477"/>
                <a:ext cx="2520280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441575" y="4725144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27583" y="5570076"/>
                <a:ext cx="330685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г)</m:t>
                      </m:r>
                      <m:sSub>
                        <m:sSub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С</m:t>
                          </m:r>
                        </m:e>
                        <m:sub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  <m: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+2</m:t>
                          </m:r>
                        </m:sub>
                      </m:sSub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8(</m:t>
                      </m:r>
                      <m:r>
                        <a:rPr lang="en-US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+1);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5570076"/>
                <a:ext cx="3306859" cy="52322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475656" y="5411743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ru-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52445" y="5373216"/>
                <a:ext cx="3155859" cy="989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ґ</m:t>
                      </m:r>
                      <m:r>
                        <a:rPr lang="en-US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uk-UA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=</m:t>
                      </m:r>
                      <m:r>
                        <a:rPr lang="en-US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3</m:t>
                      </m:r>
                      <m:r>
                        <a:rPr lang="uk-UA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0</m:t>
                      </m:r>
                      <m:r>
                        <a:rPr lang="en-US" sz="280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8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45" y="5373216"/>
                <a:ext cx="3155859" cy="989438"/>
              </a:xfrm>
              <a:prstGeom prst="rect">
                <a:avLst/>
              </a:prstGeom>
              <a:blipFill rotWithShape="1">
                <a:blip r:embed="rId16"/>
                <a:stretch>
                  <a:fillRect b="-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Рисунок 32"/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898" y="212599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02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313275" y="0"/>
            <a:ext cx="4532312" cy="7921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Вибір формули у задачах</a:t>
            </a:r>
            <a:endParaRPr lang="ru-RU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278458" y="714849"/>
            <a:ext cx="6587083" cy="916039"/>
          </a:xfrm>
        </p:spPr>
        <p:txBody>
          <a:bodyPr>
            <a:noAutofit/>
          </a:bodyPr>
          <a:lstStyle/>
          <a:p>
            <a:pPr eaLnBrk="1" hangingPunct="1"/>
            <a:r>
              <a:rPr lang="uk-UA" alt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Чи враховується порядок?</a:t>
            </a:r>
          </a:p>
          <a:p>
            <a:pPr eaLnBrk="1" hangingPunct="1"/>
            <a:r>
              <a:rPr lang="uk-UA" altLang="ru-RU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(Чи є множина впорядкованою?)</a:t>
            </a:r>
            <a:endParaRPr lang="ru-RU" altLang="ru-RU" sz="28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684213" y="2406650"/>
            <a:ext cx="35274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uk-UA" altLang="ru-RU" sz="2400" i="1" dirty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Усі елементи приймають участь?</a:t>
            </a:r>
            <a:endParaRPr lang="en-US" altLang="ru-RU" sz="2400" i="1" dirty="0">
              <a:solidFill>
                <a:srgbClr val="002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2501107" y="1608859"/>
            <a:ext cx="11160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uk-UA" altLang="ru-RU" sz="3200" b="1" dirty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Так</a:t>
            </a:r>
            <a:endParaRPr lang="en-US" altLang="ru-RU" sz="3200" b="1" dirty="0">
              <a:solidFill>
                <a:srgbClr val="002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5937871" y="1608859"/>
            <a:ext cx="86553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uk-UA" altLang="ru-RU" sz="3200" b="1" dirty="0">
                <a:solidFill>
                  <a:srgbClr val="0000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Ні</a:t>
            </a:r>
            <a:endParaRPr lang="en-US" altLang="ru-RU" sz="3200" b="1" dirty="0">
              <a:solidFill>
                <a:srgbClr val="00005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973138" y="3500438"/>
            <a:ext cx="113094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uk-UA" altLang="ru-RU" sz="2400" i="1" dirty="0">
                <a:solidFill>
                  <a:srgbClr val="004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Так</a:t>
            </a:r>
            <a:endParaRPr lang="en-US" altLang="ru-RU" sz="2400" i="1" dirty="0">
              <a:solidFill>
                <a:srgbClr val="004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851275" y="3500438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uk-UA" altLang="ru-RU" sz="2400" i="1">
                <a:solidFill>
                  <a:srgbClr val="E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Ні</a:t>
            </a:r>
            <a:endParaRPr lang="en-US" altLang="ru-RU" sz="2400" i="1">
              <a:solidFill>
                <a:srgbClr val="E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3592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463896"/>
              </p:ext>
            </p:extLst>
          </p:nvPr>
        </p:nvGraphicFramePr>
        <p:xfrm>
          <a:off x="684213" y="4652963"/>
          <a:ext cx="7775575" cy="1519237"/>
        </p:xfrm>
        <a:graphic>
          <a:graphicData uri="http://schemas.openxmlformats.org/drawingml/2006/table">
            <a:tbl>
              <a:tblPr/>
              <a:tblGrid>
                <a:gridCol w="2749550"/>
                <a:gridCol w="2520950"/>
                <a:gridCol w="2505075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</a:rPr>
                        <a:t>Перестановки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</a:rPr>
                        <a:t>Розміщення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6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5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anose="02050604050505020204" pitchFamily="18" charset="0"/>
                        </a:rPr>
                        <a:t>Комбінації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58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anose="0205060405050502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9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886" name="Object 46"/>
          <p:cNvGraphicFramePr>
            <a:graphicFrameLocks noChangeAspect="1"/>
          </p:cNvGraphicFramePr>
          <p:nvPr/>
        </p:nvGraphicFramePr>
        <p:xfrm>
          <a:off x="3852863" y="5229225"/>
          <a:ext cx="172720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Формула" r:id="rId4" imgW="819331" imgH="409666" progId="Equation.3">
                  <p:embed/>
                </p:oleObj>
              </mc:Choice>
              <mc:Fallback>
                <p:oleObj name="Формула" r:id="rId4" imgW="819331" imgH="40966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5229225"/>
                        <a:ext cx="1727200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7" name="Object 47"/>
          <p:cNvGraphicFramePr>
            <a:graphicFrameLocks noChangeAspect="1"/>
          </p:cNvGraphicFramePr>
          <p:nvPr/>
        </p:nvGraphicFramePr>
        <p:xfrm>
          <a:off x="6372225" y="5229225"/>
          <a:ext cx="18002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Формула" r:id="rId6" imgW="943066" imgH="409666" progId="Equation.3">
                  <p:embed/>
                </p:oleObj>
              </mc:Choice>
              <mc:Fallback>
                <p:oleObj name="Формула" r:id="rId6" imgW="943066" imgH="40966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5229225"/>
                        <a:ext cx="18002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58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8" name="Object 48"/>
          <p:cNvGraphicFramePr>
            <a:graphicFrameLocks noChangeAspect="1"/>
          </p:cNvGraphicFramePr>
          <p:nvPr/>
        </p:nvGraphicFramePr>
        <p:xfrm>
          <a:off x="1331913" y="5318125"/>
          <a:ext cx="13684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Формула" r:id="rId8" imgW="438331" imgH="219166" progId="Equation.3">
                  <p:embed/>
                </p:oleObj>
              </mc:Choice>
              <mc:Fallback>
                <p:oleObj name="Формула" r:id="rId8" imgW="438331" imgH="21916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318125"/>
                        <a:ext cx="136842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927" name="Line 87"/>
          <p:cNvSpPr>
            <a:spLocks noChangeShapeType="1"/>
          </p:cNvSpPr>
          <p:nvPr/>
        </p:nvSpPr>
        <p:spPr bwMode="auto">
          <a:xfrm flipH="1">
            <a:off x="2628106" y="2133600"/>
            <a:ext cx="287338" cy="360363"/>
          </a:xfrm>
          <a:prstGeom prst="line">
            <a:avLst/>
          </a:prstGeom>
          <a:noFill/>
          <a:ln w="19050">
            <a:solidFill>
              <a:srgbClr val="002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8" name="Line 88"/>
          <p:cNvSpPr>
            <a:spLocks noChangeShapeType="1"/>
          </p:cNvSpPr>
          <p:nvPr/>
        </p:nvSpPr>
        <p:spPr bwMode="auto">
          <a:xfrm flipH="1">
            <a:off x="1404938" y="3213100"/>
            <a:ext cx="214312" cy="360363"/>
          </a:xfrm>
          <a:prstGeom prst="line">
            <a:avLst/>
          </a:prstGeom>
          <a:noFill/>
          <a:ln w="19050">
            <a:solidFill>
              <a:srgbClr val="002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9" name="Line 89"/>
          <p:cNvSpPr>
            <a:spLocks noChangeShapeType="1"/>
          </p:cNvSpPr>
          <p:nvPr/>
        </p:nvSpPr>
        <p:spPr bwMode="auto">
          <a:xfrm>
            <a:off x="3851275" y="3213100"/>
            <a:ext cx="215900" cy="288925"/>
          </a:xfrm>
          <a:prstGeom prst="line">
            <a:avLst/>
          </a:prstGeom>
          <a:noFill/>
          <a:ln w="19050">
            <a:solidFill>
              <a:srgbClr val="002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0" name="Line 90"/>
          <p:cNvSpPr>
            <a:spLocks noChangeShapeType="1"/>
          </p:cNvSpPr>
          <p:nvPr/>
        </p:nvSpPr>
        <p:spPr bwMode="auto">
          <a:xfrm>
            <a:off x="6370638" y="2133600"/>
            <a:ext cx="793750" cy="2374900"/>
          </a:xfrm>
          <a:prstGeom prst="line">
            <a:avLst/>
          </a:prstGeom>
          <a:noFill/>
          <a:ln w="19050">
            <a:solidFill>
              <a:srgbClr val="00005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1" name="Line 91"/>
          <p:cNvSpPr>
            <a:spLocks noChangeShapeType="1"/>
          </p:cNvSpPr>
          <p:nvPr/>
        </p:nvSpPr>
        <p:spPr bwMode="auto">
          <a:xfrm>
            <a:off x="1444194" y="3933825"/>
            <a:ext cx="1587" cy="647700"/>
          </a:xfrm>
          <a:prstGeom prst="line">
            <a:avLst/>
          </a:prstGeom>
          <a:noFill/>
          <a:ln w="19050">
            <a:solidFill>
              <a:srgbClr val="004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2" name="Line 92"/>
          <p:cNvSpPr>
            <a:spLocks noChangeShapeType="1"/>
          </p:cNvSpPr>
          <p:nvPr/>
        </p:nvSpPr>
        <p:spPr bwMode="auto">
          <a:xfrm>
            <a:off x="4065588" y="3933825"/>
            <a:ext cx="219075" cy="574675"/>
          </a:xfrm>
          <a:prstGeom prst="line">
            <a:avLst/>
          </a:prstGeom>
          <a:noFill/>
          <a:ln w="19050">
            <a:solidFill>
              <a:srgbClr val="E6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5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5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5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5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5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58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5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/>
      <p:bldP spid="35852" grpId="0" build="p"/>
      <p:bldP spid="35853" grpId="0"/>
      <p:bldP spid="35854" grpId="0"/>
      <p:bldP spid="35856" grpId="0"/>
      <p:bldP spid="35857" grpId="0"/>
      <p:bldP spid="35859" grpId="0"/>
      <p:bldP spid="35927" grpId="0" animBg="1"/>
      <p:bldP spid="35928" grpId="0" animBg="1"/>
      <p:bldP spid="35929" grpId="0" animBg="1"/>
      <p:bldP spid="35930" grpId="0" animBg="1"/>
      <p:bldP spid="35931" grpId="0" animBg="1"/>
      <p:bldP spid="359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124744"/>
            <a:ext cx="73448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Потренуйтеся розв'язувати комбінаторні задачі у вигляді тестів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на наступних слайдах.</a:t>
            </a:r>
          </a:p>
          <a:p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6146" name="Picture 2" descr="https://miridei.com/files/img/c/idei-dosuga/kakuyu-knigu-pochitat/Xni0SXui_UxqY5e8syzhJw-arti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780928"/>
            <a:ext cx="3190875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650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2656"/>
            <a:ext cx="8964612" cy="1008063"/>
          </a:xfrm>
          <a:gradFill rotWithShape="1">
            <a:gsLst>
              <a:gs pos="0">
                <a:schemeClr val="bg1"/>
              </a:gs>
              <a:gs pos="100000">
                <a:srgbClr val="F4F8BE">
                  <a:alpha val="29999"/>
                </a:srgbClr>
              </a:gs>
            </a:gsLst>
            <a:lin ang="18900000" scaled="1"/>
          </a:gradFill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uk-UA" altLang="ru-RU" sz="2800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 30 учасників зборів треба вибрати голову і секретаря. Скількома способами це можна зробити?</a:t>
            </a:r>
            <a:endParaRPr lang="ru-RU" altLang="ru-RU" sz="2800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259632" y="2204864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870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635896" y="2204864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30!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12160" y="2204864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15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483768" y="3573016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435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04048" y="3561153"/>
            <a:ext cx="2016224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інша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7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nimBg="1"/>
      <p:bldP spid="2" grpId="0" animBg="1"/>
      <p:bldP spid="2" grpId="1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553" y="332656"/>
            <a:ext cx="8435911" cy="1008063"/>
          </a:xfrm>
          <a:gradFill rotWithShape="1">
            <a:gsLst>
              <a:gs pos="0">
                <a:schemeClr val="bg1"/>
              </a:gs>
              <a:gs pos="100000">
                <a:srgbClr val="F4F8BE">
                  <a:alpha val="29999"/>
                </a:srgbClr>
              </a:gs>
            </a:gsLst>
            <a:lin ang="18900000" scaled="1"/>
          </a:gra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uk-UA" altLang="ru-RU" sz="2800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Скількома способами можна вибрати трьох чергових з групи в 20 чоловік?</a:t>
            </a:r>
            <a:endParaRPr lang="ru-RU" altLang="ru-RU" sz="2800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979712" y="3429000"/>
            <a:ext cx="2016224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1140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87624" y="1988840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2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0!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41179" y="2159554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6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19872" y="1988840"/>
            <a:ext cx="2088232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6840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860032" y="3561153"/>
            <a:ext cx="230425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інша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14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496944" cy="1008063"/>
          </a:xfrm>
          <a:gradFill rotWithShape="1">
            <a:gsLst>
              <a:gs pos="0">
                <a:schemeClr val="bg1"/>
              </a:gs>
              <a:gs pos="100000">
                <a:srgbClr val="F4F8BE">
                  <a:alpha val="29999"/>
                </a:srgbClr>
              </a:gs>
            </a:gsLst>
            <a:lin ang="18900000" scaled="1"/>
          </a:gradFill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uk-UA" altLang="ru-RU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Скількома способами можна вісім учнів вишикувати в колону по одному?</a:t>
            </a:r>
            <a:endParaRPr lang="ru-RU" altLang="ru-RU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00473" y="2177721"/>
            <a:ext cx="230425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40320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5576" y="1988840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8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88224" y="2204864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256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483768" y="3573016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64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04048" y="3561153"/>
            <a:ext cx="2016224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інша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00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7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882" y="44624"/>
            <a:ext cx="8640638" cy="2016224"/>
          </a:xfrm>
          <a:gradFill rotWithShape="1">
            <a:gsLst>
              <a:gs pos="0">
                <a:schemeClr val="bg1"/>
              </a:gs>
              <a:gs pos="100000">
                <a:srgbClr val="F4F8BE">
                  <a:alpha val="29999"/>
                </a:srgbClr>
              </a:gs>
            </a:gsLst>
            <a:lin ang="18900000" scaled="1"/>
          </a:gradFill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uk-UA" altLang="ru-RU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У коробці знаходяться 10 білих і 6 чорних куль. Скількома способами з коробки можна витягти одну кулю будь-якого кольору?</a:t>
            </a:r>
            <a:endParaRPr lang="ru-RU" altLang="ru-RU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484346" y="2382269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16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575007" y="2410392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10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899592" y="2336749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6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267744" y="4041246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60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04048" y="4041246"/>
            <a:ext cx="2016224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інша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08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6632"/>
            <a:ext cx="8964612" cy="2016224"/>
          </a:xfrm>
          <a:gradFill rotWithShape="1">
            <a:gsLst>
              <a:gs pos="0">
                <a:schemeClr val="bg1"/>
              </a:gs>
              <a:gs pos="100000">
                <a:srgbClr val="F4F8BE">
                  <a:alpha val="29999"/>
                </a:srgbClr>
              </a:gs>
            </a:gsLst>
            <a:lin ang="18900000" scaled="1"/>
          </a:gradFill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uk-UA" altLang="ru-RU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Маємо чотири різні конверти без марок і 3 різні марки. Скількома способами можна вибрати конверт і марку для відправки листа?</a:t>
            </a:r>
            <a:endParaRPr lang="ru-RU" altLang="ru-RU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267744" y="3561153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12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635896" y="2204864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7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12160" y="2204864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4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43608" y="2277050"/>
            <a:ext cx="1584176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3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04048" y="3577921"/>
            <a:ext cx="2016224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інша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2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16632"/>
            <a:ext cx="8229600" cy="8509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3600" dirty="0" smtClean="0">
                <a:solidFill>
                  <a:srgbClr val="112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Впорядкована множина</a:t>
            </a:r>
            <a:endParaRPr lang="ru-RU" sz="3600" dirty="0" smtClean="0">
              <a:solidFill>
                <a:srgbClr val="112C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836712"/>
            <a:ext cx="8363271" cy="54861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Множина, кожному елементу якої поставлений у відповідність певний номер називається </a:t>
            </a:r>
            <a:r>
              <a:rPr lang="uk-UA" altLang="ru-RU" sz="2800" dirty="0" smtClean="0">
                <a:solidFill>
                  <a:srgbClr val="C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впорядкованою</a:t>
            </a: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Будь-яку впорядковану множину, що містить </a:t>
            </a:r>
            <a:r>
              <a:rPr lang="uk-UA" altLang="ru-RU" sz="2800" dirty="0" smtClean="0">
                <a:solidFill>
                  <a:srgbClr val="C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більше одного елемента</a:t>
            </a: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можна впорядкувати </a:t>
            </a:r>
            <a:r>
              <a:rPr lang="uk-UA" altLang="ru-RU" sz="2800" dirty="0" smtClean="0">
                <a:solidFill>
                  <a:srgbClr val="C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декількома способами</a:t>
            </a: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Впорядковані множини </a:t>
            </a:r>
            <a:r>
              <a:rPr lang="uk-UA" altLang="ru-RU" sz="2800" dirty="0" smtClean="0">
                <a:solidFill>
                  <a:srgbClr val="C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вважаються різними</a:t>
            </a: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, якщо вони складаються </a:t>
            </a:r>
            <a:r>
              <a:rPr lang="uk-UA" altLang="ru-RU" sz="2800" dirty="0" smtClean="0">
                <a:solidFill>
                  <a:srgbClr val="C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 різних елементів</a:t>
            </a: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або мають </a:t>
            </a:r>
            <a:r>
              <a:rPr lang="uk-UA" altLang="ru-RU" sz="2800" dirty="0" smtClean="0">
                <a:solidFill>
                  <a:srgbClr val="C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різний порядок</a:t>
            </a: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одних і тих же елементів.</a:t>
            </a:r>
          </a:p>
          <a:p>
            <a:pPr algn="just">
              <a:lnSpc>
                <a:spcPct val="80000"/>
              </a:lnSpc>
            </a:pP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Різні впорядковані множини, що відрізняються лише порядком елементів (тобто можуть бути отримані з однієї множини) називаються</a:t>
            </a:r>
            <a:r>
              <a:rPr lang="uk-UA" altLang="ru-RU" sz="2800" dirty="0" smtClean="0">
                <a:solidFill>
                  <a:srgbClr val="C8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перестановками цієї множини</a:t>
            </a: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  <a:endParaRPr lang="ru-RU" altLang="ru-RU" sz="2800" dirty="0" smtClean="0">
              <a:solidFill>
                <a:srgbClr val="002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27518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6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355719">
            <a:off x="2271422" y="2164817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Успіхів!</a:t>
            </a:r>
            <a:endParaRPr lang="uk-UA" sz="8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8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987824" y="116632"/>
            <a:ext cx="2880320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3600" dirty="0" smtClean="0">
                <a:solidFill>
                  <a:srgbClr val="112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Задача 1</a:t>
            </a:r>
            <a:endParaRPr lang="ru-RU" sz="3600" dirty="0" smtClean="0">
              <a:solidFill>
                <a:srgbClr val="112C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836712"/>
            <a:ext cx="8363271" cy="900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None/>
            </a:pPr>
            <a:r>
              <a:rPr lang="uk-UA" altLang="ru-RU" sz="2800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Скількома різними способами можна розставити  3 різнокольорових кубики?</a:t>
            </a:r>
          </a:p>
        </p:txBody>
      </p:sp>
      <p:pic>
        <p:nvPicPr>
          <p:cNvPr id="1026" name="Picture 2" descr="http://moipuf.ru/assets/images/kubik/ekokoza/%20%D0%9A%D1%83%D0%B1%D0%B8%D0%BA%20%D0%AD%D0%BA%D0%BE%D0%BA%D0%BE%D0%B6%D0%B0%20%D0%BE%D1%80%D0%B0%D0%BD%D0%B6%D0%B5%D0%B2%D1%8B%D0%B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029" y="1679011"/>
            <a:ext cx="884030" cy="88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oipuf.ru/assets/images/kubik/ekokoza/%20%D0%9A%D1%83%D0%B1%D0%B8%D0%BA%20%D0%AD%D0%BA%D0%BE%D0%BA%D0%BE%D0%B6%D0%B0%20%D0%B7%D0%B5%D0%BB%D1%91%D0%BD%D1%8B%D0%B9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799" y="1676208"/>
            <a:ext cx="841276" cy="84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presto-russia.com/static/img/0000/0000/7367/7367749.orvhykagrz.jpg?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311" y="1698147"/>
            <a:ext cx="819337" cy="8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moipuf.ru/assets/images/kubik/ekokoza/%20%D0%9A%D1%83%D0%B1%D0%B8%D0%BA%20%D0%AD%D0%BA%D0%BE%D0%BA%D0%BE%D0%B6%D0%B0%20%D0%B7%D0%B5%D0%BB%D1%91%D0%BD%D1%8B%D0%B9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68" y="2426338"/>
            <a:ext cx="841276" cy="84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presto-russia.com/static/img/0000/0000/7367/7367749.orvhykagrz.jpg?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84" y="2458684"/>
            <a:ext cx="819337" cy="8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moipuf.ru/assets/images/kubik/ekokoza/%20%D0%9A%D1%83%D0%B1%D0%B8%D0%BA%20%D0%AD%D0%BA%D0%BE%D0%BA%D0%BE%D0%B6%D0%B0%20%D0%BE%D1%80%D0%B0%D0%BD%D0%B6%D0%B5%D0%B2%D1%8B%D0%B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028521"/>
            <a:ext cx="884030" cy="88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presto-russia.com/static/img/0000/0000/7367/7367749.orvhykagrz.jpg?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863" y="2394302"/>
            <a:ext cx="819337" cy="8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moipuf.ru/assets/images/kubik/ekokoza/%20%D0%9A%D1%83%D0%B1%D0%B8%D0%BA%20%D0%AD%D0%BA%D0%BE%D0%BA%D0%BE%D0%B6%D0%B0%20%D0%BE%D1%80%D0%B0%D0%BD%D0%B6%D0%B5%D0%B2%D1%8B%D0%B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64169"/>
            <a:ext cx="884030" cy="88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moipuf.ru/assets/images/kubik/ekokoza/%20%D0%9A%D1%83%D0%B1%D0%B8%D0%BA%20%D0%AD%D0%BA%D0%BE%D0%BA%D0%BE%D0%B6%D0%B0%20%D0%B7%D0%B5%D0%BB%D1%91%D0%BD%D1%8B%D0%B9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055" y="3071275"/>
            <a:ext cx="841276" cy="84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moipuf.ru/assets/images/kubik/ekokoza/%20%D0%9A%D1%83%D0%B1%D0%B8%D0%BA%20%D0%AD%D0%BA%D0%BE%D0%BA%D0%BE%D0%B6%D0%B0%20%D0%BE%D1%80%D0%B0%D0%BD%D0%B6%D0%B5%D0%B2%D1%8B%D0%B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89038"/>
            <a:ext cx="884030" cy="88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moipuf.ru/assets/images/kubik/ekokoza/%20%D0%9A%D1%83%D0%B1%D0%B8%D0%BA%20%D0%AD%D0%BA%D0%BE%D0%BA%D0%BE%D0%B6%D0%B0%20%D0%BE%D1%80%D0%B0%D0%BD%D0%B6%D0%B5%D0%B2%D1%8B%D0%B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833" y="2383584"/>
            <a:ext cx="884030" cy="884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://moipuf.ru/assets/images/kubik/ekokoza/%20%D0%9A%D1%83%D0%B1%D0%B8%D0%BA%20%D0%AD%D0%BA%D0%BE%D0%BA%D0%BE%D0%B6%D0%B0%20%D0%B7%D0%B5%D0%BB%D1%91%D0%BD%D1%8B%D0%B9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206" y="2311888"/>
            <a:ext cx="841276" cy="84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moipuf.ru/assets/images/kubik/ekokoza/%20%D0%9A%D1%83%D0%B1%D0%B8%D0%BA%20%D0%AD%D0%BA%D0%BE%D0%BA%D0%BE%D0%B6%D0%B0%20%D0%B7%D0%B5%D0%BB%D1%91%D0%BD%D1%8B%D0%B9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893" y="3187446"/>
            <a:ext cx="841276" cy="84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http://presto-russia.com/static/img/0000/0000/7367/7367749.orvhykagrz.jpg?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90" y="3187446"/>
            <a:ext cx="819337" cy="8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http://presto-russia.com/static/img/0000/0000/7367/7367749.orvhykagrz.jpg?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109" y="3166842"/>
            <a:ext cx="819337" cy="8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2384" y="4002790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1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90319" y="3971077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2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12264" y="3901342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3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48569" y="3861048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4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28689" y="3861048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5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84113" y="3897263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6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97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23" grpId="0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27584" y="706518"/>
            <a:ext cx="7571184" cy="26504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uk-UA" altLang="ru-RU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Розділ математики, який досліджує можливі способи утворення різних підмножин з елементів деякої множини за певних умов, називається </a:t>
            </a:r>
            <a:r>
              <a:rPr lang="uk-UA" altLang="ru-RU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комбінаторикою</a:t>
            </a:r>
            <a:r>
              <a:rPr lang="uk-UA" altLang="ru-RU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  <a:endParaRPr lang="ru-RU" altLang="ru-RU" dirty="0" smtClean="0">
              <a:solidFill>
                <a:srgbClr val="002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06980" y="3356991"/>
            <a:ext cx="7571184" cy="172819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uk-UA" altLang="ru-RU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Задачі, в яких потрібно знайти кількість можливих способів утворення таких підмножин, називаються </a:t>
            </a:r>
            <a:r>
              <a:rPr lang="uk-UA" alt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комбінаторними</a:t>
            </a:r>
            <a:r>
              <a:rPr lang="uk-UA" altLang="ru-RU" dirty="0" smtClean="0">
                <a:solidFill>
                  <a:srgbClr val="00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  <a:endParaRPr lang="ru-RU" altLang="ru-RU" dirty="0" smtClean="0">
              <a:solidFill>
                <a:srgbClr val="002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402" y="404664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9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3"/>
            <a:ext cx="88924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Для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розв’язування комбінаторних задач доцільно </a:t>
            </a:r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використовувати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таблиці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або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будувати «дерево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».</a:t>
            </a:r>
          </a:p>
          <a:p>
            <a:pPr algn="ctr"/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Наприклад: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1340768"/>
            <a:ext cx="7772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uk-UA" sz="2400" b="1" smtClean="0">
                <a:solidFill>
                  <a:srgbClr val="0000CC"/>
                </a:solidFill>
                <a:latin typeface="Bookman Old Style" panose="02050604050505020204" pitchFamily="18" charset="0"/>
              </a:rPr>
              <a:t>Скільки натуральних трицифрових чисел </a:t>
            </a:r>
            <a:br>
              <a:rPr lang="uk-UA" sz="2400" b="1" smtClean="0">
                <a:solidFill>
                  <a:srgbClr val="0000CC"/>
                </a:solidFill>
                <a:latin typeface="Bookman Old Style" panose="02050604050505020204" pitchFamily="18" charset="0"/>
              </a:rPr>
            </a:br>
            <a:r>
              <a:rPr lang="uk-UA" sz="2400" b="1" smtClean="0">
                <a:solidFill>
                  <a:srgbClr val="0000CC"/>
                </a:solidFill>
                <a:latin typeface="Bookman Old Style" panose="02050604050505020204" pitchFamily="18" charset="0"/>
              </a:rPr>
              <a:t>можна скласти з цифр 1, 2, 3, </a:t>
            </a:r>
            <a:br>
              <a:rPr lang="uk-UA" sz="2400" b="1" smtClean="0">
                <a:solidFill>
                  <a:srgbClr val="0000CC"/>
                </a:solidFill>
                <a:latin typeface="Bookman Old Style" panose="02050604050505020204" pitchFamily="18" charset="0"/>
              </a:rPr>
            </a:br>
            <a:r>
              <a:rPr lang="uk-UA" sz="2400" b="1" smtClean="0">
                <a:solidFill>
                  <a:srgbClr val="0000CC"/>
                </a:solidFill>
                <a:latin typeface="Bookman Old Style" panose="02050604050505020204" pitchFamily="18" charset="0"/>
              </a:rPr>
              <a:t>використовуючи в запису числа </a:t>
            </a:r>
            <a:br>
              <a:rPr lang="uk-UA" sz="2400" b="1" smtClean="0">
                <a:solidFill>
                  <a:srgbClr val="0000CC"/>
                </a:solidFill>
                <a:latin typeface="Bookman Old Style" panose="02050604050505020204" pitchFamily="18" charset="0"/>
              </a:rPr>
            </a:br>
            <a:r>
              <a:rPr lang="uk-UA" sz="2400" b="1" smtClean="0">
                <a:solidFill>
                  <a:srgbClr val="0000CC"/>
                </a:solidFill>
                <a:latin typeface="Bookman Old Style" panose="02050604050505020204" pitchFamily="18" charset="0"/>
              </a:rPr>
              <a:t>кожну з них не більше одного разу? </a:t>
            </a:r>
            <a:endParaRPr lang="ru-RU" sz="2400" b="1" dirty="0">
              <a:solidFill>
                <a:srgbClr val="0000CC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0761"/>
              </p:ext>
            </p:extLst>
          </p:nvPr>
        </p:nvGraphicFramePr>
        <p:xfrm>
          <a:off x="971600" y="3573016"/>
          <a:ext cx="733310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5170"/>
                <a:gridCol w="811322"/>
                <a:gridCol w="811322"/>
                <a:gridCol w="811322"/>
                <a:gridCol w="811322"/>
                <a:gridCol w="811322"/>
                <a:gridCol w="81132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uk-UA" sz="20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На місці</a:t>
                      </a:r>
                    </a:p>
                    <a:p>
                      <a:pPr algn="ctr"/>
                      <a:r>
                        <a:rPr lang="uk-UA" sz="20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сотень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40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4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40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4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40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</a:t>
                      </a:r>
                      <a:endParaRPr lang="ru-RU" sz="4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На місці</a:t>
                      </a:r>
                    </a:p>
                    <a:p>
                      <a:pPr algn="ctr"/>
                      <a:r>
                        <a:rPr lang="uk-UA" sz="20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десятків</a:t>
                      </a:r>
                      <a:endParaRPr lang="ru-RU" sz="2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На місці</a:t>
                      </a:r>
                    </a:p>
                    <a:p>
                      <a:pPr algn="ctr"/>
                      <a:r>
                        <a:rPr lang="uk-UA" sz="20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одиниць</a:t>
                      </a:r>
                      <a:endParaRPr lang="ru-RU" sz="2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4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11760" y="289184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atin typeface="Bookman Old Style" panose="02050604050505020204" pitchFamily="18" charset="0"/>
              </a:rPr>
              <a:t>Складемо 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таблицю</a:t>
            </a:r>
            <a:endParaRPr lang="ru-RU" sz="24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5589240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1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46240" y="5629985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2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5629986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3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20172" y="5655969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4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8264" y="5655970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5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12360" y="5696264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anose="03000400000000000000" pitchFamily="66" charset="0"/>
              </a:rPr>
              <a:t>6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8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50166"/>
            <a:ext cx="64807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Розглянемо розв’язування даної задачі побудовою</a:t>
            </a:r>
          </a:p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«дерева» варіантів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51520" y="3429000"/>
            <a:ext cx="900000" cy="90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34430" y="4797072"/>
            <a:ext cx="900000" cy="90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91680" y="3429000"/>
            <a:ext cx="900000" cy="90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674590" y="4797072"/>
            <a:ext cx="900000" cy="90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339665" y="3429000"/>
            <a:ext cx="900000" cy="90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75856" y="4734745"/>
            <a:ext cx="900000" cy="90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779825" y="3429000"/>
            <a:ext cx="900000" cy="90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716016" y="4734745"/>
            <a:ext cx="900000" cy="90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520136" y="3429080"/>
            <a:ext cx="900000" cy="90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503046" y="4734825"/>
            <a:ext cx="900000" cy="90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812360" y="3321088"/>
            <a:ext cx="900000" cy="90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884368" y="4734825"/>
            <a:ext cx="900000" cy="90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936000" y="2276952"/>
            <a:ext cx="900000" cy="90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067944" y="2276952"/>
            <a:ext cx="900000" cy="90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016854" y="2189396"/>
            <a:ext cx="900000" cy="90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>
            <a:endCxn id="3" idx="0"/>
          </p:cNvCxnSpPr>
          <p:nvPr/>
        </p:nvCxnSpPr>
        <p:spPr>
          <a:xfrm flipH="1">
            <a:off x="701520" y="2996872"/>
            <a:ext cx="270081" cy="432128"/>
          </a:xfrm>
          <a:prstGeom prst="straightConnector1">
            <a:avLst/>
          </a:prstGeom>
          <a:ln w="635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780778" y="2996952"/>
            <a:ext cx="171475" cy="458351"/>
          </a:xfrm>
          <a:prstGeom prst="straightConnector1">
            <a:avLst/>
          </a:prstGeom>
          <a:ln w="635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834273" y="2936087"/>
            <a:ext cx="233671" cy="481730"/>
          </a:xfrm>
          <a:prstGeom prst="straightConnector1">
            <a:avLst/>
          </a:prstGeom>
          <a:ln w="635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9" idx="0"/>
          </p:cNvCxnSpPr>
          <p:nvPr/>
        </p:nvCxnSpPr>
        <p:spPr>
          <a:xfrm>
            <a:off x="4936887" y="2969330"/>
            <a:ext cx="292938" cy="459670"/>
          </a:xfrm>
          <a:prstGeom prst="straightConnector1">
            <a:avLst/>
          </a:prstGeom>
          <a:ln w="635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6897762" y="2996952"/>
            <a:ext cx="323194" cy="481730"/>
          </a:xfrm>
          <a:prstGeom prst="straightConnector1">
            <a:avLst/>
          </a:prstGeom>
          <a:ln w="635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857468" y="2848571"/>
            <a:ext cx="305121" cy="481650"/>
          </a:xfrm>
          <a:prstGeom prst="straightConnector1">
            <a:avLst/>
          </a:prstGeom>
          <a:ln w="635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611560" y="4355382"/>
            <a:ext cx="0" cy="468072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2195736" y="4355302"/>
            <a:ext cx="0" cy="468072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3707904" y="4293055"/>
            <a:ext cx="0" cy="468072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220072" y="4292975"/>
            <a:ext cx="0" cy="468072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6948264" y="4266673"/>
            <a:ext cx="0" cy="468072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8333093" y="4248123"/>
            <a:ext cx="0" cy="468072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1617926" y="1480133"/>
            <a:ext cx="2853161" cy="841791"/>
          </a:xfrm>
          <a:prstGeom prst="straightConnector1">
            <a:avLst/>
          </a:prstGeom>
          <a:ln w="635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536100" y="1480133"/>
            <a:ext cx="2741948" cy="792088"/>
          </a:xfrm>
          <a:prstGeom prst="straightConnector1">
            <a:avLst/>
          </a:prstGeom>
          <a:ln w="635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471087" y="1435161"/>
            <a:ext cx="46857" cy="819514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105805" y="2300251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66591" y="3452379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60032" y="4758044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23917" y="3452379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41554" y="4758124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25006" y="2300251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5725" y="3478682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848742" y="4820290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52456" y="3344307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60232" y="4758124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01134" y="2254675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35696" y="3455303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4744" y="4823375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19872" y="4761047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36887" y="3481766"/>
            <a:ext cx="585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5536" y="573325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Bookman Old Style" panose="02050604050505020204" pitchFamily="18" charset="0"/>
              </a:rPr>
              <a:t>Отже, всього  3∙2∙1 = 3! = </a:t>
            </a:r>
            <a:r>
              <a:rPr lang="uk-UA" sz="3200" b="1" dirty="0" smtClean="0">
                <a:latin typeface="Bookman Old Style" panose="02050604050505020204" pitchFamily="18" charset="0"/>
              </a:rPr>
              <a:t>6</a:t>
            </a:r>
            <a:endParaRPr lang="ru-RU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66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276872"/>
            <a:ext cx="8229600" cy="2582863"/>
          </a:xfrm>
        </p:spPr>
        <p:txBody>
          <a:bodyPr/>
          <a:lstStyle/>
          <a:p>
            <a:pPr eaLnBrk="1" hangingPunct="1"/>
            <a:r>
              <a:rPr lang="uk-UA" altLang="ru-RU" sz="3200" b="1" dirty="0" smtClean="0">
                <a:solidFill>
                  <a:srgbClr val="0000CC"/>
                </a:solidFill>
                <a:latin typeface="Bookman Old Style" panose="02050604050505020204" pitchFamily="18" charset="0"/>
              </a:rPr>
              <a:t>В основі розв’язування багатьох комбінаторних задач лежать два основних правила – </a:t>
            </a:r>
            <a:r>
              <a:rPr lang="uk-UA" altLang="ru-RU" sz="32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правило суми </a:t>
            </a:r>
            <a:r>
              <a:rPr lang="uk-UA" altLang="ru-RU" sz="3200" b="1" dirty="0" smtClean="0">
                <a:solidFill>
                  <a:srgbClr val="0000CC"/>
                </a:solidFill>
                <a:latin typeface="Bookman Old Style" panose="02050604050505020204" pitchFamily="18" charset="0"/>
              </a:rPr>
              <a:t>і </a:t>
            </a:r>
            <a:r>
              <a:rPr lang="uk-UA" altLang="ru-RU" sz="32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правило добутку</a:t>
            </a:r>
            <a:r>
              <a:rPr lang="uk-UA" altLang="ru-RU" sz="3200" b="1" dirty="0" smtClean="0">
                <a:solidFill>
                  <a:srgbClr val="0000CC"/>
                </a:solidFill>
                <a:latin typeface="Bookman Old Style" panose="02050604050505020204" pitchFamily="18" charset="0"/>
              </a:rPr>
              <a:t>.</a:t>
            </a:r>
            <a:endParaRPr lang="ru-RU" altLang="ru-RU" sz="3200" b="1" dirty="0" smtClean="0">
              <a:solidFill>
                <a:srgbClr val="0000CC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15616" y="349205"/>
                <a:ext cx="712879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!</m:t>
                      </m:r>
                      <m:d>
                        <m:dPr>
                          <m:ctrlPr>
                            <a:rPr lang="en-US" sz="2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sz="2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ен факторіал</m:t>
                          </m:r>
                        </m:e>
                      </m:d>
                      <m:r>
                        <a:rPr lang="uk-UA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− </m:t>
                      </m:r>
                    </m:oMath>
                  </m:oMathPara>
                </a14:m>
                <a:endParaRPr lang="uk-UA" sz="2400" b="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uk-UA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добуток послідовних натуральних чисел від 1 до </m:t>
                      </m:r>
                      <m:r>
                        <a:rPr lang="en-US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𝑛</m:t>
                      </m:r>
                      <m:r>
                        <a:rPr lang="uk-UA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49205"/>
                <a:ext cx="7128792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770" r="-1112" b="-12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15616" y="1052736"/>
                <a:ext cx="7128792" cy="822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uk-UA" sz="2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Наприклад,  3!=1∙2∙3=6;    5!=1∙2∙3</m:t>
                      </m:r>
                      <m:r>
                        <a:rPr lang="uk-UA" sz="2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uk-UA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4∙5=120</m:t>
                      </m:r>
                      <m:r>
                        <a:rPr lang="uk-UA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052736"/>
                <a:ext cx="7128792" cy="822469"/>
              </a:xfrm>
              <a:prstGeom prst="rect">
                <a:avLst/>
              </a:prstGeom>
              <a:blipFill rotWithShape="1">
                <a:blip r:embed="rId5"/>
                <a:stretch>
                  <a:fillRect l="-684" b="-296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520" y="29673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0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55576" y="260648"/>
            <a:ext cx="7899226" cy="54726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uk-UA" altLang="ru-RU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</a:t>
            </a:r>
            <a:r>
              <a:rPr lang="uk-UA" altLang="ru-RU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равила суми і добутку можна застосовувати при виборі довільної скінченної кількості елементів. </a:t>
            </a:r>
          </a:p>
          <a:p>
            <a:pPr marL="0" indent="0">
              <a:buFontTx/>
              <a:buNone/>
            </a:pPr>
            <a:r>
              <a:rPr lang="uk-UA" altLang="ru-RU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</a:t>
            </a:r>
            <a:r>
              <a:rPr lang="uk-UA" altLang="ru-RU" sz="2800" b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Правило суми: </a:t>
            </a:r>
            <a:r>
              <a:rPr lang="uk-UA" altLang="ru-RU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якщо доводиться вибирати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b="1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або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перший елемент,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b="1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або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другий,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b="1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або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третій і т. д.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елемент, кількості способів вибору кожного елемента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b="1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додають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</a:p>
          <a:p>
            <a:pPr marL="0" indent="0">
              <a:buFontTx/>
              <a:buNone/>
            </a:pPr>
            <a:r>
              <a:rPr lang="uk-UA" altLang="ru-RU" sz="2800" b="1" u="sng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Правило добутку: </a:t>
            </a:r>
            <a:r>
              <a:rPr lang="uk-UA" altLang="ru-RU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коли доводиться вибирати набір у який входить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і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один, </a:t>
            </a:r>
            <a:r>
              <a:rPr lang="uk-UA" alt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і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другий, </a:t>
            </a:r>
            <a:r>
              <a:rPr lang="uk-UA" alt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і</a:t>
            </a:r>
            <a:r>
              <a:rPr lang="uk-UA" altLang="ru-RU" sz="2800" dirty="0" smtClean="0">
                <a:solidFill>
                  <a:srgbClr val="0343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третій, і т. д. елемент, кількості способів вибору </a:t>
            </a:r>
            <a:r>
              <a:rPr lang="uk-UA" altLang="ru-RU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перемножають</a:t>
            </a:r>
            <a:r>
              <a:rPr lang="uk-UA" alt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.</a:t>
            </a:r>
            <a:endParaRPr lang="ru-RU" altLang="ru-RU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60648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40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4FF97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DD7F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C5C5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AFAF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6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C5C5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AFAF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23875" y="1124744"/>
            <a:ext cx="7952581" cy="23336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Перестановки множини А (позначається</a:t>
            </a: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en-US" alt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</a:t>
            </a:r>
            <a:r>
              <a:rPr lang="en-US" altLang="ru-RU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) </a:t>
            </a:r>
            <a:r>
              <a:rPr lang="en-US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– </a:t>
            </a:r>
            <a:r>
              <a:rPr lang="uk-UA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це множини, що складаються з тих самих елементів, що й А, але розставлених у різному порядку.</a:t>
            </a:r>
            <a:endParaRPr lang="ru-RU" alt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8857" y="3789040"/>
            <a:ext cx="820960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ru-RU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</a:t>
            </a:r>
            <a:r>
              <a:rPr lang="en-US" altLang="ru-RU" sz="3600" baseline="-250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</a:t>
            </a:r>
            <a:r>
              <a:rPr lang="uk-UA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=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n! </a:t>
            </a:r>
            <a:r>
              <a:rPr lang="uk-UA" altLang="ru-RU" sz="36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=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itchFamily="34" charset="0"/>
              </a:rPr>
              <a:t>∙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itchFamily="34" charset="0"/>
              </a:rPr>
              <a:t>∙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itchFamily="34" charset="0"/>
              </a:rPr>
              <a:t>∙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…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itchFamily="34" charset="0"/>
              </a:rPr>
              <a:t>∙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n=n</a:t>
            </a:r>
            <a:r>
              <a:rPr lang="en-US" altLang="ru-RU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Arial" pitchFamily="34" charset="0"/>
              </a:rPr>
              <a:t>∙(n-1)∙(n-2)∙…∙1)</a:t>
            </a:r>
          </a:p>
          <a:p>
            <a:pPr eaLnBrk="1" hangingPunct="1">
              <a:spcBef>
                <a:spcPct val="20000"/>
              </a:spcBef>
            </a:pPr>
            <a:endParaRPr lang="ru-RU" altLang="ru-RU" sz="3600" baseline="-25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26220" y="52965"/>
            <a:ext cx="4834880" cy="8509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4800" dirty="0" smtClean="0">
                <a:solidFill>
                  <a:srgbClr val="611E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Перестановки</a:t>
            </a:r>
            <a:endParaRPr lang="ru-RU" sz="4800" dirty="0" smtClean="0">
              <a:solidFill>
                <a:srgbClr val="611E0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10900"/>
            <a:ext cx="737480" cy="73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799</Words>
  <Application>Microsoft Office PowerPoint</Application>
  <PresentationFormat>Экран (4:3)</PresentationFormat>
  <Paragraphs>153</Paragraphs>
  <Slides>20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1_Тема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основі розв’язування багатьох комбінаторних задач лежать два основних правила – правило суми і правило добутку.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Вибір формули у задачах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Лилия</cp:lastModifiedBy>
  <cp:revision>26</cp:revision>
  <dcterms:created xsi:type="dcterms:W3CDTF">2014-03-27T22:04:11Z</dcterms:created>
  <dcterms:modified xsi:type="dcterms:W3CDTF">2018-01-04T16:45:59Z</dcterms:modified>
</cp:coreProperties>
</file>