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9" r:id="rId5"/>
    <p:sldId id="271" r:id="rId6"/>
    <p:sldId id="272" r:id="rId7"/>
    <p:sldId id="274" r:id="rId8"/>
    <p:sldId id="275" r:id="rId9"/>
    <p:sldId id="276" r:id="rId10"/>
    <p:sldId id="277" r:id="rId11"/>
    <p:sldId id="279" r:id="rId12"/>
  </p:sldIdLst>
  <p:sldSz cx="9144000" cy="6858000" type="screen4x3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3.jpeg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ctrTitle"/>
          </p:nvPr>
        </p:nvSpPr>
        <p:spPr>
          <a:xfrm>
            <a:off x="222846" y="3122923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економічної теорії</a:t>
            </a:r>
            <a:br>
              <a:rPr lang="uk-UA" altLang="en-US" sz="32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uk-UA" sz="3200" b="0" u="none" strike="noStrike" dirty="0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 idx="1"/>
          </p:nvPr>
        </p:nvSpPr>
        <p:spPr>
          <a:xfrm>
            <a:off x="542160" y="1179118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793358" y="871742"/>
            <a:ext cx="6255945" cy="46799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 defTabSz="266700">
              <a:lnSpc>
                <a:spcPct val="114000"/>
              </a:lnSpc>
            </a:pPr>
            <a:endParaRPr lang="en-US" altLang="en-US" sz="1200" dirty="0"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2" name="TextBox 8"/>
          <p:cNvSpPr/>
          <p:nvPr/>
        </p:nvSpPr>
        <p:spPr>
          <a:xfrm>
            <a:off x="1627411" y="43315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</a:rPr>
              <a:t>ЛІТЕРАТУРА</a:t>
            </a:r>
            <a:endParaRPr lang="uk-UA" sz="1800" b="1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9907" y="982176"/>
            <a:ext cx="669277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1.Економічна теорія (політекономія, мікроекономіка, макроекономіка). Політекономія: навчальний посібник / Н.П.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Мацелюх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І.А. Максименко, М.М.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Теліщук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ін. Ірпінь: Університет ДФС України, 2018. 270 с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Несененко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 П., Артеменко О. А.,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Патлатой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 Є.. Теоретичні основи економічної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 : навчальний посібник. Київ : ФОП Гуляєва В. М., 2019. 306 с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КамінськаТ.М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Основи економічної теорії: підручник 2-е видання. К.: 2018. 232 с.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Економічна теорія: підручник / В.Д.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Лагутін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Ю.М. Уманців, Т.А. Щербакова та ін.; за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В.Д.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Лагутіна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Київ: Київ.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торг.-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ун-т, 2017. 608 с.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Економічна теорія: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посібник / В.П.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Якобчук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3-тє вид., перероблене. К.: Видавництво Ліра-К, 2015. 408 с.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Економічна теорія: Підручник для вищої школи / за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М.О. Соколова, М.І.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Горлача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К.: Центр учбової літератури, 2017. 532 с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Економічна теорія. Політекономія / В. Семененко, Д. Коваленко, В.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Бугас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Семененко. К.: Центр учбової літератури, 2019. 428 с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Основи економічної науки / Н.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Мацелюх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 Розум, І. Максименко, М.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Теліщук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К.: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учбової літератури, 2019. 324 с.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Економічна теорія. Політекономія / В. Семененко, Д. Коваленко, В.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Бугас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Семененко. К.: Центр учбової літератури, 2019. 428 с. 11..Лисенко С.М., Ляшок Я.О.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економічної теорії. Практикум. Навчальний посібник. / Лисенко С.М., Ляшок Я.О. Вінниця: ТОВ «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Нілан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-ЛТД», 2017. 268с.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10. .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Мацелюх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 П. Економічні теорії в системі наукових економічних знань :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 / Н. П.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Мацелюх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І. А. Максименко. 2-ге вид., перероб. та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К.: Центр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учб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літ., 2016. 226 с.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Касьяненко Л. М. Економічна теорія :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поcіб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 Л. М. Касьяненко. К. :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Цул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2015. 224 с.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12.Основи економічної теорії: навчальний посібник / за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П.В.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Круша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В.І. Депутат, С.О. Тульчинської. К.: Каравела, 2023 448 с.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1" u="none" strike="noStrike">
                        <a:solidFill>
                          <a:schemeClr val="accent1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1" u="none" strike="noStrike">
                        <a:solidFill>
                          <a:schemeClr val="accent1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1" u="none" strike="noStrike">
                        <a:solidFill>
                          <a:schemeClr val="accent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1" u="none" strike="noStrike">
                        <a:solidFill>
                          <a:schemeClr val="accent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1" u="none" strike="noStrike">
                        <a:solidFill>
                          <a:schemeClr val="accent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1" u="none" strike="noStrike">
                        <a:solidFill>
                          <a:schemeClr val="accent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1" u="none" strike="noStrike">
                        <a:solidFill>
                          <a:schemeClr val="accent1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sz="18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uk-UA" sz="18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8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8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uk-UA" sz="18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екзамен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3"/>
          <p:cNvSpPr/>
          <p:nvPr/>
        </p:nvSpPr>
        <p:spPr>
          <a:xfrm>
            <a:off x="824696" y="695685"/>
            <a:ext cx="6621409" cy="396684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у здобувачів освіти фундаментальні знання про основні економічні поняття, закони та категорії, які лежать в основі функціонування економіки на мікро- та макрорівні, а також розвинути економічне мислення, здатність до аналізу економічних явищ і процесів, прийняття раціональних рішень у різних сферах суспільного життя.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здобувачів освіти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цілісне уявлення про сутність економіки як суспільного явища, ознайомити з базовими поняттями і законами економічної теорії, навчити аналізувати взаємозв’язки між економічними суб’єктами та процесами, розвинути навички логічного мислення та застосування економічних знань у практичних ситуаціях, необхідних для подальшого вивчення прикладних економічних дисциплін.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Запрошення на навчання | Піщанська сільська рада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220" y="4872476"/>
            <a:ext cx="2008360" cy="150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345" y="2400300"/>
            <a:ext cx="6589395" cy="635000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 dirty="0"/>
          </a:p>
        </p:txBody>
      </p:sp>
      <p:sp>
        <p:nvSpPr>
          <p:cNvPr id="275" name="Прямоугольник 2"/>
          <p:cNvSpPr/>
          <p:nvPr/>
        </p:nvSpPr>
        <p:spPr>
          <a:xfrm>
            <a:off x="401534" y="2835013"/>
            <a:ext cx="6589198" cy="23044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 dirty="0"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  <a:endParaRPr lang="uk-UA" sz="1800" b="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 dirty="0"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загальні компетентності: </a:t>
            </a:r>
            <a:endParaRPr lang="uk-UA" sz="1800" b="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 1. Здатність реалізувати свої права і обов’язки як члена суспільства, усвідомлювати цінності громадянського (вільного демократичного) суспільства та необхідність його сталого розвитку, верховенства права, прав та свобод людини, громадянина в Україні, патріота своєї країни.</a:t>
            </a:r>
            <a:endParaRPr lang="en-US" altLang="en-US" sz="1800" b="0" u="none" strike="noStrike" dirty="0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1343025" y="214630"/>
            <a:ext cx="6589395" cy="44386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/>
          </a:lstStyle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en-US" dirty="0"/>
          </a:p>
        </p:txBody>
      </p:sp>
      <p:sp>
        <p:nvSpPr>
          <p:cNvPr id="4" name="Прямоугольник 2"/>
          <p:cNvSpPr/>
          <p:nvPr/>
        </p:nvSpPr>
        <p:spPr>
          <a:xfrm>
            <a:off x="868680" y="988060"/>
            <a:ext cx="6228715" cy="15424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РН</a:t>
            </a:r>
            <a:r>
              <a:rPr lang="uk-UA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800" u="none" strike="noStrike" dirty="0">
                <a:solidFill>
                  <a:schemeClr val="tx2">
                    <a:lumMod val="75000"/>
                  </a:schemeClr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 ринкові явища та процеси на основі застосування теоретичних знань і прикладних навичок здійснення маркетингової діяльності.</a:t>
            </a:r>
            <a:endParaRPr lang="en-US" altLang="en-US" sz="1800" u="none" strike="noStrike" dirty="0">
              <a:solidFill>
                <a:schemeClr val="tx2">
                  <a:lumMod val="75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РН</a:t>
            </a:r>
            <a:r>
              <a:rPr lang="uk-UA" altLang="en-US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</a:t>
            </a:r>
            <a:r>
              <a:rPr lang="en-US" altLang="en-US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r>
              <a:rPr lang="uk-UA" altLang="en-US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Знати історію, наукові цінності й досягнення суспільства у маркетинговій діяльності.</a:t>
            </a:r>
            <a:r>
              <a:rPr lang="en-US" altLang="en-US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altLang="en-US" sz="1800" u="none" strike="noStrike" dirty="0">
              <a:solidFill>
                <a:schemeClr val="tx2">
                  <a:lumMod val="75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Запрошення на навчання | Піщанська сільська рада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998" y="5212125"/>
            <a:ext cx="2008360" cy="150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Прямоугольник 1"/>
          <p:cNvSpPr/>
          <p:nvPr/>
        </p:nvSpPr>
        <p:spPr>
          <a:xfrm>
            <a:off x="2287619" y="505466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1" u="none" strike="noStrike" dirty="0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СТРУКТУРА КУРСУ</a:t>
            </a:r>
            <a:endParaRPr lang="uk-UA" sz="2800" b="1" u="none" strike="noStrike" dirty="0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00342" y="1160277"/>
          <a:ext cx="8743315" cy="4240876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68785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4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</a:t>
                      </a: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1.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Предмет і метод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економічної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теорії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4557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</a:t>
                      </a:r>
                      <a:r>
                        <a:rPr lang="uk-UA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Економічні потреби і виробничі можливості суспільства</a:t>
                      </a:r>
                      <a:endParaRPr lang="uk-UA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4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відносини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4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 </a:t>
                      </a:r>
                      <a:r>
                        <a:rPr lang="uk-UA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Гроші та грошова система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4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 </a:t>
                      </a:r>
                      <a:r>
                        <a:rPr lang="uk-UA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Економічна система суспільства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6.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відносини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7.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Ринок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організація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суспільного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виробництва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8. </a:t>
                      </a:r>
                      <a:r>
                        <a:rPr lang="uk-UA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 організації суспільного виробництва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9.</a:t>
                      </a:r>
                      <a:r>
                        <a:rPr lang="uk-UA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Підприємство та підприємництво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4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10.</a:t>
                      </a:r>
                      <a:r>
                        <a:rPr lang="uk-UA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Капітал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altLang="zh-CN" sz="14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прибуток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4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11. Суспільне відтворення</a:t>
                      </a:r>
                      <a:endParaRPr lang="en-US" altLang="zh-CN" sz="1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43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00343" y="1442167"/>
          <a:ext cx="8463823" cy="3522238"/>
        </p:xfrm>
        <a:graphic>
          <a:graphicData uri="http://schemas.openxmlformats.org/drawingml/2006/table">
            <a:tbl>
              <a:tblPr/>
              <a:tblGrid>
                <a:gridCol w="821241"/>
                <a:gridCol w="6309295"/>
                <a:gridCol w="1333287"/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Предмет і метод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економічної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теорії</a:t>
                      </a:r>
                      <a:endParaRPr lang="en-US" altLang="zh-CN" sz="16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TimesNewRomanPSM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Підприємство і підприємництво</a:t>
                      </a:r>
                      <a:endParaRPr lang="en-US" altLang="zh-CN" sz="16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Гроші та грошова система</a:t>
                      </a:r>
                      <a:endParaRPr lang="en-US" altLang="zh-CN" sz="16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Ринок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організація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суспільного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виробництва</a:t>
                      </a:r>
                      <a:endParaRPr lang="en-US" altLang="zh-CN" sz="16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Капітал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Витрати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прибуток</a:t>
                      </a:r>
                      <a:endParaRPr lang="ru-RU" altLang="zh-CN" sz="16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Форми організації суспільного виробництва</a:t>
                      </a:r>
                      <a:endParaRPr lang="en-US" altLang="zh-CN" sz="16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8828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Економічні потреби і виробничі можливості суспільства</a:t>
                      </a:r>
                      <a:endParaRPr lang="en-US" altLang="zh-CN" sz="16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Світове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господарство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міжнародна</a:t>
                      </a:r>
                      <a:r>
                        <a:rPr lang="ru-RU" altLang="zh-CN" sz="16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6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економіка</a:t>
                      </a:r>
                      <a:endParaRPr lang="en-US" altLang="zh-CN" sz="16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091721" y="559988"/>
            <a:ext cx="458784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2800" b="1" u="none" strike="noStrike" dirty="0">
                <a:uFillTx/>
                <a:latin typeface="Times New Roman" panose="02020603050405020304"/>
                <a:ea typeface="DejaVu Sans"/>
              </a:rPr>
              <a:t>СЕМІНАРСЬКІ</a:t>
            </a:r>
            <a:r>
              <a:rPr lang="uk-UA" sz="2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 ЗАНЯТТЯ</a:t>
            </a:r>
            <a:endParaRPr lang="uk-UA" sz="2800" b="1" u="none" strike="noStrike" dirty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pic>
        <p:nvPicPr>
          <p:cNvPr id="4102" name="Picture 6" descr="Кращі студенти - Факультет економіки і підприємництв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983" y="5140242"/>
            <a:ext cx="1502851" cy="144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Прямоугольник 1"/>
          <p:cNvSpPr/>
          <p:nvPr/>
        </p:nvSpPr>
        <p:spPr>
          <a:xfrm>
            <a:off x="2300637" y="125221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САМОСТІЙНА РОБОТА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67680" y="762346"/>
          <a:ext cx="8743315" cy="573151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4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4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4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Предмет і метод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економічної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теорії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TimesNewRomanPSM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Економічні потреби і виробничі можливості суспільства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Економічні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відносини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власності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система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суспільства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Гроші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грошова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система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Ринок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форма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організації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суспільного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виробництва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організації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суспільного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виробництва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Підприємство і підприємництво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Капітал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Витрати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прибуток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100" b="1" u="none" strike="noStrike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Суспільне відтворення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Відтворення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економічне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зростання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макроекономічні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показники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Проблеми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економічного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зростання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різних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групах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країн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в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Україні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Державне регулювання національної економіки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Регулююча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діяльність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держави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соціальній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сфері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роль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держави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ринковій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економіці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Сутність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міжнародного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руху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капіталів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Причини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виникнення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сутність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глобальних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проблем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Глобальні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проблеми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і шляхи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розв’язання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1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людством</a:t>
                      </a:r>
                      <a:r>
                        <a:rPr lang="ru-RU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Глобалізація економіки</a:t>
                      </a:r>
                      <a:endParaRPr lang="en-US" altLang="zh-CN" sz="11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100" b="1" u="none" strike="noStrike" dirty="0">
                        <a:solidFill>
                          <a:schemeClr val="accent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uk-UA" sz="11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Box 8"/>
          <p:cNvSpPr/>
          <p:nvPr/>
        </p:nvSpPr>
        <p:spPr>
          <a:xfrm>
            <a:off x="1781319" y="678698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633744" y="1044458"/>
            <a:ext cx="6437014" cy="476694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Оцінювання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здійснюється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4-бальною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шкалою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endParaRPr lang="uk-UA" altLang="en-US" sz="1600" dirty="0"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Робота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здобувача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освіти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заняттях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з </a:t>
            </a:r>
            <a:r>
              <a:rPr lang="uk-UA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освітнього компонента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ґрунтовна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часткова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достатній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);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низький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підготовки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відсутність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).</a:t>
            </a:r>
            <a:endParaRPr lang="uk-UA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Оцінювання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результатів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практичних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відбувається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загальними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обґрунтовано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висновки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пропозиції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аргументовано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і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належним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чином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допущено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неточності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-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70%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припущення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незначних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помилок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Box 8"/>
          <p:cNvSpPr/>
          <p:nvPr/>
        </p:nvSpPr>
        <p:spPr>
          <a:xfrm>
            <a:off x="1627411" y="43315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742384" y="980440"/>
            <a:ext cx="6047716" cy="526152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90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відповідях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час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систематизовані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добре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65-89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безумовне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40-64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упоратися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40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прогалини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припустився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семестрові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залік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є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екзамен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екзаменаційного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білету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8928</Words>
  <Application>WPS Presentation</Application>
  <PresentationFormat>Екран (4:3)</PresentationFormat>
  <Paragraphs>427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Times New Roman</vt:lpstr>
      <vt:lpstr>Calibri</vt:lpstr>
      <vt:lpstr>Calibri</vt:lpstr>
      <vt:lpstr>TimesNewRomanPSMT</vt:lpstr>
      <vt:lpstr>Microsoft YaHei</vt:lpstr>
      <vt:lpstr>Arial Unicode MS</vt:lpstr>
      <vt:lpstr>Грань</vt:lpstr>
      <vt:lpstr>Основи економічної теорії  </vt:lpstr>
      <vt:lpstr>PowerPoint 演示文稿</vt:lpstr>
      <vt:lpstr>PowerPoint 演示文稿</vt:lpstr>
      <vt:lpstr>Програмні результати навчання: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74</cp:revision>
  <cp:lastPrinted>2025-06-11T12:28:00Z</cp:lastPrinted>
  <dcterms:created xsi:type="dcterms:W3CDTF">2024-02-06T17:10:00Z</dcterms:created>
  <dcterms:modified xsi:type="dcterms:W3CDTF">2025-09-29T10:26:33Z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