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66" r:id="rId5"/>
    <p:sldId id="259" r:id="rId6"/>
    <p:sldId id="267" r:id="rId7"/>
    <p:sldId id="268" r:id="rId8"/>
    <p:sldId id="270" r:id="rId9"/>
    <p:sldId id="271" r:id="rId10"/>
    <p:sldId id="272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ЯКІСТЬ ТА БЕЗПЕЧНІСТЬ ХАРЧОВИХ ПРОДУКТІВ</a:t>
            </a:r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 </a:t>
            </a:r>
            <a:r>
              <a:rPr lang="uk-UA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  </a:t>
            </a:r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9"/>
            <a:ext cx="8856984" cy="10934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Calibri"/>
                <a:cs typeface="Times New Roman"/>
              </a:rPr>
              <a:t>Критерії та порядок оцінювання результатів </a:t>
            </a:r>
            <a:r>
              <a:rPr lang="uk-UA" b="1" dirty="0" smtClean="0">
                <a:latin typeface="Times New Roman"/>
                <a:ea typeface="Calibri"/>
                <a:cs typeface="Times New Roman"/>
              </a:rPr>
              <a:t>навчання</a:t>
            </a: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i="1" dirty="0">
                <a:latin typeface="Times New Roman"/>
                <a:ea typeface="Calibri"/>
                <a:cs typeface="Times New Roman"/>
              </a:rPr>
              <a:t>Високий рівень знань  -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  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оцінка 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«відмінно»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uk-UA" sz="1400" dirty="0">
                <a:latin typeface="Times New Roman"/>
                <a:ea typeface="Times New Roman"/>
              </a:rPr>
              <a:t>виставляється, якщо у відповідях на запитання  здобувач освіти  виявив  всебічні, систематизовані, глибокі  знання програмного </a:t>
            </a:r>
            <a:r>
              <a:rPr lang="uk-UA" sz="1400" dirty="0" smtClean="0">
                <a:latin typeface="Times New Roman"/>
                <a:ea typeface="Times New Roman"/>
              </a:rPr>
              <a:t>матеріалу, вміє </a:t>
            </a:r>
            <a:r>
              <a:rPr lang="uk-UA" sz="1400" dirty="0">
                <a:latin typeface="Times New Roman"/>
                <a:ea typeface="Times New Roman"/>
              </a:rPr>
              <a:t>на основі причинно-наслідкових </a:t>
            </a:r>
            <a:r>
              <a:rPr lang="uk-UA" sz="1400" dirty="0" err="1">
                <a:latin typeface="Times New Roman"/>
                <a:ea typeface="Times New Roman"/>
              </a:rPr>
              <a:t>зв’язків</a:t>
            </a:r>
            <a:r>
              <a:rPr lang="uk-UA" sz="1400" dirty="0">
                <a:latin typeface="Times New Roman"/>
                <a:ea typeface="Times New Roman"/>
              </a:rPr>
              <a:t> пояснити  його. Відповіді свідчать про глибоке  розуміння  суті методів контролю кості та  безпечності  харчових продуктів,  здобувач освіти самостійно  знає і  вміє  визначати токсичні речовини, речовини з відносно невисоким негативним впливом на людину, харчові добавки, ідентифікувати  та виявляти фальсифікацію харчових </a:t>
            </a:r>
            <a:r>
              <a:rPr lang="uk-UA" sz="1400" dirty="0" err="1">
                <a:latin typeface="Times New Roman"/>
                <a:ea typeface="Times New Roman"/>
              </a:rPr>
              <a:t>родуктів</a:t>
            </a:r>
            <a:r>
              <a:rPr lang="uk-UA" sz="1400" dirty="0">
                <a:latin typeface="Times New Roman"/>
                <a:ea typeface="Times New Roman"/>
              </a:rPr>
              <a:t>,  складає звіт, що містить обґрунтовані висновки.</a:t>
            </a:r>
            <a:endParaRPr lang="uk-UA" sz="1400" dirty="0"/>
          </a:p>
          <a:p>
            <a:pPr marL="495300" algn="just">
              <a:spcAft>
                <a:spcPts val="0"/>
              </a:spcAft>
            </a:pPr>
            <a:r>
              <a:rPr lang="uk-UA" sz="1400" b="1" i="1" dirty="0">
                <a:latin typeface="Times New Roman"/>
                <a:ea typeface="Times New Roman"/>
              </a:rPr>
              <a:t> </a:t>
            </a:r>
            <a:endParaRPr lang="uk-UA" sz="1400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i="1" dirty="0">
                <a:latin typeface="Times New Roman"/>
                <a:ea typeface="Calibri"/>
                <a:cs typeface="Times New Roman"/>
              </a:rPr>
              <a:t>   Достатній рівень знань   -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оцінка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 «добре» 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uk-UA" sz="1400" dirty="0">
                <a:latin typeface="Times New Roman"/>
                <a:ea typeface="Times New Roman"/>
              </a:rPr>
              <a:t>виставляється, якщо у відповіді на запитання здобувач освіти виявив повне знання програмного матеріалу на рівні аналітичного відтворення .Здобувач освіти  виявляє знання і розуміння матеріалу, проте не зовсім повно відповідає на запитання , припускається </a:t>
            </a:r>
            <a:r>
              <a:rPr lang="uk-UA" sz="1400" dirty="0" err="1">
                <a:latin typeface="Times New Roman"/>
                <a:ea typeface="Times New Roman"/>
              </a:rPr>
              <a:t>неточностей</a:t>
            </a:r>
            <a:r>
              <a:rPr lang="uk-UA" sz="1400" dirty="0">
                <a:latin typeface="Times New Roman"/>
                <a:ea typeface="Times New Roman"/>
              </a:rPr>
              <a:t>  при виконанні завдань. Здобувач освіти самостійно виконує дослідження  згідно з  методичними рекомендаціями, робить окремі висновки.</a:t>
            </a:r>
            <a:endParaRPr lang="uk-UA" sz="1400" dirty="0"/>
          </a:p>
          <a:p>
            <a:pPr marL="495300" algn="just">
              <a:spcAft>
                <a:spcPts val="0"/>
              </a:spcAft>
            </a:pPr>
            <a:r>
              <a:rPr lang="uk-UA" sz="1400" dirty="0">
                <a:latin typeface="Times New Roman"/>
                <a:ea typeface="Times New Roman"/>
              </a:rPr>
              <a:t> </a:t>
            </a:r>
            <a:endParaRPr lang="uk-UA" sz="14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   </a:t>
            </a:r>
            <a:r>
              <a:rPr lang="uk-UA" sz="1400" b="1" i="1" dirty="0">
                <a:latin typeface="Times New Roman"/>
                <a:ea typeface="Calibri"/>
                <a:cs typeface="Times New Roman"/>
              </a:rPr>
              <a:t>Середній рівень знань -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оцінка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 «задовільно» 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uk-UA" sz="1400" dirty="0">
                <a:latin typeface="Times New Roman"/>
                <a:ea typeface="Times New Roman"/>
              </a:rPr>
              <a:t>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</a:t>
            </a:r>
            <a:r>
              <a:rPr lang="uk-UA" sz="1400" dirty="0" err="1">
                <a:latin typeface="Times New Roman"/>
                <a:ea typeface="Times New Roman"/>
              </a:rPr>
              <a:t>неточностей</a:t>
            </a:r>
            <a:r>
              <a:rPr lang="uk-UA" sz="1400" dirty="0">
                <a:latin typeface="Times New Roman"/>
                <a:ea typeface="Times New Roman"/>
              </a:rPr>
              <a:t> при дослідженні якості  та  безпечності харчових продуктів, робить незначні помилки щодо визначень та понять освітнього компонента, описує окремі  спостереження.</a:t>
            </a:r>
            <a:endParaRPr lang="uk-UA" sz="1400" dirty="0"/>
          </a:p>
          <a:p>
            <a:pPr marL="495300" algn="just">
              <a:spcAft>
                <a:spcPts val="0"/>
              </a:spcAft>
            </a:pPr>
            <a:r>
              <a:rPr lang="uk-UA" sz="1400" dirty="0">
                <a:latin typeface="Times New Roman"/>
                <a:ea typeface="Times New Roman"/>
              </a:rPr>
              <a:t> </a:t>
            </a:r>
            <a:endParaRPr lang="uk-UA" sz="14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   </a:t>
            </a:r>
            <a:r>
              <a:rPr lang="uk-UA" sz="1400" b="1" i="1" dirty="0">
                <a:latin typeface="Times New Roman"/>
                <a:ea typeface="Calibri"/>
                <a:cs typeface="Times New Roman"/>
              </a:rPr>
              <a:t>Початковий рівень знань 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- оцінка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 «незадовільно»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uk-UA" sz="1400" dirty="0">
                <a:latin typeface="Times New Roman"/>
                <a:ea typeface="Times New Roman"/>
              </a:rPr>
              <a:t>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методах дослідження якості  та безпечності харчових продуктів.</a:t>
            </a:r>
            <a:endParaRPr lang="uk-UA" sz="1400" dirty="0"/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6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824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7040" y="692696"/>
            <a:ext cx="8481424" cy="11755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 </a:t>
            </a:r>
            <a:r>
              <a:rPr lang="uk-UA" sz="1400" dirty="0">
                <a:latin typeface="Times New Roman"/>
                <a:ea typeface="Times New Roman"/>
              </a:rPr>
              <a:t>Закон  України «Про якість та безпеку  харчових продуктів і продовольчої сировини» / </a:t>
            </a:r>
            <a:r>
              <a:rPr lang="uk-UA" sz="1400" dirty="0" smtClean="0">
                <a:latin typeface="Times New Roman"/>
                <a:ea typeface="Times New Roman"/>
              </a:rPr>
              <a:t>відомості Верховної </a:t>
            </a:r>
            <a:r>
              <a:rPr lang="uk-UA" sz="1400" dirty="0">
                <a:latin typeface="Times New Roman"/>
                <a:ea typeface="Times New Roman"/>
              </a:rPr>
              <a:t>ради, № 21.16 від </a:t>
            </a:r>
            <a:r>
              <a:rPr lang="uk-UA" sz="1400" dirty="0" smtClean="0">
                <a:latin typeface="Times New Roman"/>
                <a:ea typeface="Times New Roman"/>
              </a:rPr>
              <a:t>21.10.2004.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400" dirty="0" smtClean="0">
                <a:latin typeface="Times New Roman"/>
                <a:ea typeface="Times New Roman"/>
              </a:rPr>
              <a:t>Безпека </a:t>
            </a:r>
            <a:r>
              <a:rPr lang="uk-UA" sz="1400" dirty="0">
                <a:latin typeface="Times New Roman"/>
                <a:ea typeface="Times New Roman"/>
              </a:rPr>
              <a:t>продовольчої сировини і харчових продуктів: навчальний посібник-практикум / </a:t>
            </a:r>
            <a:r>
              <a:rPr lang="uk-UA" sz="1400" dirty="0" err="1">
                <a:latin typeface="Times New Roman"/>
                <a:ea typeface="Times New Roman"/>
              </a:rPr>
              <a:t>В.В.Євлаш</a:t>
            </a:r>
            <a:r>
              <a:rPr lang="uk-UA" sz="1400" dirty="0">
                <a:latin typeface="Times New Roman"/>
                <a:ea typeface="Times New Roman"/>
              </a:rPr>
              <a:t>, </a:t>
            </a:r>
            <a:r>
              <a:rPr lang="uk-UA" sz="1400" dirty="0" err="1">
                <a:latin typeface="Times New Roman"/>
                <a:ea typeface="Times New Roman"/>
              </a:rPr>
              <a:t>Л.В.Газзаві-Рогозіна</a:t>
            </a:r>
            <a:r>
              <a:rPr lang="uk-UA" sz="1400" dirty="0">
                <a:latin typeface="Times New Roman"/>
                <a:ea typeface="Times New Roman"/>
              </a:rPr>
              <a:t>, </a:t>
            </a:r>
            <a:r>
              <a:rPr lang="uk-UA" sz="1400" dirty="0" err="1">
                <a:latin typeface="Times New Roman"/>
                <a:ea typeface="Times New Roman"/>
              </a:rPr>
              <a:t>І.С.Пілюгіна</a:t>
            </a:r>
            <a:r>
              <a:rPr lang="uk-UA" sz="1400" dirty="0">
                <a:latin typeface="Times New Roman"/>
                <a:ea typeface="Times New Roman"/>
              </a:rPr>
              <a:t>, </a:t>
            </a:r>
            <a:r>
              <a:rPr lang="uk-UA" sz="1400" dirty="0" err="1">
                <a:latin typeface="Times New Roman"/>
                <a:ea typeface="Times New Roman"/>
              </a:rPr>
              <a:t>Л.І.Сєногонова</a:t>
            </a:r>
            <a:r>
              <a:rPr lang="uk-UA" sz="1400" dirty="0">
                <a:latin typeface="Times New Roman"/>
                <a:ea typeface="Times New Roman"/>
              </a:rPr>
              <a:t>. – Х.: Світ Книг, 2022. – 157 </a:t>
            </a:r>
            <a:r>
              <a:rPr lang="uk-UA" sz="1400" dirty="0" smtClean="0">
                <a:latin typeface="Times New Roman"/>
                <a:ea typeface="Times New Roman"/>
              </a:rPr>
              <a:t>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400" dirty="0" err="1" smtClean="0">
                <a:latin typeface="Times New Roman"/>
                <a:ea typeface="Times New Roman"/>
              </a:rPr>
              <a:t>Димань</a:t>
            </a:r>
            <a:r>
              <a:rPr lang="uk-UA" sz="1400" dirty="0" smtClean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Т.М. Безпека продовольчої сировини і харчових продуктів: підручник/ Т.М. </a:t>
            </a:r>
            <a:r>
              <a:rPr lang="uk-UA" sz="1400" dirty="0" err="1">
                <a:latin typeface="Times New Roman"/>
                <a:ea typeface="Times New Roman"/>
              </a:rPr>
              <a:t>Димань</a:t>
            </a:r>
            <a:r>
              <a:rPr lang="uk-UA" sz="1400" dirty="0">
                <a:latin typeface="Times New Roman"/>
                <a:ea typeface="Times New Roman"/>
              </a:rPr>
              <a:t>, </a:t>
            </a:r>
            <a:r>
              <a:rPr lang="uk-UA" sz="1400" dirty="0" err="1">
                <a:latin typeface="Times New Roman"/>
                <a:ea typeface="Times New Roman"/>
              </a:rPr>
              <a:t>Т.Г.Мазур</a:t>
            </a:r>
            <a:r>
              <a:rPr lang="uk-UA" sz="1400" dirty="0">
                <a:latin typeface="Times New Roman"/>
                <a:ea typeface="Times New Roman"/>
              </a:rPr>
              <a:t>. -  К.: ВЦ “Академія”. 2015.  - 520 </a:t>
            </a:r>
            <a:r>
              <a:rPr lang="uk-UA" sz="1400" dirty="0" smtClean="0">
                <a:latin typeface="Times New Roman"/>
                <a:ea typeface="Times New Roman"/>
              </a:rPr>
              <a:t>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400" dirty="0" smtClean="0">
                <a:latin typeface="Times New Roman"/>
                <a:ea typeface="Calibri"/>
                <a:cs typeface="Times New Roman"/>
              </a:rPr>
              <a:t>ДСТУ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ІSO 9000-2015. Системи управління якістю. Основні положення та словник. К.:    Держспоживстандарт України, 2015. 45 с.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400" dirty="0" smtClean="0">
                <a:latin typeface="Times New Roman"/>
                <a:ea typeface="Calibri"/>
                <a:cs typeface="Times New Roman"/>
              </a:rPr>
              <a:t>5.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ДСТУ ІSO 22000:2017. Системи управління безпечністю харчових продуктів. Вимоги   до будь-яких організацій харчового ланцюга. К.: Держспоживстандарт України, 2017. 30 с. </a:t>
            </a:r>
            <a:r>
              <a:rPr lang="uk-UA" sz="1400" dirty="0" smtClean="0">
                <a:latin typeface="Times New Roman"/>
                <a:ea typeface="Calibri"/>
                <a:cs typeface="Times New Roman"/>
              </a:rPr>
              <a:t>.</a:t>
            </a:r>
            <a:endParaRPr lang="uk-UA" sz="14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 smtClean="0">
                <a:latin typeface="Calibri"/>
                <a:ea typeface="Times New Roman"/>
                <a:cs typeface="Times New Roman"/>
              </a:rPr>
              <a:t>6.</a:t>
            </a:r>
            <a:r>
              <a:rPr lang="uk-UA" sz="1400" dirty="0" smtClean="0">
                <a:latin typeface="Times New Roman"/>
                <a:ea typeface="Times New Roman"/>
              </a:rPr>
              <a:t>.Дубініна </a:t>
            </a:r>
            <a:r>
              <a:rPr lang="uk-UA" sz="1400" dirty="0">
                <a:latin typeface="Times New Roman"/>
                <a:ea typeface="Times New Roman"/>
              </a:rPr>
              <a:t>А.А., Малюк Л.П., </a:t>
            </a:r>
            <a:r>
              <a:rPr lang="uk-UA" sz="1400" dirty="0" err="1">
                <a:latin typeface="Times New Roman"/>
                <a:ea typeface="Times New Roman"/>
              </a:rPr>
              <a:t>Селютіна</a:t>
            </a:r>
            <a:r>
              <a:rPr lang="uk-UA" sz="1400" dirty="0">
                <a:latin typeface="Times New Roman"/>
                <a:ea typeface="Times New Roman"/>
              </a:rPr>
              <a:t> Г.А. та  ін. Токсичні речовини у харчових продуктах та методи їх визначення: Підручник. – К.: ВД «Професіонал», 2007. – 384 </a:t>
            </a:r>
            <a:r>
              <a:rPr lang="uk-UA" sz="1400" dirty="0" smtClean="0">
                <a:latin typeface="Times New Roman"/>
                <a:ea typeface="Times New Roman"/>
              </a:rPr>
              <a:t>с.</a:t>
            </a:r>
            <a:endParaRPr lang="uk-UA" sz="1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 smtClean="0">
                <a:latin typeface="Times New Roman"/>
                <a:ea typeface="Times New Roman"/>
              </a:rPr>
              <a:t>7.Лозова </a:t>
            </a:r>
            <a:r>
              <a:rPr lang="uk-UA" sz="1400" dirty="0">
                <a:latin typeface="Times New Roman"/>
                <a:ea typeface="Times New Roman"/>
              </a:rPr>
              <a:t>Т. М. Управління якістю та безпечністю продукції харчової галузі: підручник / Т. М. Лозова, І. В. </a:t>
            </a:r>
            <a:r>
              <a:rPr lang="uk-UA" sz="1400" dirty="0" err="1">
                <a:latin typeface="Times New Roman"/>
                <a:ea typeface="Times New Roman"/>
              </a:rPr>
              <a:t>Сирохман</a:t>
            </a:r>
            <a:r>
              <a:rPr lang="uk-UA" sz="1400" dirty="0">
                <a:latin typeface="Times New Roman"/>
                <a:ea typeface="Times New Roman"/>
              </a:rPr>
              <a:t>. – Львів: Видавництво “Растр-7”, 2018. – 400 с</a:t>
            </a:r>
            <a:r>
              <a:rPr lang="uk-UA" sz="1400" dirty="0" smtClean="0">
                <a:latin typeface="Times New Roman"/>
                <a:ea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 smtClean="0">
                <a:latin typeface="Times New Roman"/>
                <a:ea typeface="Times New Roman"/>
              </a:rPr>
              <a:t>8. Назаренко </a:t>
            </a:r>
            <a:r>
              <a:rPr lang="uk-UA" sz="1400" dirty="0">
                <a:latin typeface="Times New Roman"/>
                <a:ea typeface="Times New Roman"/>
              </a:rPr>
              <a:t>Л.О. Ідентифікація та фальсифікація продовольчих товарів: Навчальний  19 слайд-курс: [ текст]: </a:t>
            </a:r>
            <a:r>
              <a:rPr lang="uk-UA" sz="1400" dirty="0" err="1">
                <a:latin typeface="Times New Roman"/>
                <a:ea typeface="Times New Roman"/>
              </a:rPr>
              <a:t>навч</a:t>
            </a:r>
            <a:r>
              <a:rPr lang="uk-UA" sz="1400" dirty="0">
                <a:latin typeface="Times New Roman"/>
                <a:ea typeface="Times New Roman"/>
              </a:rPr>
              <a:t>. </a:t>
            </a:r>
            <a:r>
              <a:rPr lang="uk-UA" sz="1400" dirty="0" err="1">
                <a:latin typeface="Times New Roman"/>
                <a:ea typeface="Times New Roman"/>
              </a:rPr>
              <a:t>посіб</a:t>
            </a:r>
            <a:r>
              <a:rPr lang="uk-UA" sz="1400" dirty="0">
                <a:latin typeface="Times New Roman"/>
                <a:ea typeface="Times New Roman"/>
              </a:rPr>
              <a:t>./ Л.О. Назаренко – К.: «Центр учбової літератури», 2014. – 248 </a:t>
            </a:r>
            <a:r>
              <a:rPr lang="uk-UA" sz="1400" dirty="0" smtClean="0">
                <a:latin typeface="Times New Roman"/>
                <a:ea typeface="Times New Roman"/>
              </a:rPr>
              <a:t>с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 smtClean="0">
                <a:latin typeface="Times New Roman"/>
                <a:ea typeface="Times New Roman"/>
              </a:rPr>
              <a:t>9. Павлова </a:t>
            </a:r>
            <a:r>
              <a:rPr lang="uk-UA" sz="1400" dirty="0">
                <a:latin typeface="Times New Roman"/>
                <a:ea typeface="Times New Roman"/>
              </a:rPr>
              <a:t>В.А. Ідентифікація та фальсифікація продовольчих товарів / В.А. Павлова, Л.Д. Титаренко, В.Д. Залигіна. –Київ: Центр навчальної літератури, 2006. – 192 </a:t>
            </a:r>
            <a:r>
              <a:rPr lang="uk-UA" sz="1400" dirty="0" smtClean="0">
                <a:latin typeface="Times New Roman"/>
                <a:ea typeface="Times New Roman"/>
              </a:rPr>
              <a:t>с.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 smtClean="0">
                <a:latin typeface="Times New Roman"/>
                <a:ea typeface="Times New Roman"/>
              </a:rPr>
              <a:t>10.Пономарьов </a:t>
            </a:r>
            <a:r>
              <a:rPr lang="uk-UA" sz="1400" dirty="0">
                <a:latin typeface="Times New Roman"/>
                <a:ea typeface="Times New Roman"/>
              </a:rPr>
              <a:t>П.Х., </a:t>
            </a:r>
            <a:r>
              <a:rPr lang="uk-UA" sz="1400" dirty="0" err="1">
                <a:latin typeface="Times New Roman"/>
                <a:ea typeface="Times New Roman"/>
              </a:rPr>
              <a:t>Сирохман</a:t>
            </a:r>
            <a:r>
              <a:rPr lang="uk-UA" sz="1400" dirty="0">
                <a:latin typeface="Times New Roman"/>
                <a:ea typeface="Times New Roman"/>
              </a:rPr>
              <a:t> І.В. Безпека харчових продуктів та продовольчої сировини. Навчальний посібник. – К.: </a:t>
            </a:r>
            <a:r>
              <a:rPr lang="uk-UA" sz="1400" dirty="0" err="1">
                <a:latin typeface="Times New Roman"/>
                <a:ea typeface="Times New Roman"/>
              </a:rPr>
              <a:t>Лібра</a:t>
            </a:r>
            <a:r>
              <a:rPr lang="uk-UA" sz="1400" dirty="0">
                <a:latin typeface="Times New Roman"/>
                <a:ea typeface="Times New Roman"/>
              </a:rPr>
              <a:t>, 1999. – 272 с</a:t>
            </a:r>
            <a:r>
              <a:rPr lang="uk-UA" sz="1400" dirty="0" smtClean="0">
                <a:latin typeface="Times New Roman"/>
                <a:ea typeface="Times New Roman"/>
              </a:rPr>
              <a:t>.</a:t>
            </a:r>
            <a:r>
              <a:rPr lang="uk-UA" sz="1400" dirty="0">
                <a:latin typeface="Times New Roman"/>
                <a:ea typeface="Times New Roman"/>
              </a:rPr>
              <a:t> </a:t>
            </a:r>
            <a:endParaRPr lang="uk-UA" sz="1400" dirty="0" smtClean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smtClean="0">
                <a:latin typeface="Times New Roman"/>
                <a:ea typeface="Times New Roman"/>
              </a:rPr>
              <a:t>11. Інтернет-ресурси</a:t>
            </a:r>
            <a:endParaRPr lang="uk-UA" sz="1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latin typeface="Calibri"/>
                <a:ea typeface="Calibri"/>
                <a:cs typeface="Times New Roman"/>
              </a:rPr>
              <a:t> 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>
                <a:latin typeface="Times New Roman"/>
                <a:ea typeface="Times New Roman"/>
                <a:cs typeface="Times New Roman"/>
              </a:rPr>
              <a:t> 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uk-UA" sz="1600" dirty="0">
              <a:latin typeface="Calibri"/>
              <a:ea typeface="Calibri"/>
              <a:cs typeface="Times New Roman"/>
            </a:endParaRPr>
          </a:p>
          <a:p>
            <a:pPr lvl="8" algn="just">
              <a:spcAft>
                <a:spcPts val="600"/>
              </a:spcAft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979712" y="384919"/>
            <a:ext cx="4591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4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688269"/>
              </p:ext>
            </p:extLst>
          </p:nvPr>
        </p:nvGraphicFramePr>
        <p:xfrm>
          <a:off x="-267" y="0"/>
          <a:ext cx="9144000" cy="7626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професійні програми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ХЛІБА,КОНДИТЕРСЬКИХ,МАКАРОННИХ</a:t>
                      </a:r>
                      <a:r>
                        <a:rPr lang="uk-UA" sz="14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ВИРОБІВ   І ХАРЧОКОНЦЕНТРАТІВ</a:t>
                      </a:r>
                      <a:endParaRPr lang="uk-UA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6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620688"/>
            <a:ext cx="734481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332655"/>
            <a:ext cx="6030416" cy="5753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Мета:</a:t>
            </a:r>
            <a:r>
              <a:rPr lang="uk-UA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формування  у здобувачів освіти системи знань та навичок, необхідних для розуміння та забезпечення безпеки харчових продуктів, а також  управління якістю. 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 саме: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SzPts val="1000"/>
              <a:buFont typeface="Courier New"/>
              <a:buChar char="o"/>
              <a:tabLst>
                <a:tab pos="914400" algn="l"/>
              </a:tabLst>
            </a:pPr>
            <a:r>
              <a:rPr lang="uk-UA" sz="1400" spc="1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Формування системних знань про якість та безпечність харчових продуктів, включаючи законодавство, принципи НАССР,  методи контролю.</a:t>
            </a:r>
            <a:endParaRPr lang="uk-UA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SzPts val="1000"/>
              <a:buFont typeface="Courier New"/>
              <a:buChar char="o"/>
              <a:tabLst>
                <a:tab pos="914400" algn="l"/>
              </a:tabLst>
            </a:pPr>
            <a:r>
              <a:rPr lang="uk-UA" sz="1400" spc="1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Набуття практичних навичок з управління якістю та безпекою харчових продуктів на різних етапах виробництва та обігу.</a:t>
            </a:r>
            <a:endParaRPr lang="uk-UA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SzPts val="1000"/>
              <a:buFont typeface="Courier New"/>
              <a:buChar char="o"/>
              <a:tabLst>
                <a:tab pos="914400" algn="l"/>
              </a:tabLst>
            </a:pPr>
            <a:r>
              <a:rPr lang="uk-UA" sz="1400" spc="1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Ознайомлення з джерелами забруднення харчових продуктів та способами зниження впливу шкідливих речовин.</a:t>
            </a:r>
            <a:endParaRPr lang="uk-UA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SzPts val="1000"/>
              <a:buFont typeface="Courier New"/>
              <a:buChar char="o"/>
              <a:tabLst>
                <a:tab pos="914400" algn="l"/>
              </a:tabLst>
            </a:pPr>
            <a:r>
              <a:rPr lang="uk-UA" sz="1400" spc="1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Розуміння ролі та функцій Державної служби України з питань безпечності харчових продуктів та захисту споживачів (</a:t>
            </a:r>
            <a:r>
              <a:rPr lang="uk-UA" sz="1400" spc="1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Держпродспоживслужба</a:t>
            </a:r>
            <a:r>
              <a:rPr lang="uk-UA" sz="1400" spc="1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у сфері контролю та нагляду за безпекою харчових продуктів.</a:t>
            </a:r>
            <a:endParaRPr lang="uk-UA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400" spc="1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endParaRPr lang="uk-UA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400" spc="1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Завдання: </a:t>
            </a:r>
            <a:r>
              <a:rPr lang="uk-UA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посилення  </a:t>
            </a:r>
            <a:r>
              <a:rPr lang="uk-UA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загальної технологічної підготовки фахівців даного профілю , забезпечення знаннями та вміннями   щодо </a:t>
            </a:r>
            <a:r>
              <a:rPr lang="uk-UA" sz="1400" dirty="0">
                <a:solidFill>
                  <a:srgbClr val="1D2125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чинного законодавства, </a:t>
            </a:r>
            <a:r>
              <a:rPr lang="uk-UA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принципів  НАССР, методів  контролю якості та безпеки,  практичного застосування цих знань у виробництві та обігу харчових продуктів.</a:t>
            </a:r>
            <a:endParaRPr lang="uk-UA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400" dirty="0">
                <a:solidFill>
                  <a:srgbClr val="1D2125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6288004" cy="7489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latin typeface="Times New Roman"/>
                <a:ea typeface="Calibri"/>
                <a:cs typeface="Times New Roman"/>
              </a:rPr>
              <a:t>РН 2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 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latin typeface="Times New Roman"/>
                <a:ea typeface="Calibri"/>
                <a:cs typeface="Times New Roman"/>
              </a:rPr>
              <a:t>РН 3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Визначати показники якості сировини, напівфабрикатів і готової продукції відповідно до нормативних вимог. 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latin typeface="Times New Roman"/>
                <a:ea typeface="Calibri"/>
                <a:cs typeface="Times New Roman"/>
              </a:rPr>
              <a:t>РН 4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Контролювати технологічні процеси харчових і суміжних виробництв.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latin typeface="Times New Roman"/>
                <a:ea typeface="Calibri"/>
                <a:cs typeface="Times New Roman"/>
              </a:rPr>
              <a:t> РН 5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Виявляти причини виникнення  виробничих ситуацій і знаходити шляхи їх вирішення</a:t>
            </a:r>
            <a:r>
              <a:rPr lang="uk-UA" sz="1400" dirty="0" smtClean="0">
                <a:latin typeface="Times New Roman"/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РН 6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Вносити пропозиції щодо удосконалення технології харчової продукції. 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latin typeface="Times New Roman"/>
                <a:ea typeface="Calibri"/>
                <a:cs typeface="Times New Roman"/>
              </a:rPr>
              <a:t> РН 10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Застосовувати системи управління якістю та безпечністю харчової продукції під час її виробництва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latin typeface="Times New Roman"/>
                <a:ea typeface="Calibri"/>
                <a:cs typeface="Times New Roman"/>
              </a:rPr>
              <a:t> РН 16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Забезпечувати процес виробництва харчової та суміжної продукції з дотриманням вимог екологічної безпеки. 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latin typeface="Times New Roman"/>
                <a:ea typeface="Calibri"/>
                <a:cs typeface="Times New Roman"/>
              </a:rPr>
              <a:t> 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46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/>
                <a:ea typeface="Calibri"/>
                <a:cs typeface="Times New Roman"/>
              </a:rPr>
              <a:t>ЗК 3</a:t>
            </a:r>
            <a:r>
              <a:rPr lang="uk-UA" dirty="0">
                <a:latin typeface="Times New Roman"/>
                <a:ea typeface="Calibri"/>
                <a:cs typeface="Times New Roman"/>
              </a:rPr>
              <a:t>. Здатність застосовувати знання у практичних ситуаціях. 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/>
                <a:ea typeface="Calibri"/>
                <a:cs typeface="Times New Roman"/>
              </a:rPr>
              <a:t> ЗК 8.</a:t>
            </a:r>
            <a:r>
              <a:rPr lang="uk-UA" dirty="0">
                <a:latin typeface="Times New Roman"/>
                <a:ea typeface="Calibri"/>
                <a:cs typeface="Times New Roman"/>
              </a:rPr>
              <a:t> Здатність оцінювати та забезпечувати якість виконуваних робіт. 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uk-UA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/>
                <a:ea typeface="Calibri"/>
                <a:cs typeface="Times New Roman"/>
              </a:rPr>
              <a:t>СК 3</a:t>
            </a:r>
            <a:r>
              <a:rPr lang="uk-UA" dirty="0">
                <a:latin typeface="Times New Roman"/>
                <a:ea typeface="Calibri"/>
                <a:cs typeface="Times New Roman"/>
              </a:rPr>
              <a:t>. Здатність проводити контроль якості і безпечності сировини, напівфабрикатів, харчової продукції та продукції суміжних виробництв.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b="1" dirty="0">
                <a:latin typeface="Times New Roman"/>
                <a:ea typeface="Calibri"/>
                <a:cs typeface="Times New Roman"/>
              </a:rPr>
              <a:t>СК 4.</a:t>
            </a:r>
            <a:r>
              <a:rPr lang="uk-UA" dirty="0">
                <a:latin typeface="Times New Roman"/>
                <a:ea typeface="Calibri"/>
                <a:cs typeface="Times New Roman"/>
              </a:rPr>
              <a:t> Здатність застосовувати практичні уміння і навички під час виробництва якісної і безпечної продукції. 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/>
                <a:ea typeface="Calibri"/>
                <a:cs typeface="Times New Roman"/>
              </a:rPr>
              <a:t>СК 5.</a:t>
            </a:r>
            <a:r>
              <a:rPr lang="uk-UA" dirty="0">
                <a:latin typeface="Times New Roman"/>
                <a:ea typeface="Calibri"/>
                <a:cs typeface="Times New Roman"/>
              </a:rPr>
              <a:t> Здатність знаходити відповідні рішення у розробці нових та удосконаленні існуючих харчових технологій. 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2000" dirty="0">
                <a:latin typeface="Times New Roman"/>
                <a:ea typeface="Calibri"/>
                <a:cs typeface="Times New Roman"/>
              </a:rPr>
              <a:t> 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908720"/>
            <a:ext cx="6912768" cy="586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Лекції</a:t>
            </a: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Times New Roman"/>
                <a:ea typeface="Calibri"/>
                <a:cs typeface="Times New Roman"/>
              </a:rPr>
              <a:t>1.Харчування </a:t>
            </a:r>
            <a:r>
              <a:rPr lang="uk-UA" sz="1600" dirty="0">
                <a:latin typeface="Times New Roman"/>
                <a:ea typeface="Calibri"/>
                <a:cs typeface="Times New Roman"/>
              </a:rPr>
              <a:t>і безпека життєдіяльності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 algn="just"/>
            <a:r>
              <a:rPr lang="uk-UA" sz="1600" dirty="0" smtClean="0">
                <a:latin typeface="Times New Roman"/>
                <a:ea typeface="Calibri"/>
              </a:rPr>
              <a:t>2.Радіонукліди </a:t>
            </a:r>
            <a:r>
              <a:rPr lang="uk-UA" sz="1600" dirty="0">
                <a:latin typeface="Times New Roman"/>
                <a:ea typeface="Calibri"/>
              </a:rPr>
              <a:t>в продуктах харчування та методи їх визначення</a:t>
            </a: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 smtClean="0">
                <a:latin typeface="Times New Roman"/>
                <a:ea typeface="Calibri"/>
              </a:rPr>
              <a:t>3.Забруднення </a:t>
            </a:r>
            <a:r>
              <a:rPr lang="uk-UA" sz="1600" dirty="0">
                <a:latin typeface="Times New Roman"/>
                <a:ea typeface="Calibri"/>
              </a:rPr>
              <a:t>харчових продуктів сполуками металів.</a:t>
            </a: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 smtClean="0">
                <a:latin typeface="Times New Roman"/>
                <a:ea typeface="Calibri"/>
              </a:rPr>
              <a:t>4.Нітрогеновмісні  </a:t>
            </a:r>
            <a:r>
              <a:rPr lang="uk-UA" sz="1600" dirty="0">
                <a:latin typeface="Times New Roman"/>
                <a:ea typeface="Calibri"/>
              </a:rPr>
              <a:t>шкідливі речовини в харчових </a:t>
            </a:r>
            <a:r>
              <a:rPr lang="uk-UA" sz="1600" dirty="0" smtClean="0">
                <a:latin typeface="Times New Roman"/>
                <a:ea typeface="Calibri"/>
              </a:rPr>
              <a:t>продуктах</a:t>
            </a:r>
          </a:p>
          <a:p>
            <a:pPr algn="just"/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600" dirty="0" smtClean="0">
                <a:latin typeface="Times New Roman"/>
                <a:ea typeface="Calibri"/>
                <a:cs typeface="Times New Roman"/>
              </a:rPr>
              <a:t>5.Забруднення </a:t>
            </a:r>
            <a:r>
              <a:rPr lang="uk-UA" sz="1600" dirty="0">
                <a:latin typeface="Times New Roman"/>
                <a:ea typeface="Calibri"/>
                <a:cs typeface="Times New Roman"/>
              </a:rPr>
              <a:t>харчових продуктів пестицидами</a:t>
            </a:r>
            <a:r>
              <a:rPr lang="uk-UA" sz="1600" dirty="0" smtClean="0">
                <a:latin typeface="Times New Roman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spc="-10" dirty="0" smtClean="0">
                <a:latin typeface="Times New Roman"/>
                <a:ea typeface="Calibri"/>
              </a:rPr>
              <a:t>6.Мікотоксини </a:t>
            </a:r>
            <a:r>
              <a:rPr lang="uk-UA" sz="1600" spc="-10" dirty="0">
                <a:latin typeface="Times New Roman"/>
                <a:ea typeface="Calibri"/>
              </a:rPr>
              <a:t>в продуктах харчування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Times New Roman"/>
                <a:ea typeface="Calibri"/>
                <a:cs typeface="Times New Roman"/>
              </a:rPr>
              <a:t>7.</a:t>
            </a:r>
            <a:r>
              <a:rPr lang="uk-UA" sz="1600" dirty="0">
                <a:latin typeface="Times New Roman"/>
                <a:ea typeface="Calibri"/>
                <a:cs typeface="Times New Roman"/>
              </a:rPr>
              <a:t> </a:t>
            </a:r>
            <a:r>
              <a:rPr lang="uk-UA" sz="1600" spc="-10" dirty="0">
                <a:latin typeface="Times New Roman"/>
                <a:ea typeface="Calibri"/>
              </a:rPr>
              <a:t>Речовини з  відносно невисоким ступенем  шкідливого впливу на  організм людини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 algn="just"/>
            <a:r>
              <a:rPr lang="uk-UA" sz="1600" dirty="0" smtClean="0">
                <a:latin typeface="Times New Roman"/>
                <a:ea typeface="Calibri"/>
              </a:rPr>
              <a:t>8.Безпека </a:t>
            </a:r>
            <a:r>
              <a:rPr lang="uk-UA" sz="1600" dirty="0">
                <a:latin typeface="Times New Roman"/>
                <a:ea typeface="Calibri"/>
              </a:rPr>
              <a:t>харчування, </a:t>
            </a:r>
            <a:r>
              <a:rPr lang="uk-UA" sz="1600" dirty="0" err="1">
                <a:latin typeface="Times New Roman"/>
                <a:ea typeface="Calibri"/>
              </a:rPr>
              <a:t>пов</a:t>
            </a:r>
            <a:r>
              <a:rPr lang="ru-RU" sz="1600" dirty="0">
                <a:latin typeface="Times New Roman"/>
                <a:ea typeface="Calibri"/>
              </a:rPr>
              <a:t>’</a:t>
            </a:r>
            <a:r>
              <a:rPr lang="uk-UA" sz="1600" dirty="0" err="1">
                <a:latin typeface="Times New Roman"/>
                <a:ea typeface="Calibri"/>
              </a:rPr>
              <a:t>язана</a:t>
            </a:r>
            <a:r>
              <a:rPr lang="uk-UA" sz="1600" dirty="0">
                <a:latin typeface="Times New Roman"/>
                <a:ea typeface="Calibri"/>
              </a:rPr>
              <a:t>  з компонентами упаковки</a:t>
            </a:r>
            <a:r>
              <a:rPr lang="uk-UA" sz="1600" dirty="0" smtClean="0">
                <a:latin typeface="Times New Roman"/>
                <a:ea typeface="Calibri"/>
              </a:rPr>
              <a:t>.</a:t>
            </a: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Times New Roman"/>
                <a:ea typeface="Calibri"/>
                <a:cs typeface="Times New Roman"/>
              </a:rPr>
              <a:t>9.Харчові </a:t>
            </a:r>
            <a:r>
              <a:rPr lang="uk-UA" sz="1600" dirty="0">
                <a:latin typeface="Times New Roman"/>
                <a:ea typeface="Calibri"/>
                <a:cs typeface="Times New Roman"/>
              </a:rPr>
              <a:t>добавки в продуктах харчування.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Times New Roman"/>
                <a:ea typeface="Calibri"/>
                <a:cs typeface="Times New Roman"/>
              </a:rPr>
              <a:t>10.Забруднення </a:t>
            </a:r>
            <a:r>
              <a:rPr lang="uk-UA" sz="1600" dirty="0">
                <a:latin typeface="Times New Roman"/>
                <a:ea typeface="Calibri"/>
                <a:cs typeface="Times New Roman"/>
              </a:rPr>
              <a:t>харчових продуктів антибактеріальними речовинами. Фальсифікація харчових продуктів.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02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748883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b="1" dirty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Лабораторні заняття</a:t>
            </a:r>
            <a:endParaRPr lang="uk-UA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uk-UA" sz="1600" dirty="0" smtClean="0">
                <a:latin typeface="Times New Roman"/>
                <a:ea typeface="Calibri"/>
              </a:rPr>
              <a:t>Визначення  </a:t>
            </a:r>
            <a:r>
              <a:rPr lang="uk-UA" sz="1600" dirty="0">
                <a:latin typeface="Times New Roman"/>
                <a:ea typeface="Calibri"/>
              </a:rPr>
              <a:t>радіонуклідів радіохімічними методами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1600" dirty="0" smtClean="0">
                <a:latin typeface="Times New Roman"/>
                <a:ea typeface="Calibri"/>
              </a:rPr>
              <a:t>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Атомно-адсорбційний метод визначення  важких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металів 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у плодово-ягідних соках</a:t>
            </a:r>
            <a:endParaRPr lang="uk-UA" sz="1400" dirty="0">
              <a:latin typeface="Calibri"/>
              <a:ea typeface="Times New Roman"/>
              <a:cs typeface="Times New Roman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uk-UA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Визначення 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нітратів в рослинній сировині та продукції </a:t>
            </a:r>
            <a:r>
              <a:rPr lang="uk-UA" sz="1600" dirty="0" err="1">
                <a:latin typeface="Times New Roman"/>
                <a:ea typeface="Times New Roman"/>
                <a:cs typeface="Times New Roman"/>
              </a:rPr>
              <a:t>іонометричним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 методом</a:t>
            </a:r>
            <a:endParaRPr lang="uk-UA" sz="1600" dirty="0" smtClean="0">
              <a:latin typeface="Times New Roman"/>
              <a:ea typeface="Calibri"/>
            </a:endParaRPr>
          </a:p>
          <a:p>
            <a:pPr lvl="0"/>
            <a:endParaRPr lang="uk-UA" sz="1600" dirty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Вимірювання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залишків хлорорганічних 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пестицидів</a:t>
            </a:r>
            <a:r>
              <a:rPr lang="uk-UA" sz="140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у </a:t>
            </a:r>
            <a:r>
              <a:rPr lang="uk-UA" sz="1600" dirty="0" err="1">
                <a:latin typeface="Times New Roman"/>
                <a:ea typeface="Times New Roman"/>
                <a:cs typeface="Times New Roman"/>
              </a:rPr>
              <a:t>борошні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,  хлібних виробах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методом</a:t>
            </a:r>
            <a:r>
              <a:rPr lang="uk-UA" sz="140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газової хроматографії </a:t>
            </a:r>
            <a:endParaRPr lang="uk-UA" sz="1400" dirty="0">
              <a:latin typeface="Calibri"/>
              <a:ea typeface="Times New Roman"/>
              <a:cs typeface="Times New Roman"/>
            </a:endParaRPr>
          </a:p>
          <a:p>
            <a:pPr lvl="0"/>
            <a:endParaRPr lang="uk-UA" sz="1600" dirty="0" smtClean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1600" dirty="0">
                <a:latin typeface="Times New Roman"/>
                <a:ea typeface="Times New Roman"/>
                <a:cs typeface="Times New Roman"/>
              </a:rPr>
              <a:t>Ідентифікація вільних амінокислот у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м’ясі.</a:t>
            </a:r>
            <a:r>
              <a:rPr lang="uk-UA" sz="140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Визначення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карбонільних </a:t>
            </a:r>
            <a:r>
              <a:rPr lang="uk-UA" sz="1600" dirty="0" err="1">
                <a:latin typeface="Times New Roman"/>
                <a:ea typeface="Times New Roman"/>
                <a:cs typeface="Times New Roman"/>
              </a:rPr>
              <a:t>сполук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uk-UA" sz="1600" dirty="0" err="1">
                <a:latin typeface="Times New Roman"/>
                <a:ea typeface="Times New Roman"/>
                <a:cs typeface="Times New Roman"/>
              </a:rPr>
              <a:t>хлібі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.</a:t>
            </a:r>
            <a:endParaRPr lang="uk-UA" sz="1400" dirty="0">
              <a:latin typeface="Calibri"/>
              <a:ea typeface="Times New Roman"/>
              <a:cs typeface="Times New Roman"/>
            </a:endParaRPr>
          </a:p>
          <a:p>
            <a:pPr lvl="0"/>
            <a:endParaRPr lang="uk-UA" sz="1600" dirty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1600" dirty="0">
                <a:latin typeface="Times New Roman"/>
                <a:ea typeface="Times New Roman"/>
                <a:cs typeface="Times New Roman"/>
              </a:rPr>
              <a:t>Санітарно-хімічне дослідження  виробів,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виготовлених</a:t>
            </a:r>
            <a:r>
              <a:rPr lang="uk-UA" sz="140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із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полімерних та інших синтетичних матеріалів або з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їх</a:t>
            </a:r>
            <a:r>
              <a:rPr lang="uk-UA" sz="140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застосуванням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1400" dirty="0">
              <a:latin typeface="Calibri"/>
              <a:ea typeface="Times New Roman"/>
              <a:cs typeface="Times New Roman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1600" dirty="0">
                <a:latin typeface="Times New Roman"/>
                <a:ea typeface="Times New Roman"/>
                <a:cs typeface="Times New Roman"/>
              </a:rPr>
              <a:t>Спектрофотометричне визначення  натуральних та синтетичних барвників в ковбасах з білковими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добавками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.</a:t>
            </a:r>
            <a:endParaRPr lang="uk-UA" sz="1400" dirty="0">
              <a:latin typeface="Calibri"/>
              <a:ea typeface="Times New Roman"/>
              <a:cs typeface="Times New Roman"/>
            </a:endParaRPr>
          </a:p>
          <a:p>
            <a:pPr lvl="0"/>
            <a:endParaRPr lang="uk-UA" sz="1600" dirty="0" smtClean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1600" dirty="0">
                <a:latin typeface="Times New Roman"/>
                <a:ea typeface="Times New Roman"/>
                <a:cs typeface="Times New Roman"/>
              </a:rPr>
              <a:t>Експрес- методи визначення  антибіотиків у молоці, фальсифікація молока та молокопродуктів.</a:t>
            </a:r>
            <a:endParaRPr lang="uk-UA" sz="1400" dirty="0">
              <a:latin typeface="Calibri"/>
              <a:ea typeface="Times New Roman"/>
              <a:cs typeface="Times New Roman"/>
            </a:endParaRPr>
          </a:p>
          <a:p>
            <a:pPr lvl="0"/>
            <a:endParaRPr lang="uk-UA" sz="1600" dirty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lvl="0"/>
            <a:endParaRPr lang="uk-UA" sz="1600" dirty="0" smtClean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lvl="0"/>
            <a:r>
              <a:rPr lang="uk-UA" sz="1600" dirty="0" smtClean="0">
                <a:latin typeface="Times New Roman"/>
                <a:ea typeface="Calibri"/>
              </a:rPr>
              <a:t>.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6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404664"/>
            <a:ext cx="617443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</a:t>
            </a:r>
            <a:endParaRPr lang="uk-UA" sz="24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 smtClean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uk-UA" dirty="0">
                <a:latin typeface="Times New Roman"/>
                <a:ea typeface="Calibri"/>
              </a:rPr>
              <a:t>Харчування і безпека життєдіяльності Радіонукліди в продуктах харчування та методи їх </a:t>
            </a:r>
            <a:r>
              <a:rPr lang="uk-UA" dirty="0" smtClean="0">
                <a:latin typeface="Times New Roman"/>
                <a:ea typeface="Calibri"/>
              </a:rPr>
              <a:t>визначення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endParaRPr lang="uk-UA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uk-UA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/>
                <a:ea typeface="Calibri"/>
              </a:rPr>
              <a:t> Забруднення харчових продуктів сполуками металів та </a:t>
            </a:r>
            <a:r>
              <a:rPr lang="uk-UA" dirty="0" err="1">
                <a:latin typeface="Times New Roman"/>
                <a:ea typeface="Calibri"/>
              </a:rPr>
              <a:t>нітрогеновмісними</a:t>
            </a:r>
            <a:r>
              <a:rPr lang="uk-UA" dirty="0">
                <a:latin typeface="Times New Roman"/>
                <a:ea typeface="Calibri"/>
              </a:rPr>
              <a:t> речовинами.</a:t>
            </a:r>
            <a:endParaRPr lang="uk-UA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/>
                <a:ea typeface="Calibri"/>
                <a:cs typeface="Times New Roman"/>
              </a:rPr>
              <a:t>Забруднення харчових продуктів пестицидами. </a:t>
            </a:r>
            <a:r>
              <a:rPr lang="uk-UA" spc="-10" dirty="0" err="1">
                <a:latin typeface="Times New Roman"/>
                <a:ea typeface="Calibri"/>
                <a:cs typeface="Times New Roman"/>
              </a:rPr>
              <a:t>Мікотоксини</a:t>
            </a:r>
            <a:r>
              <a:rPr lang="uk-UA" spc="-10" dirty="0">
                <a:latin typeface="Times New Roman"/>
                <a:ea typeface="Calibri"/>
                <a:cs typeface="Times New Roman"/>
              </a:rPr>
              <a:t> в продуктах харчування</a:t>
            </a:r>
            <a:endParaRPr lang="uk-UA" dirty="0">
              <a:latin typeface="Calibri"/>
              <a:ea typeface="Calibri"/>
              <a:cs typeface="Times New Roman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uk-UA" spc="-10" dirty="0">
                <a:latin typeface="Times New Roman"/>
                <a:ea typeface="Calibri"/>
                <a:cs typeface="Times New Roman"/>
              </a:rPr>
              <a:t>Речовини з  відносно невисоким ступенем  шкідливого впливу на  організм людини.</a:t>
            </a:r>
            <a:r>
              <a:rPr lang="uk-UA" dirty="0">
                <a:latin typeface="Times New Roman"/>
                <a:ea typeface="Calibri"/>
                <a:cs typeface="Times New Roman"/>
              </a:rPr>
              <a:t> Безпека харчування, пов’язана  з компонентами упаковки</a:t>
            </a:r>
            <a:r>
              <a:rPr lang="uk-UA" dirty="0" smtClean="0">
                <a:latin typeface="Times New Roman"/>
                <a:ea typeface="Calibri"/>
                <a:cs typeface="Times New Roman"/>
              </a:rPr>
              <a:t>.</a:t>
            </a:r>
            <a:endParaRPr lang="uk-UA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uk-UA" dirty="0">
                <a:latin typeface="Times New Roman"/>
                <a:ea typeface="Calibri"/>
                <a:cs typeface="Times New Roman"/>
              </a:rPr>
              <a:t>Харчові добавки в продуктах </a:t>
            </a:r>
            <a:r>
              <a:rPr lang="uk-UA" dirty="0" smtClean="0">
                <a:latin typeface="Times New Roman"/>
                <a:ea typeface="Calibri"/>
                <a:cs typeface="Times New Roman"/>
              </a:rPr>
              <a:t>харчування. </a:t>
            </a:r>
            <a:r>
              <a:rPr lang="uk-UA" dirty="0" smtClean="0">
                <a:latin typeface="Times New Roman"/>
                <a:ea typeface="Calibri"/>
              </a:rPr>
              <a:t>Забруднення </a:t>
            </a:r>
            <a:r>
              <a:rPr lang="uk-UA" dirty="0">
                <a:latin typeface="Times New Roman"/>
                <a:ea typeface="Calibri"/>
              </a:rPr>
              <a:t>харчових продуктів антибактеріальними речовинами. Фальсифікація харчових продуктів</a:t>
            </a:r>
            <a:endParaRPr lang="uk-UA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70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13330"/>
            <a:ext cx="7200800" cy="185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 smtClean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  здобувачів освіти</a:t>
            </a:r>
            <a:endParaRPr lang="uk-UA" sz="24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24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924212"/>
            <a:ext cx="705678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/>
                <a:ea typeface="Calibri"/>
                <a:cs typeface="Times New Roman"/>
              </a:rPr>
              <a:t>Харчування і безпека життєдіяльності</a:t>
            </a:r>
            <a:endParaRPr lang="uk-UA" sz="1600" dirty="0" smtClean="0">
              <a:latin typeface="Calibri"/>
              <a:ea typeface="Calibri"/>
              <a:cs typeface="Times New Roman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/>
                <a:ea typeface="Calibri"/>
              </a:rPr>
              <a:t>Радіонукліди в продуктах харчування та методи їх визначення</a:t>
            </a:r>
            <a:endParaRPr lang="uk-UA" sz="16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/>
                <a:ea typeface="Calibri"/>
                <a:cs typeface="Times New Roman"/>
              </a:rPr>
              <a:t>Забруднення харчових продуктів сполуками металів.</a:t>
            </a:r>
            <a:endParaRPr lang="uk-UA" sz="1600" dirty="0" smtClean="0">
              <a:latin typeface="Calibri"/>
              <a:ea typeface="Calibri"/>
              <a:cs typeface="Times New Roman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1600" dirty="0" err="1" smtClean="0">
                <a:latin typeface="Times New Roman"/>
                <a:ea typeface="Calibri"/>
              </a:rPr>
              <a:t>Нітрогеновмісні</a:t>
            </a:r>
            <a:r>
              <a:rPr lang="uk-UA" sz="1600" dirty="0" smtClean="0">
                <a:latin typeface="Times New Roman"/>
                <a:ea typeface="Calibri"/>
              </a:rPr>
              <a:t>  шкідливі речовини в харчових продуктах.</a:t>
            </a:r>
            <a:endParaRPr lang="uk-UA" sz="16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/>
                <a:ea typeface="Calibri"/>
              </a:rPr>
              <a:t>Забруднення харчових продуктів пестицидами</a:t>
            </a:r>
            <a:endParaRPr lang="uk-UA" sz="16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1600" dirty="0" err="1" smtClean="0">
                <a:latin typeface="Times New Roman"/>
                <a:ea typeface="Calibri"/>
                <a:cs typeface="Times New Roman"/>
              </a:rPr>
              <a:t>Мікотоксини</a:t>
            </a:r>
            <a:r>
              <a:rPr lang="uk-UA" sz="1600" dirty="0" smtClean="0">
                <a:latin typeface="Times New Roman"/>
                <a:ea typeface="Calibri"/>
                <a:cs typeface="Times New Roman"/>
              </a:rPr>
              <a:t> в продуктах харчування</a:t>
            </a:r>
            <a:endParaRPr lang="uk-UA" sz="1600" dirty="0" smtClean="0">
              <a:latin typeface="Calibri"/>
              <a:ea typeface="Calibri"/>
              <a:cs typeface="Times New Roman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1600" dirty="0" smtClean="0">
                <a:latin typeface="Times New Roman"/>
                <a:ea typeface="Calibri"/>
                <a:cs typeface="Times New Roman"/>
              </a:rPr>
              <a:t> </a:t>
            </a:r>
            <a:r>
              <a:rPr lang="uk-UA" sz="1600" spc="-10" dirty="0" smtClean="0">
                <a:latin typeface="Times New Roman"/>
                <a:ea typeface="Calibri"/>
              </a:rPr>
              <a:t>Речовини з  відносно невисоким ступенем  шкідливого впливу на  організм   людини</a:t>
            </a:r>
            <a:endParaRPr lang="uk-UA" sz="16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1600" dirty="0">
                <a:latin typeface="Times New Roman"/>
                <a:ea typeface="Calibri"/>
              </a:rPr>
              <a:t>Безпека харчування, </a:t>
            </a:r>
            <a:r>
              <a:rPr lang="uk-UA" sz="1600" dirty="0" err="1">
                <a:latin typeface="Times New Roman"/>
                <a:ea typeface="Calibri"/>
              </a:rPr>
              <a:t>пов</a:t>
            </a:r>
            <a:r>
              <a:rPr lang="ru-RU" sz="1600" dirty="0">
                <a:latin typeface="Times New Roman"/>
                <a:ea typeface="Calibri"/>
              </a:rPr>
              <a:t>’</a:t>
            </a:r>
            <a:r>
              <a:rPr lang="uk-UA" sz="1600" dirty="0" err="1">
                <a:latin typeface="Times New Roman"/>
                <a:ea typeface="Calibri"/>
              </a:rPr>
              <a:t>язана</a:t>
            </a:r>
            <a:r>
              <a:rPr lang="uk-UA" sz="1600" dirty="0">
                <a:latin typeface="Times New Roman"/>
                <a:ea typeface="Calibri"/>
              </a:rPr>
              <a:t>  з компонентами упаковки</a:t>
            </a:r>
            <a:r>
              <a:rPr lang="uk-UA" sz="1600" dirty="0" smtClean="0">
                <a:latin typeface="Times New Roman"/>
                <a:ea typeface="Calibri"/>
              </a:rPr>
              <a:t>.</a:t>
            </a:r>
            <a:endParaRPr lang="uk-UA" sz="16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1600" dirty="0">
                <a:latin typeface="Times New Roman"/>
                <a:ea typeface="Calibri"/>
                <a:cs typeface="Times New Roman"/>
              </a:rPr>
              <a:t>Харчові добавки в продуктах харчування</a:t>
            </a:r>
            <a:r>
              <a:rPr lang="uk-UA" sz="1600" b="1" dirty="0" smtClean="0">
                <a:latin typeface="Times New Roman"/>
                <a:ea typeface="Calibri"/>
                <a:cs typeface="Times New Roman"/>
              </a:rPr>
              <a:t>.</a:t>
            </a:r>
            <a:endParaRPr lang="uk-UA" sz="16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1600" dirty="0">
                <a:latin typeface="Times New Roman"/>
                <a:ea typeface="Calibri"/>
                <a:cs typeface="Times New Roman"/>
              </a:rPr>
              <a:t>Забруднення харчових продуктів антибактеріальними речовинами. Фальсифікація харчових продуктів.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uk-UA" sz="16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uk-UA" sz="16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79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523</TotalTime>
  <Words>672</Words>
  <Application>Microsoft Office PowerPoint</Application>
  <PresentationFormat>Екран (4:3)</PresentationFormat>
  <Paragraphs>200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ЯКІСТЬ ТА БЕЗПЕЧНІСТЬ ХАРЧОВИХ ПРОДУКТІВ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62</cp:revision>
  <cp:lastPrinted>2025-06-11T12:28:56Z</cp:lastPrinted>
  <dcterms:created xsi:type="dcterms:W3CDTF">2024-02-06T17:10:51Z</dcterms:created>
  <dcterms:modified xsi:type="dcterms:W3CDTF">2025-08-27T12:33:52Z</dcterms:modified>
</cp:coreProperties>
</file>