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262" autoAdjust="0"/>
  </p:normalViewPr>
  <p:slideViewPr>
    <p:cSldViewPr snapToGrid="0">
      <p:cViewPr varScale="1">
        <p:scale>
          <a:sx n="70" d="100"/>
          <a:sy n="70" d="100"/>
        </p:scale>
        <p:origin x="70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9115" y="3737774"/>
            <a:ext cx="9430603" cy="2772207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 smtClean="0"/>
              <a:t>Освітній компонент  за вибором на  2023-2024 </a:t>
            </a:r>
            <a:r>
              <a:rPr lang="uk-UA" sz="2400" b="1" dirty="0" err="1" smtClean="0"/>
              <a:t>н.р</a:t>
            </a:r>
            <a:r>
              <a:rPr lang="uk-UA" sz="2400" b="1" dirty="0" smtClean="0"/>
              <a:t>.</a:t>
            </a:r>
            <a:br>
              <a:rPr lang="uk-UA" sz="2400" b="1" dirty="0" smtClean="0"/>
            </a:br>
            <a:r>
              <a:rPr lang="uk-UA" sz="2400" b="1" dirty="0"/>
              <a:t/>
            </a:r>
            <a:br>
              <a:rPr lang="uk-UA" sz="2400" b="1" dirty="0"/>
            </a:br>
            <a:r>
              <a:rPr lang="uk-UA" sz="2400" b="1" dirty="0" smtClean="0"/>
              <a:t>Спеціальність : 181 Харчові </a:t>
            </a:r>
            <a:r>
              <a:rPr lang="uk-UA" sz="2400" b="1" dirty="0" smtClean="0"/>
              <a:t>технології</a:t>
            </a:r>
            <a:br>
              <a:rPr lang="uk-UA" sz="2400" b="1" dirty="0" smtClean="0"/>
            </a:br>
            <a:r>
              <a:rPr lang="uk-UA" sz="2400" b="1" dirty="0" smtClean="0"/>
              <a:t>ОПП «Виробництво хліба, кондитерських, </a:t>
            </a:r>
            <a:r>
              <a:rPr lang="uk-UA" sz="2400" b="1" dirty="0" err="1" smtClean="0"/>
              <a:t>макарооних</a:t>
            </a:r>
            <a:r>
              <a:rPr lang="uk-UA" sz="2400" b="1" dirty="0" smtClean="0"/>
              <a:t>  виробів та </a:t>
            </a:r>
            <a:r>
              <a:rPr lang="uk-UA" sz="2400" b="1" dirty="0" err="1" smtClean="0"/>
              <a:t>харчоконцентратів</a:t>
            </a:r>
            <a:r>
              <a:rPr lang="uk-UA" sz="2400" b="1" dirty="0" smtClean="0"/>
              <a:t>»</a:t>
            </a:r>
            <a:r>
              <a:rPr lang="uk-UA" sz="2400" b="1" dirty="0" smtClean="0"/>
              <a:t/>
            </a:r>
            <a:br>
              <a:rPr lang="uk-UA" sz="2400" b="1" dirty="0" smtClean="0"/>
            </a:br>
            <a:r>
              <a:rPr lang="uk-UA" sz="1600" b="1" dirty="0" smtClean="0"/>
              <a:t>4,5 – </a:t>
            </a:r>
            <a:r>
              <a:rPr lang="uk-UA" sz="1600" b="1" dirty="0" smtClean="0"/>
              <a:t>кредитів </a:t>
            </a:r>
            <a:r>
              <a:rPr lang="en-US" sz="1600" b="1" dirty="0" smtClean="0"/>
              <a:t>ECTS                                   </a:t>
            </a:r>
            <a:r>
              <a:rPr lang="uk-UA" sz="1600" b="1" dirty="0" smtClean="0"/>
              <a:t>Форма контролю- залік</a:t>
            </a:r>
            <a:r>
              <a:rPr lang="en-US" sz="1600" b="1" dirty="0" smtClean="0"/>
              <a:t> </a:t>
            </a:r>
            <a:r>
              <a:rPr lang="uk-UA" sz="1600" b="1" dirty="0" smtClean="0"/>
              <a:t/>
            </a:r>
            <a:br>
              <a:rPr lang="uk-UA" sz="1600" b="1" dirty="0" smtClean="0"/>
            </a:br>
            <a:r>
              <a:rPr lang="uk-UA" sz="1600" b="1" smtClean="0"/>
              <a:t>3 семестр</a:t>
            </a:r>
            <a:r>
              <a:rPr lang="en-US" sz="1600" b="1" smtClean="0"/>
              <a:t>      </a:t>
            </a:r>
            <a:endParaRPr lang="uk-UA" sz="1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09481" y="245660"/>
            <a:ext cx="5773002" cy="31119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200" b="1" dirty="0" smtClean="0"/>
              <a:t>Хімія і товарознавство сировини</a:t>
            </a:r>
          </a:p>
          <a:p>
            <a:pPr marL="0" indent="0">
              <a:buNone/>
            </a:pPr>
            <a:r>
              <a:rPr lang="uk-UA" sz="1800" b="1" dirty="0"/>
              <a:t> </a:t>
            </a:r>
            <a:r>
              <a:rPr lang="uk-UA" sz="1800" b="1" dirty="0" smtClean="0"/>
              <a:t>   Викладач дисципліни</a:t>
            </a:r>
          </a:p>
          <a:p>
            <a:pPr marL="0" indent="0">
              <a:buNone/>
            </a:pPr>
            <a:r>
              <a:rPr lang="uk-UA" sz="1800" b="1" dirty="0"/>
              <a:t> </a:t>
            </a:r>
            <a:r>
              <a:rPr lang="uk-UA" sz="1800" b="1" dirty="0" smtClean="0"/>
              <a:t>   Боднар Ольга Павлівна</a:t>
            </a:r>
          </a:p>
          <a:p>
            <a:pPr marL="0" indent="0">
              <a:buNone/>
            </a:pPr>
            <a:r>
              <a:rPr lang="uk-UA" sz="1800" b="1" dirty="0"/>
              <a:t> </a:t>
            </a:r>
            <a:r>
              <a:rPr lang="uk-UA" sz="1800" b="1" dirty="0" smtClean="0"/>
              <a:t>   старший викладач, викладач-методист</a:t>
            </a:r>
            <a:endParaRPr lang="uk-UA" sz="1800" b="1" dirty="0"/>
          </a:p>
        </p:txBody>
      </p:sp>
      <p:pic>
        <p:nvPicPr>
          <p:cNvPr id="2050" name="Picture 2" descr="http://192.162.132.48:5000/MyWeb/manual/xarchovi_texnologii/tovaroznavstvo_surovunu_galyzi_I_g/1.1/1.1.files/image0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21" y="259473"/>
            <a:ext cx="5732060" cy="3478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609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6981" y="345238"/>
            <a:ext cx="11027390" cy="2870927"/>
          </a:xfrm>
        </p:spPr>
        <p:txBody>
          <a:bodyPr>
            <a:noAutofit/>
          </a:bodyPr>
          <a:lstStyle/>
          <a:p>
            <a:pPr algn="just"/>
            <a:r>
              <a:rPr lang="uk-UA" sz="1800" b="1" dirty="0" smtClean="0"/>
              <a:t>Метою вивчення освітнього компонента «Хімія і товарознавство сировини»  </a:t>
            </a:r>
            <a:r>
              <a:rPr lang="uk-UA" sz="1800" dirty="0" smtClean="0"/>
              <a:t>є підготовка здобувачів фахової освіти до виробничо-технологічної діяльності  за рахунок одержання знань про основні принципи підбору і </a:t>
            </a:r>
            <a:r>
              <a:rPr lang="uk-UA" sz="1800" dirty="0" err="1" smtClean="0"/>
              <a:t>обгрунтування</a:t>
            </a:r>
            <a:r>
              <a:rPr lang="uk-UA" sz="1800" dirty="0" smtClean="0"/>
              <a:t> використання сировини з точки зору особливостей її якості, заходи щодо підвищення технологічного потенціалу сировини; розширити та поглибити знання здобувачів освіти щодо якості та відповідності вимогам стандартів харчових продуктів, які використовуються як сировина для виробництва, їх хімічного складу та харчової цінності; дати знання про основні технологічні властивості сировини; ознайомити здобувачів освіти з використанням харчових добавок до основної сировини, вимогами до безпечності матеріалів, що використовуються для пакування  харчових продуктів.</a:t>
            </a:r>
            <a:endParaRPr lang="uk-UA" sz="1800" dirty="0"/>
          </a:p>
        </p:txBody>
      </p:sp>
      <p:sp>
        <p:nvSpPr>
          <p:cNvPr id="2" name="Прямокутник 1"/>
          <p:cNvSpPr/>
          <p:nvPr/>
        </p:nvSpPr>
        <p:spPr>
          <a:xfrm>
            <a:off x="859810" y="3247697"/>
            <a:ext cx="104541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 smtClean="0"/>
              <a:t>Завданнями освітнього компонента є формування  у здобувачів освіти наукового  підходу  до питань впливу хімічного складу, технологічних властивостей  та якості сировини  на виготовлення продукції </a:t>
            </a:r>
            <a:endParaRPr lang="uk-UA" dirty="0"/>
          </a:p>
        </p:txBody>
      </p:sp>
      <p:pic>
        <p:nvPicPr>
          <p:cNvPr id="1026" name="Picture 2" descr="http://192.162.132.48:5000/MyWeb/manual/xarchovi_texnologii/tovaroznavstvo_surovunu_galyzi_I_g/1.1/1.1.files/image02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810" y="4524702"/>
            <a:ext cx="3684894" cy="2283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192.162.132.48:5000/MyWeb/manual/xarchovi_texnologii/tovaroznavstvo_surovunu_galyzi_I_g/1.1/1.1.files/image03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2917" y="4524703"/>
            <a:ext cx="4026089" cy="2333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192.162.132.48:5000/MyWeb/manual/xarchovi_texnologii/tovaroznavstvo_surovunu_galyzi_I_g/1.1/1.1.files/image119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9613" y="4524702"/>
            <a:ext cx="3562590" cy="2283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238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3374" y="285749"/>
            <a:ext cx="11353801" cy="6315075"/>
          </a:xfrm>
        </p:spPr>
        <p:txBody>
          <a:bodyPr>
            <a:noAutofit/>
          </a:bodyPr>
          <a:lstStyle/>
          <a:p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 smtClean="0"/>
              <a:t>                             </a:t>
            </a:r>
            <a:r>
              <a:rPr lang="uk-UA" sz="2800" b="1" dirty="0" smtClean="0">
                <a:solidFill>
                  <a:schemeClr val="bg2"/>
                </a:solidFill>
              </a:rPr>
              <a:t>Основні розділи, теми:</a:t>
            </a:r>
            <a:br>
              <a:rPr lang="uk-UA" sz="2800" b="1" dirty="0" smtClean="0">
                <a:solidFill>
                  <a:schemeClr val="bg2"/>
                </a:solidFill>
              </a:rPr>
            </a:br>
            <a:r>
              <a:rPr lang="uk-UA" sz="2800" b="1" i="1" dirty="0" smtClean="0"/>
              <a:t>Тема 1. Хімічний склад як основа формування споживчих властивостей сировини.</a:t>
            </a:r>
            <a:br>
              <a:rPr lang="uk-UA" sz="2800" b="1" i="1" dirty="0" smtClean="0"/>
            </a:br>
            <a:r>
              <a:rPr lang="uk-UA" sz="2800" b="1" i="1" dirty="0" smtClean="0"/>
              <a:t>Тема 2. Стандартизація і сертифікація сировини.</a:t>
            </a:r>
            <a:br>
              <a:rPr lang="uk-UA" sz="2800" b="1" i="1" dirty="0" smtClean="0"/>
            </a:br>
            <a:r>
              <a:rPr lang="uk-UA" sz="2800" b="1" i="1" dirty="0" smtClean="0"/>
              <a:t>Тема 3. Якість сировини.</a:t>
            </a:r>
            <a:br>
              <a:rPr lang="uk-UA" sz="2800" b="1" i="1" dirty="0" smtClean="0"/>
            </a:br>
            <a:r>
              <a:rPr lang="uk-UA" sz="2800" b="1" i="1" dirty="0" smtClean="0"/>
              <a:t>Тема 4. Зерно. Борошно.</a:t>
            </a:r>
            <a:br>
              <a:rPr lang="uk-UA" sz="2800" b="1" i="1" dirty="0" smtClean="0"/>
            </a:br>
            <a:r>
              <a:rPr lang="uk-UA" sz="2800" b="1" i="1" dirty="0" smtClean="0"/>
              <a:t>Тема 5. Цукор, крохмаль, </a:t>
            </a:r>
            <a:r>
              <a:rPr lang="uk-UA" sz="2800" b="1" i="1" dirty="0" err="1" smtClean="0"/>
              <a:t>крохмалепродукти</a:t>
            </a:r>
            <a:r>
              <a:rPr lang="uk-UA" sz="2800" b="1" i="1" dirty="0" smtClean="0"/>
              <a:t>. Мед.</a:t>
            </a:r>
            <a:br>
              <a:rPr lang="uk-UA" sz="2800" b="1" i="1" dirty="0" smtClean="0"/>
            </a:br>
            <a:r>
              <a:rPr lang="uk-UA" sz="2800" b="1" i="1" dirty="0" smtClean="0"/>
              <a:t>Тема 6. Свіжі плоди, ягоди, продукти їх переробки.</a:t>
            </a:r>
            <a:br>
              <a:rPr lang="uk-UA" sz="2800" b="1" i="1" dirty="0" smtClean="0"/>
            </a:br>
            <a:r>
              <a:rPr lang="uk-UA" sz="2800" b="1" i="1" dirty="0" smtClean="0"/>
              <a:t>Тема 7. Фруктово-ягідні кондитерські вироби.</a:t>
            </a:r>
            <a:br>
              <a:rPr lang="uk-UA" sz="2800" b="1" i="1" dirty="0" smtClean="0"/>
            </a:br>
            <a:r>
              <a:rPr lang="uk-UA" sz="2800" b="1" i="1" dirty="0" smtClean="0"/>
              <a:t>Тема 8. Шоколад, какао-порошок. Кава.</a:t>
            </a:r>
            <a:br>
              <a:rPr lang="uk-UA" sz="2800" b="1" i="1" dirty="0" smtClean="0"/>
            </a:br>
            <a:r>
              <a:rPr lang="uk-UA" sz="2800" b="1" i="1" dirty="0" smtClean="0"/>
              <a:t>Тема 9. Молоко і молочні товари.</a:t>
            </a:r>
            <a:br>
              <a:rPr lang="uk-UA" sz="2800" b="1" i="1" dirty="0" smtClean="0"/>
            </a:br>
            <a:r>
              <a:rPr lang="uk-UA" sz="2800" b="1" i="1" dirty="0" smtClean="0"/>
              <a:t>Тема 10. Яйця і яєчні товари.</a:t>
            </a:r>
            <a:br>
              <a:rPr lang="uk-UA" sz="2800" b="1" i="1" dirty="0" smtClean="0"/>
            </a:br>
            <a:r>
              <a:rPr lang="uk-UA" sz="2800" b="1" i="1" dirty="0" smtClean="0"/>
              <a:t>Тема 11. Харчові жири.</a:t>
            </a:r>
            <a:br>
              <a:rPr lang="uk-UA" sz="2800" b="1" i="1" dirty="0" smtClean="0"/>
            </a:br>
            <a:r>
              <a:rPr lang="uk-UA" sz="2800" b="1" i="1" dirty="0" smtClean="0"/>
              <a:t>Тема 12. Вода, розпушувачі, харчові добавки.</a:t>
            </a:r>
            <a:br>
              <a:rPr lang="uk-UA" sz="2800" b="1" i="1" dirty="0" smtClean="0"/>
            </a:br>
            <a:endParaRPr lang="uk-UA" sz="2800" b="1" i="1" dirty="0"/>
          </a:p>
        </p:txBody>
      </p:sp>
    </p:spTree>
    <p:extLst>
      <p:ext uri="{BB962C8B-B14F-4D97-AF65-F5344CB8AC3E}">
        <p14:creationId xmlns:p14="http://schemas.microsoft.com/office/powerpoint/2010/main" val="7714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4" y="228600"/>
            <a:ext cx="10072686" cy="3571875"/>
          </a:xfrm>
        </p:spPr>
        <p:txBody>
          <a:bodyPr>
            <a:normAutofit fontScale="90000"/>
          </a:bodyPr>
          <a:lstStyle/>
          <a:p>
            <a:r>
              <a:rPr lang="uk-UA" sz="2400" b="1" dirty="0" smtClean="0">
                <a:solidFill>
                  <a:schemeClr val="bg2"/>
                </a:solidFill>
              </a:rPr>
              <a:t>         </a:t>
            </a:r>
            <a:br>
              <a:rPr lang="uk-UA" sz="2400" b="1" dirty="0" smtClean="0">
                <a:solidFill>
                  <a:schemeClr val="bg2"/>
                </a:solidFill>
              </a:rPr>
            </a:br>
            <a:r>
              <a:rPr lang="uk-UA" sz="2400" b="1" dirty="0">
                <a:solidFill>
                  <a:schemeClr val="bg2"/>
                </a:solidFill>
              </a:rPr>
              <a:t/>
            </a:r>
            <a:br>
              <a:rPr lang="uk-UA" sz="2400" b="1" dirty="0">
                <a:solidFill>
                  <a:schemeClr val="bg2"/>
                </a:solidFill>
              </a:rPr>
            </a:br>
            <a:r>
              <a:rPr lang="uk-UA" sz="2400" b="1" dirty="0">
                <a:solidFill>
                  <a:schemeClr val="bg2"/>
                </a:solidFill>
              </a:rPr>
              <a:t/>
            </a:r>
            <a:br>
              <a:rPr lang="uk-UA" sz="2400" b="1" dirty="0">
                <a:solidFill>
                  <a:schemeClr val="bg2"/>
                </a:solidFill>
              </a:rPr>
            </a:br>
            <a:r>
              <a:rPr lang="uk-UA" sz="2200" b="1" dirty="0" smtClean="0">
                <a:solidFill>
                  <a:schemeClr val="bg2"/>
                </a:solidFill>
              </a:rPr>
              <a:t>Основні фахові компетентності, які формує освітній компонент:</a:t>
            </a:r>
            <a:br>
              <a:rPr lang="uk-UA" sz="2200" b="1" dirty="0" smtClean="0">
                <a:solidFill>
                  <a:schemeClr val="bg2"/>
                </a:solidFill>
              </a:rPr>
            </a:br>
            <a:r>
              <a:rPr lang="uk-UA" sz="2200" b="1" dirty="0">
                <a:solidFill>
                  <a:schemeClr val="bg2"/>
                </a:solidFill>
              </a:rPr>
              <a:t/>
            </a:r>
            <a:br>
              <a:rPr lang="uk-UA" sz="2200" b="1" dirty="0">
                <a:solidFill>
                  <a:schemeClr val="bg2"/>
                </a:solidFill>
              </a:rPr>
            </a:br>
            <a:r>
              <a:rPr lang="uk-UA" sz="2400" b="1" i="1" dirty="0" smtClean="0">
                <a:solidFill>
                  <a:schemeClr val="accent2">
                    <a:lumMod val="75000"/>
                  </a:schemeClr>
                </a:solidFill>
              </a:rPr>
              <a:t>Здобувач повинен знати: </a:t>
            </a:r>
            <a:r>
              <a:rPr lang="uk-UA" sz="2400" b="1" dirty="0" smtClean="0"/>
              <a:t>хімічний склад, харчову цінність, класифікацію, асортимент, вимоги до якості, дефекти, упакування, маркування, зберігання та використання у виробництві сировини.</a:t>
            </a:r>
            <a:br>
              <a:rPr lang="uk-UA" sz="2400" b="1" dirty="0" smtClean="0"/>
            </a:br>
            <a:r>
              <a:rPr lang="uk-UA" sz="2400" b="1" dirty="0"/>
              <a:t/>
            </a:r>
            <a:br>
              <a:rPr lang="uk-UA" sz="2400" b="1" dirty="0"/>
            </a:br>
            <a:r>
              <a:rPr lang="uk-UA" sz="2400" b="1" i="1" dirty="0">
                <a:solidFill>
                  <a:schemeClr val="accent2">
                    <a:lumMod val="75000"/>
                  </a:schemeClr>
                </a:solidFill>
              </a:rPr>
              <a:t>Здобувач повинен </a:t>
            </a:r>
            <a:r>
              <a:rPr lang="uk-UA" sz="2400" b="1" i="1" dirty="0" smtClean="0">
                <a:solidFill>
                  <a:schemeClr val="accent2">
                    <a:lumMod val="75000"/>
                  </a:schemeClr>
                </a:solidFill>
              </a:rPr>
              <a:t>вміти: </a:t>
            </a:r>
            <a:r>
              <a:rPr lang="uk-UA" sz="2400" b="1" i="1" dirty="0" smtClean="0"/>
              <a:t>розпізнавати асортимент сировини, визначати відповідність показників її якості  та  дефекти за органолептичними показниками  згідно стандартів</a:t>
            </a:r>
            <a:r>
              <a:rPr lang="uk-UA" sz="2400" b="1" dirty="0" smtClean="0"/>
              <a:t/>
            </a:r>
            <a:br>
              <a:rPr lang="uk-UA" sz="2400" b="1" dirty="0" smtClean="0"/>
            </a:br>
            <a:r>
              <a:rPr lang="uk-UA" sz="2400" b="1" dirty="0"/>
              <a:t/>
            </a:r>
            <a:br>
              <a:rPr lang="uk-UA" sz="2400" b="1" dirty="0"/>
            </a:br>
            <a:r>
              <a:rPr lang="uk-UA" sz="2400" b="1" dirty="0" smtClean="0"/>
              <a:t/>
            </a:r>
            <a:br>
              <a:rPr lang="uk-UA" sz="2400" b="1" dirty="0" smtClean="0"/>
            </a:br>
            <a:r>
              <a:rPr lang="uk-UA" sz="2400" b="1" dirty="0" smtClean="0"/>
              <a:t/>
            </a:r>
            <a:br>
              <a:rPr lang="uk-UA" sz="2400" b="1" dirty="0" smtClean="0"/>
            </a:br>
            <a:endParaRPr lang="uk-UA" sz="2400" b="1" dirty="0"/>
          </a:p>
        </p:txBody>
      </p:sp>
      <p:pic>
        <p:nvPicPr>
          <p:cNvPr id="1026" name="Picture 2" descr="http://192.162.132.48:5000/MyWeb/manual/xarchovi_texnologii/tovaroznavstvo_surovunu_galyzi_I_g/1.1/1.1.files/image19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5" y="4005262"/>
            <a:ext cx="5000625" cy="229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138" y="4005262"/>
            <a:ext cx="4700586" cy="2229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958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1674" y="742950"/>
            <a:ext cx="8058151" cy="3729038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smtClean="0">
                <a:solidFill>
                  <a:schemeClr val="bg2"/>
                </a:solidFill>
              </a:rPr>
              <a:t>Запрошуємо до вивчення  дисципліни </a:t>
            </a:r>
            <a:endParaRPr lang="uk-UA" sz="4000" b="1" dirty="0">
              <a:solidFill>
                <a:schemeClr val="bg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42" y="271462"/>
            <a:ext cx="2162175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2364" y="3297237"/>
            <a:ext cx="4286250" cy="290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2686050"/>
            <a:ext cx="2181225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4457697"/>
            <a:ext cx="2465134" cy="2028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997" y="3428999"/>
            <a:ext cx="1704975" cy="221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6972" y="4540250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8439" y="311149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488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148</TotalTime>
  <Words>157</Words>
  <Application>Microsoft Office PowerPoint</Application>
  <PresentationFormat>Широкий екран</PresentationFormat>
  <Paragraphs>10</Paragraphs>
  <Slides>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Сектор</vt:lpstr>
      <vt:lpstr>Освітній компонент  за вибором на  2023-2024 н.р.  Спеціальність : 181 Харчові технології ОПП «Виробництво хліба, кондитерських, макарооних  виробів та харчоконцентратів» 4,5 – кредитів ECTS                                   Форма контролю- залік  3 семестр      </vt:lpstr>
      <vt:lpstr>Презентація PowerPoint</vt:lpstr>
      <vt:lpstr>                              Основні розділи, теми: Тема 1. Хімічний склад як основа формування споживчих властивостей сировини. Тема 2. Стандартизація і сертифікація сировини. Тема 3. Якість сировини. Тема 4. Зерно. Борошно. Тема 5. Цукор, крохмаль, крохмалепродукти. Мед. Тема 6. Свіжі плоди, ягоди, продукти їх переробки. Тема 7. Фруктово-ягідні кондитерські вироби. Тема 8. Шоколад, какао-порошок. Кава. Тема 9. Молоко і молочні товари. Тема 10. Яйця і яєчні товари. Тема 11. Харчові жири. Тема 12. Вода, розпушувачі, харчові добавки. </vt:lpstr>
      <vt:lpstr>            Основні фахові компетентності, які формує освітній компонент:  Здобувач повинен знати: хімічний склад, харчову цінність, класифікацію, асортимент, вимоги до якості, дефекти, упакування, маркування, зберігання та використання у виробництві сировини.  Здобувач повинен вміти: розпізнавати асортимент сировини, визначати відповідність показників її якості  та  дефекти за органолептичними показниками  згідно стандартів    </vt:lpstr>
      <vt:lpstr>Запрошуємо до вивчення  дисципліни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admin</cp:lastModifiedBy>
  <cp:revision>47</cp:revision>
  <dcterms:created xsi:type="dcterms:W3CDTF">2021-02-20T05:07:56Z</dcterms:created>
  <dcterms:modified xsi:type="dcterms:W3CDTF">2023-03-10T08:40:44Z</dcterms:modified>
</cp:coreProperties>
</file>