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6" r:id="rId5"/>
    <p:sldId id="259" r:id="rId6"/>
    <p:sldId id="262" r:id="rId7"/>
    <p:sldId id="261" r:id="rId8"/>
    <p:sldId id="270" r:id="rId9"/>
    <p:sldId id="268" r:id="rId10"/>
    <p:sldId id="269" r:id="rId11"/>
    <p:sldId id="271" r:id="rId12"/>
    <p:sldId id="272" r:id="rId13"/>
    <p:sldId id="273" r:id="rId14"/>
    <p:sldId id="265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26.08.2025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Фізичне</a:t>
            </a:r>
            <a:br>
              <a:rPr lang="uk-UA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uk-UA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виховання</a:t>
            </a:r>
            <a:br>
              <a:rPr lang="uk-UA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uk-UA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139122"/>
              </p:ext>
            </p:extLst>
          </p:nvPr>
        </p:nvGraphicFramePr>
        <p:xfrm>
          <a:off x="395536" y="1700808"/>
          <a:ext cx="8352928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139"/>
                <a:gridCol w="1025798"/>
                <a:gridCol w="5128991"/>
              </a:tblGrid>
              <a:tr h="60692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Рівні навчальних досягнень здобувачів освіти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uk-UA" dirty="0"/>
                    </a:p>
                  </a:txBody>
                  <a:tcPr/>
                </a:tc>
              </a:tr>
              <a:tr h="60692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 Початковий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володіє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знаннями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необхідними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виконання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певного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елемента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елементарному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рівні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розпізнання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925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виконує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окремі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елементи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фізичних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вправ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володіє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матеріалом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елементарному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рівні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засвоєння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925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володіє матеріалом на рівні окремих фрагментів, виконує нормативний показник початкового рівня, розрізняє елементи техніки виконання фізичних вправ.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79712" y="332656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</a:p>
        </p:txBody>
      </p:sp>
    </p:spTree>
    <p:extLst>
      <p:ext uri="{BB962C8B-B14F-4D97-AF65-F5344CB8AC3E}">
        <p14:creationId xmlns:p14="http://schemas.microsoft.com/office/powerpoint/2010/main" val="3051285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23345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664190"/>
              </p:ext>
            </p:extLst>
          </p:nvPr>
        </p:nvGraphicFramePr>
        <p:xfrm>
          <a:off x="323528" y="836712"/>
          <a:ext cx="8424936" cy="5872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209"/>
                <a:gridCol w="910804"/>
                <a:gridCol w="5388923"/>
              </a:tblGrid>
              <a:tr h="1208939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Рівні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ІІ середній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Уміння та навички здобувача освіти дозволяють виконувати більшість елементів фізичних вправ (з незначними помилками).</a:t>
                      </a:r>
                    </a:p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володіє матеріалом на рівні, вищому за початковий, розрізняє елементи техніки виконання вправ.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Уміння та навички здобувача освіти дозволяють виконувати більшість елементів фізичних вправ (з незначними помилками).</a:t>
                      </a:r>
                    </a:p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володіє матеріалом на рівні, вищому за початковий, розрізняє елементи техніки виконання вправ.</a:t>
                      </a:r>
                    </a:p>
                    <a:p>
                      <a:pPr marL="0" algn="l" rtl="0" eaLnBrk="1" latinLnBrk="0" hangingPunct="1"/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за допомогою викладача виконує окремі фізичні вправи, аналізує та виправляє допущені помилки, виявляє знання й розуміння основних положень навчального матеріалу, виконує нормативні показники середнього рівня.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16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98575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06227"/>
              </p:ext>
            </p:extLst>
          </p:nvPr>
        </p:nvGraphicFramePr>
        <p:xfrm>
          <a:off x="479883" y="1005840"/>
          <a:ext cx="8112225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720080"/>
                <a:gridCol w="5375921"/>
              </a:tblGrid>
              <a:tr h="98300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Рівні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56810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ІІІ Достатній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виконує окремі контрольні нормативні показники та вправи комплексних тестів для оцінювання стану фізичної підготовленості, виявляє знання і розуміння переважної більшості навчального матеріалу застосовує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теоретико-методичний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матеріал для виконання фізичних вправ, визначених навчальною програмою.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810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 володіє технікою виконання фізичних вправ, виконує вправи комплексних тестів для оцінювання стану фізичної підготовленості. Знання здобувача</a:t>
                      </a:r>
                      <a:r>
                        <a:rPr kumimoji="0" lang="uk-UA" sz="1600" b="1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освіти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достатньо повні, він вільно застосовує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вивчиний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матеріал, вміє аналізувати, робити висновки.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810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 виконує контрольні навчальні нормативи та вимоги, вправи для обов’язкового повторення й домашніх завдань вільно володіє вивченим матеріалом та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вмілот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застосовує його на практиці, виконує нормативні показники достатнього рівня.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136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530066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676133"/>
              </p:ext>
            </p:extLst>
          </p:nvPr>
        </p:nvGraphicFramePr>
        <p:xfrm>
          <a:off x="539552" y="1196752"/>
          <a:ext cx="8064897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7"/>
                <a:gridCol w="936104"/>
                <a:gridCol w="5184576"/>
              </a:tblGrid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Рівні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IV </a:t>
                      </a:r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Високий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Рівень уміння та навичок  здобувача освіти  дозволяє правильно та якісно виконувати нормативні показники. Студент уміло володіє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теоретико-методичним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матеріалом навчальної програми, знає методику підготовки й виконання фізичних вправ.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 виконує фізичні вправи та контрольні навчальні нормативи на високому рівні, володіє узагальненими, міцними знаннями  з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придмету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володіє техніко-тактичною підготовкою при виконанні фізичних вправ. 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 освіти  досягає високих результатів підчас виконання фізичних вправ, визначених навчальною програмою та комплексними тестами, для оцінювання стану фізичної підготовленості, має системні знання та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інструктивно-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методичні навички з предмету.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983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ІНФОРМАЦІЙНІ  ДЖЕРЕЛА: 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8924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/>
              <a:t>1.М. Андрощук, Н. Андрощук 2006 р. </a:t>
            </a:r>
            <a:r>
              <a:rPr lang="uk-UA" sz="1400" b="1" dirty="0" err="1"/>
              <a:t>„Основи</a:t>
            </a:r>
            <a:r>
              <a:rPr lang="uk-UA" sz="1400" b="1" dirty="0"/>
              <a:t> здоров`я і фізична культура”</a:t>
            </a:r>
          </a:p>
          <a:p>
            <a:r>
              <a:rPr lang="uk-UA" sz="1400" b="1" dirty="0"/>
              <a:t>2.Л. </a:t>
            </a:r>
            <a:r>
              <a:rPr lang="uk-UA" sz="1400" b="1" dirty="0" err="1"/>
              <a:t>Семчук</a:t>
            </a:r>
            <a:r>
              <a:rPr lang="uk-UA" sz="1400" b="1" dirty="0"/>
              <a:t> 2004р. </a:t>
            </a:r>
            <a:r>
              <a:rPr lang="uk-UA" sz="1400" b="1" dirty="0" err="1"/>
              <a:t>„Проведення</a:t>
            </a:r>
            <a:r>
              <a:rPr lang="uk-UA" sz="1400" b="1" dirty="0"/>
              <a:t> занять з елементами лікувальної фізичної культури у спеціальному медичному відділені.”</a:t>
            </a:r>
          </a:p>
          <a:p>
            <a:r>
              <a:rPr lang="uk-UA" sz="1400" b="1" dirty="0"/>
              <a:t>3.А. </a:t>
            </a:r>
            <a:r>
              <a:rPr lang="uk-UA" sz="1400" b="1" dirty="0" err="1"/>
              <a:t>Норбаков</a:t>
            </a:r>
            <a:r>
              <a:rPr lang="uk-UA" sz="1400" b="1" dirty="0"/>
              <a:t>, 2001р. </a:t>
            </a:r>
            <a:r>
              <a:rPr lang="uk-UA" sz="1400" b="1" dirty="0" err="1"/>
              <a:t>„Школа</a:t>
            </a:r>
            <a:r>
              <a:rPr lang="uk-UA" sz="1400" b="1" dirty="0"/>
              <a:t> легкої атлетики”.</a:t>
            </a:r>
          </a:p>
          <a:p>
            <a:r>
              <a:rPr lang="uk-UA" sz="1400" b="1" dirty="0"/>
              <a:t>4.Є. </a:t>
            </a:r>
            <a:r>
              <a:rPr lang="uk-UA" sz="1400" b="1" dirty="0" err="1"/>
              <a:t>Ахоптов</a:t>
            </a:r>
            <a:r>
              <a:rPr lang="uk-UA" sz="1400" b="1" dirty="0"/>
              <a:t>, Л. Кіт 2001р. „ Індивідуальні вправи баскетболіста”</a:t>
            </a:r>
          </a:p>
          <a:p>
            <a:r>
              <a:rPr lang="uk-UA" sz="1400" b="1" dirty="0"/>
              <a:t>5.А. </a:t>
            </a:r>
            <a:r>
              <a:rPr lang="uk-UA" sz="1400" b="1" dirty="0" err="1"/>
              <a:t>Лесків</a:t>
            </a:r>
            <a:r>
              <a:rPr lang="uk-UA" sz="1400" b="1" dirty="0"/>
              <a:t>, А. </a:t>
            </a:r>
            <a:r>
              <a:rPr lang="uk-UA" sz="1400" b="1" dirty="0" err="1"/>
              <a:t>Дзюбановський</a:t>
            </a:r>
            <a:r>
              <a:rPr lang="uk-UA" sz="1400" b="1" dirty="0"/>
              <a:t> 2000р. </a:t>
            </a:r>
            <a:r>
              <a:rPr lang="uk-UA" sz="1400" b="1" dirty="0" err="1"/>
              <a:t>„Форми</a:t>
            </a:r>
            <a:r>
              <a:rPr lang="uk-UA" sz="1400" b="1" dirty="0"/>
              <a:t> і засоби фізичного виховання молодших школярів”.</a:t>
            </a:r>
          </a:p>
          <a:p>
            <a:r>
              <a:rPr lang="uk-UA" sz="1400" b="1" dirty="0"/>
              <a:t>6.А. </a:t>
            </a:r>
            <a:r>
              <a:rPr lang="uk-UA" sz="1400" b="1" dirty="0" err="1"/>
              <a:t>Фурманов</a:t>
            </a:r>
            <a:r>
              <a:rPr lang="uk-UA" sz="1400" b="1" dirty="0"/>
              <a:t>, 2000р. </a:t>
            </a:r>
            <a:r>
              <a:rPr lang="uk-UA" sz="1400" b="1" dirty="0" err="1"/>
              <a:t>„Студенський</a:t>
            </a:r>
            <a:r>
              <a:rPr lang="uk-UA" sz="1400" b="1" dirty="0"/>
              <a:t> волейбол”.</a:t>
            </a:r>
          </a:p>
          <a:p>
            <a:r>
              <a:rPr lang="uk-UA" sz="1400" b="1" dirty="0"/>
              <a:t>7.В. </a:t>
            </a:r>
            <a:r>
              <a:rPr lang="uk-UA" sz="1400" b="1" dirty="0" err="1"/>
              <a:t>Бадзян</a:t>
            </a:r>
            <a:r>
              <a:rPr lang="uk-UA" sz="1400" b="1" dirty="0"/>
              <a:t>, А. Огнистий 1998р. </a:t>
            </a:r>
            <a:r>
              <a:rPr lang="uk-UA" sz="1400" b="1" dirty="0" err="1"/>
              <a:t>„Стройові</a:t>
            </a:r>
            <a:r>
              <a:rPr lang="uk-UA" sz="1400" b="1" dirty="0"/>
              <a:t> вправи у шкільній програмі.”</a:t>
            </a:r>
          </a:p>
          <a:p>
            <a:r>
              <a:rPr lang="uk-UA" sz="1400" b="1" dirty="0"/>
              <a:t>8.К. Огниста, С. </a:t>
            </a:r>
            <a:r>
              <a:rPr lang="uk-UA" sz="1400" b="1" dirty="0" err="1"/>
              <a:t>Механошин</a:t>
            </a:r>
            <a:r>
              <a:rPr lang="uk-UA" sz="1400" b="1" dirty="0"/>
              <a:t> 1998р. </a:t>
            </a:r>
            <a:r>
              <a:rPr lang="uk-UA" sz="1400" b="1" dirty="0" err="1"/>
              <a:t>„Фізична</a:t>
            </a:r>
            <a:r>
              <a:rPr lang="uk-UA" sz="1400" b="1" dirty="0"/>
              <a:t> підготовка студентів вищих закладів освіти”.</a:t>
            </a:r>
          </a:p>
          <a:p>
            <a:r>
              <a:rPr lang="uk-UA" sz="1400" b="1" dirty="0"/>
              <a:t>9.А. </a:t>
            </a:r>
            <a:r>
              <a:rPr lang="uk-UA" sz="1400" b="1" dirty="0" err="1"/>
              <a:t>Лютінгер</a:t>
            </a:r>
            <a:r>
              <a:rPr lang="uk-UA" sz="1400" b="1" dirty="0"/>
              <a:t>, 1998р. </a:t>
            </a:r>
            <a:r>
              <a:rPr lang="uk-UA" sz="1400" b="1" dirty="0" err="1"/>
              <a:t>„Методичі</a:t>
            </a:r>
            <a:r>
              <a:rPr lang="uk-UA" sz="1400" b="1" dirty="0"/>
              <a:t> рекомендації розвитку рухових якостей”.</a:t>
            </a:r>
          </a:p>
          <a:p>
            <a:r>
              <a:rPr lang="uk-UA" sz="1400" b="1" dirty="0"/>
              <a:t>10.В. </a:t>
            </a:r>
            <a:r>
              <a:rPr lang="uk-UA" sz="1400" b="1" dirty="0" err="1"/>
              <a:t>Христинін</a:t>
            </a:r>
            <a:r>
              <a:rPr lang="uk-UA" sz="1400" b="1" dirty="0"/>
              <a:t>, 1996р. </a:t>
            </a:r>
            <a:r>
              <a:rPr lang="uk-UA" sz="1400" b="1" dirty="0" err="1"/>
              <a:t>„Корегуюча</a:t>
            </a:r>
            <a:r>
              <a:rPr lang="uk-UA" sz="1400" b="1" dirty="0"/>
              <a:t> гімнастика”</a:t>
            </a:r>
          </a:p>
          <a:p>
            <a:r>
              <a:rPr lang="uk-UA" sz="1400" b="1" dirty="0"/>
              <a:t>11.Костюкевич В. М. Футбол : </a:t>
            </a:r>
            <a:r>
              <a:rPr lang="uk-UA" sz="1400" b="1" dirty="0" err="1"/>
              <a:t>навч</a:t>
            </a:r>
            <a:r>
              <a:rPr lang="uk-UA" sz="1400" b="1" dirty="0"/>
              <a:t>. </a:t>
            </a:r>
            <a:r>
              <a:rPr lang="uk-UA" sz="1400" b="1" dirty="0" err="1"/>
              <a:t>посіб</a:t>
            </a:r>
            <a:r>
              <a:rPr lang="uk-UA" sz="1400" b="1" dirty="0"/>
              <a:t>. для студентів </a:t>
            </a:r>
            <a:r>
              <a:rPr lang="uk-UA" sz="1400" b="1" dirty="0" err="1"/>
              <a:t>ф-тів</a:t>
            </a:r>
            <a:r>
              <a:rPr lang="uk-UA" sz="1400" b="1" dirty="0"/>
              <a:t> фіз. виховання пед. ін-тів та </a:t>
            </a:r>
            <a:r>
              <a:rPr lang="uk-UA" sz="1400" b="1" dirty="0" err="1"/>
              <a:t>ун-тів</a:t>
            </a:r>
            <a:r>
              <a:rPr lang="uk-UA" sz="1400" b="1" dirty="0"/>
              <a:t> / </a:t>
            </a:r>
            <a:r>
              <a:rPr lang="uk-UA" sz="1400" b="1" dirty="0" err="1"/>
              <a:t>Костюкевич</a:t>
            </a:r>
            <a:r>
              <a:rPr lang="uk-UA" sz="1400" b="1" dirty="0"/>
              <a:t> В. М. – Вінниця : ВАТ </a:t>
            </a:r>
            <a:r>
              <a:rPr lang="uk-UA" sz="1400" b="1" dirty="0" err="1"/>
              <a:t>Віноблдрукарня</a:t>
            </a:r>
            <a:r>
              <a:rPr lang="uk-UA" sz="1400" b="1" dirty="0"/>
              <a:t>, 1997. – 260 с.</a:t>
            </a:r>
          </a:p>
          <a:p>
            <a:r>
              <a:rPr lang="uk-UA" sz="1400" b="1" dirty="0"/>
              <a:t>12.Соломонко В. В. Футбол : підручник / В. В. </a:t>
            </a:r>
            <a:r>
              <a:rPr lang="uk-UA" sz="1400" b="1" dirty="0" err="1"/>
              <a:t>Соломонко</a:t>
            </a:r>
            <a:r>
              <a:rPr lang="uk-UA" sz="1400" b="1" dirty="0"/>
              <a:t>, Г. А. </a:t>
            </a:r>
            <a:r>
              <a:rPr lang="uk-UA" sz="1400" b="1" dirty="0" err="1"/>
              <a:t>Лісенчук</a:t>
            </a:r>
            <a:r>
              <a:rPr lang="uk-UA" sz="1400" b="1" dirty="0"/>
              <a:t>, О. В. </a:t>
            </a:r>
            <a:r>
              <a:rPr lang="uk-UA" sz="1400" b="1" dirty="0" err="1"/>
              <a:t>Соломонко</a:t>
            </a:r>
            <a:r>
              <a:rPr lang="uk-UA" sz="1400" b="1" dirty="0"/>
              <a:t>. – Київ : Олімпійська література, 2005. – 296 с.</a:t>
            </a:r>
          </a:p>
          <a:p>
            <a:r>
              <a:rPr lang="uk-UA" sz="1400" b="1" dirty="0"/>
              <a:t>13.ЄднакВ.Д., Кучеренко В.М. Біг, стрибки, метання. Навчальний посібник для студентів ІІ курсу факультету фізичного виховання. – Тернопіль ТНПУ, 2009.-80с.</a:t>
            </a:r>
          </a:p>
          <a:p>
            <a:r>
              <a:rPr lang="uk-UA" sz="1400" b="1" dirty="0"/>
              <a:t>14 </a:t>
            </a:r>
            <a:r>
              <a:rPr lang="uk-UA" sz="1400" b="1" dirty="0" err="1"/>
              <a:t>.Артюшенко</a:t>
            </a:r>
            <a:r>
              <a:rPr lang="uk-UA" sz="1400" b="1" dirty="0"/>
              <a:t> О.Ф. Легка атлетика: навчальний посібник для студентів </a:t>
            </a:r>
            <a:r>
              <a:rPr lang="uk-UA" sz="1400" b="1" dirty="0" err="1"/>
              <a:t>ф-тів</a:t>
            </a:r>
            <a:r>
              <a:rPr lang="uk-UA" sz="1400" b="1" dirty="0"/>
              <a:t> фіз. Культури / О.Ф.</a:t>
            </a:r>
            <a:r>
              <a:rPr lang="uk-UA" sz="1400" b="1" dirty="0" err="1"/>
              <a:t>Артюшенко</a:t>
            </a:r>
            <a:r>
              <a:rPr lang="uk-UA" sz="1400" b="1" dirty="0"/>
              <a:t>, А.І.</a:t>
            </a:r>
            <a:r>
              <a:rPr lang="uk-UA" sz="1400" b="1" dirty="0" err="1"/>
              <a:t>Стеценко</a:t>
            </a:r>
            <a:r>
              <a:rPr lang="uk-UA" sz="1400" b="1" dirty="0"/>
              <a:t>. – Черкаси: Вид. Вовчок О.Ю., 2006. – 424 с</a:t>
            </a:r>
          </a:p>
          <a:p>
            <a:r>
              <a:rPr lang="uk-UA" sz="1400" b="1" dirty="0"/>
              <a:t>15.Лящук Р.П., Огнистий А.В. Гімнастика навчальний посібник (у двох частинах). – Ч2, - Тернопіль: ТНПУ, 2008 – 212с.</a:t>
            </a:r>
          </a:p>
          <a:p>
            <a:r>
              <a:rPr lang="uk-UA" sz="1400" b="1" dirty="0"/>
              <a:t>16.Худолій О.М. Гімнастика з методикою викладання. – </a:t>
            </a:r>
            <a:r>
              <a:rPr lang="uk-UA" sz="1400" b="1" dirty="0" err="1"/>
              <a:t>Харків.-</a:t>
            </a:r>
            <a:r>
              <a:rPr lang="uk-UA" sz="1400" b="1" dirty="0"/>
              <a:t> 2009. – 246с.</a:t>
            </a:r>
          </a:p>
          <a:p>
            <a:r>
              <a:rPr lang="uk-UA" sz="1400" b="1" dirty="0"/>
              <a:t>17.Нестеровський Д.І. Баскетбол. Теорія і методика навчання. [Текст]/</a:t>
            </a:r>
            <a:r>
              <a:rPr lang="uk-UA" sz="1400" b="1" dirty="0" err="1"/>
              <a:t>Нестеровський</a:t>
            </a:r>
            <a:r>
              <a:rPr lang="uk-UA" sz="1400" b="1" dirty="0"/>
              <a:t> Д.І.- М .: Академія, 2007. - 336 с.</a:t>
            </a:r>
          </a:p>
          <a:p>
            <a:r>
              <a:rPr lang="uk-UA" sz="1400" b="1" dirty="0"/>
              <a:t>18.Степанова Н.М. Підготовчі вправи в баскетболі. [Текст]/Степанова Н.М., </a:t>
            </a:r>
            <a:r>
              <a:rPr lang="uk-UA" sz="1400" b="1" dirty="0" err="1"/>
              <a:t>Прилипко</a:t>
            </a:r>
            <a:r>
              <a:rPr lang="uk-UA" sz="1400" b="1" dirty="0"/>
              <a:t> І.В.- Павлодар: ПГУ, 2007. - 64 с.</a:t>
            </a:r>
          </a:p>
          <a:p>
            <a:r>
              <a:rPr lang="uk-UA" sz="1400" b="1" dirty="0"/>
              <a:t>    </a:t>
            </a:r>
            <a:r>
              <a:rPr lang="uk-UA" sz="1400" b="1" dirty="0" smtClean="0"/>
              <a:t> </a:t>
            </a:r>
            <a:r>
              <a:rPr lang="uk-UA" sz="1400" b="1" dirty="0"/>
              <a:t>19.Волейбол / А.І. </a:t>
            </a:r>
            <a:r>
              <a:rPr lang="uk-UA" sz="1400" b="1" dirty="0" err="1"/>
              <a:t>Дубенчук</a:t>
            </a:r>
            <a:r>
              <a:rPr lang="uk-UA" sz="1400" b="1" dirty="0"/>
              <a:t> , укладання. – Х.: Видавництво «Ранок», 2008 – 112с. (Спортивні ігри в школі)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147262"/>
              </p:ext>
            </p:extLst>
          </p:nvPr>
        </p:nvGraphicFramePr>
        <p:xfrm>
          <a:off x="179512" y="404663"/>
          <a:ext cx="8712967" cy="5488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3312369"/>
                <a:gridCol w="3168351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07 Управління та адміністрування</a:t>
                      </a:r>
                      <a:endParaRPr lang="uk-UA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05834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076 Підприємництво та торгівля 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833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Підприємництво,</a:t>
                      </a:r>
                      <a:r>
                        <a:rPr kumimoji="0" lang="uk-UA" sz="14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торгівля та біржова діяльність</a:t>
                      </a:r>
                      <a:endParaRPr kumimoji="0" lang="uk-UA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3178">
                <a:tc rowSpan="7">
                  <a:txBody>
                    <a:bodyPr/>
                    <a:lstStyle/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ГОТЕЛЬНО-РЕСТОРАННОГО</a:t>
                      </a:r>
                      <a:r>
                        <a:rPr lang="uk-UA" sz="16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</a:tr>
              <a:tr h="3600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обов</a:t>
                      </a:r>
                      <a:r>
                        <a:rPr lang="en-US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’</a:t>
                      </a:r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язковий</a:t>
                      </a:r>
                      <a:endParaRPr lang="uk-UA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8969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90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82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78</a:t>
                      </a:r>
                      <a:endParaRPr kumimoji="0"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0"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kumimoji="0" lang="en-US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0" lang="uk-UA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638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692696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</a:t>
            </a:r>
            <a:r>
              <a:rPr lang="uk-UA" b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uk-UA" dirty="0"/>
              <a:t>полягає у послідовному формуванні фізичної культури особистості фахівця відповідного освітньо-професійного рівня, підготовці його до високоякісної праці за обраним фахом, здатного використовувати фізкультурно-оздоровчі засоби і технології в умовах професійної діяльності. </a:t>
            </a:r>
          </a:p>
          <a:p>
            <a:r>
              <a:rPr lang="ru-RU" dirty="0" err="1"/>
              <a:t>Критерієм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 smtClean="0"/>
              <a:t>здобувача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en-US" dirty="0" smtClean="0"/>
              <a:t> </a:t>
            </a:r>
            <a:r>
              <a:rPr lang="uk-UA" dirty="0"/>
              <a:t>н</a:t>
            </a:r>
            <a:r>
              <a:rPr lang="ru-RU" dirty="0" err="1" smtClean="0"/>
              <a:t>авчального</a:t>
            </a:r>
            <a:r>
              <a:rPr lang="ru-RU" dirty="0" smtClean="0"/>
              <a:t> </a:t>
            </a:r>
            <a:r>
              <a:rPr lang="ru-RU" dirty="0"/>
              <a:t>закладу є: </a:t>
            </a:r>
          </a:p>
          <a:p>
            <a:endParaRPr lang="uk-UA" dirty="0"/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і </a:t>
            </a:r>
            <a:r>
              <a:rPr lang="ru-RU" dirty="0" err="1"/>
              <a:t>дотримання</a:t>
            </a:r>
            <a:r>
              <a:rPr lang="ru-RU" dirty="0"/>
              <a:t> основ здорового способу </a:t>
            </a:r>
            <a:r>
              <a:rPr lang="ru-RU" dirty="0" err="1"/>
              <a:t>життя</a:t>
            </a:r>
            <a:r>
              <a:rPr lang="ru-RU" dirty="0"/>
              <a:t>; </a:t>
            </a:r>
          </a:p>
          <a:p>
            <a:r>
              <a:rPr lang="uk-UA" dirty="0"/>
              <a:t>• знання основ організації і методики найбільш ефективних видів і форм раціональної рухової активності й уміння застосовувати їх у процесі життєдіяльності; </a:t>
            </a:r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основ методики </a:t>
            </a:r>
            <a:r>
              <a:rPr lang="ru-RU" dirty="0" err="1"/>
              <a:t>фізкультурно-оздоровчих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та </a:t>
            </a:r>
            <a:r>
              <a:rPr lang="ru-RU" dirty="0" err="1"/>
              <a:t>інноваційних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; </a:t>
            </a:r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основ </a:t>
            </a:r>
            <a:r>
              <a:rPr lang="ru-RU" dirty="0" err="1"/>
              <a:t>професійно-прикладної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й </a:t>
            </a:r>
            <a:r>
              <a:rPr lang="ru-RU" dirty="0" err="1"/>
              <a:t>уміння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</a:t>
            </a:r>
            <a:r>
              <a:rPr lang="ru-RU" dirty="0" err="1"/>
              <a:t>практиці</a:t>
            </a:r>
            <a:r>
              <a:rPr lang="ru-RU" dirty="0"/>
              <a:t>; </a:t>
            </a:r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основ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верств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; </a:t>
            </a:r>
          </a:p>
          <a:p>
            <a:r>
              <a:rPr lang="ru-RU" dirty="0"/>
              <a:t>• сформована </a:t>
            </a:r>
            <a:r>
              <a:rPr lang="ru-RU" dirty="0" err="1"/>
              <a:t>фізкультурно-оздоровча</a:t>
            </a:r>
            <a:r>
              <a:rPr lang="ru-RU" dirty="0"/>
              <a:t> </a:t>
            </a:r>
            <a:r>
              <a:rPr lang="ru-RU" dirty="0" err="1"/>
              <a:t>компетентність</a:t>
            </a:r>
            <a:r>
              <a:rPr lang="ru-RU" dirty="0"/>
              <a:t> і </a:t>
            </a:r>
            <a:r>
              <a:rPr lang="ru-RU" dirty="0" err="1"/>
              <a:t>мотиваційно-ціннісне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щоденних</a:t>
            </a:r>
            <a:r>
              <a:rPr lang="ru-RU" dirty="0"/>
              <a:t> занять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вправами</a:t>
            </a:r>
            <a:r>
              <a:rPr lang="ru-RU" dirty="0"/>
              <a:t> </a:t>
            </a:r>
          </a:p>
          <a:p>
            <a:pPr algn="just"/>
            <a:endParaRPr lang="uk-UA" b="1" dirty="0" smtClean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80728"/>
            <a:ext cx="856895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Завдання:</a:t>
            </a:r>
            <a:r>
              <a:rPr lang="uk-UA" sz="2000" b="1" dirty="0">
                <a:solidFill>
                  <a:prstClr val="white">
                    <a:lumMod val="75000"/>
                  </a:prstClr>
                </a:solidFill>
              </a:rPr>
              <a:t> </a:t>
            </a:r>
            <a:endParaRPr lang="uk-UA" sz="2000" b="1" dirty="0" smtClean="0">
              <a:solidFill>
                <a:prstClr val="white">
                  <a:lumMod val="75000"/>
                </a:prstClr>
              </a:solidFill>
            </a:endParaRPr>
          </a:p>
          <a:p>
            <a:endParaRPr lang="uk-UA" dirty="0"/>
          </a:p>
          <a:p>
            <a:r>
              <a:rPr lang="uk-UA" dirty="0"/>
              <a:t>1. Зміцнення здоров'я, підвищення життєдіяльності та опірності організму до дії несприятливих чинників зовнішнього середовища. </a:t>
            </a:r>
          </a:p>
          <a:p>
            <a:r>
              <a:rPr lang="ru-RU" dirty="0"/>
              <a:t>2. </a:t>
            </a:r>
            <a:r>
              <a:rPr lang="ru-RU" dirty="0" err="1"/>
              <a:t>Сприяння</a:t>
            </a:r>
            <a:r>
              <a:rPr lang="ru-RU" dirty="0"/>
              <a:t> правильному </a:t>
            </a:r>
            <a:r>
              <a:rPr lang="ru-RU" dirty="0" err="1"/>
              <a:t>формуванню</a:t>
            </a:r>
            <a:r>
              <a:rPr lang="ru-RU" dirty="0"/>
              <a:t> і </a:t>
            </a:r>
            <a:r>
              <a:rPr lang="ru-RU" dirty="0" err="1"/>
              <a:t>всебічному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тілобудови</a:t>
            </a:r>
            <a:r>
              <a:rPr lang="ru-RU" dirty="0"/>
              <a:t>,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доброго </a:t>
            </a:r>
            <a:r>
              <a:rPr lang="ru-RU" dirty="0" err="1"/>
              <a:t>фізичного</a:t>
            </a:r>
            <a:r>
              <a:rPr lang="ru-RU" dirty="0"/>
              <a:t> стану. </a:t>
            </a:r>
          </a:p>
          <a:p>
            <a:r>
              <a:rPr lang="ru-RU" dirty="0"/>
              <a:t>3.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для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підготовленості</a:t>
            </a:r>
            <a:r>
              <a:rPr lang="ru-RU" dirty="0"/>
              <a:t> (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) та </a:t>
            </a:r>
            <a:r>
              <a:rPr lang="ru-RU" dirty="0" err="1" smtClean="0"/>
              <a:t>працездатності</a:t>
            </a:r>
            <a:r>
              <a:rPr lang="ru-RU" dirty="0"/>
              <a:t>. </a:t>
            </a:r>
            <a:endParaRPr lang="ru-RU" dirty="0" smtClean="0"/>
          </a:p>
          <a:p>
            <a:endParaRPr lang="en-US" dirty="0" smtClean="0"/>
          </a:p>
          <a:p>
            <a:endParaRPr lang="ru-RU" dirty="0"/>
          </a:p>
          <a:p>
            <a:pPr lvl="0"/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Програмні результати </a:t>
            </a:r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навчання</a:t>
            </a:r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:</a:t>
            </a:r>
          </a:p>
          <a:p>
            <a:pPr lvl="0"/>
            <a:endParaRPr lang="uk-UA" sz="2000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pPr lvl="0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РН 2</a:t>
            </a:r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. </a:t>
            </a:r>
            <a:r>
              <a:rPr lang="ru-RU" dirty="0"/>
              <a:t>Знати </a:t>
            </a:r>
            <a:r>
              <a:rPr lang="ru-RU" dirty="0" err="1"/>
              <a:t>свої</a:t>
            </a:r>
            <a:r>
              <a:rPr lang="ru-RU" dirty="0"/>
              <a:t> права, як члена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верховенства права, прав і свобод </a:t>
            </a:r>
            <a:r>
              <a:rPr lang="ru-RU" dirty="0" err="1"/>
              <a:t>людини</a:t>
            </a:r>
            <a:r>
              <a:rPr lang="ru-RU" dirty="0"/>
              <a:t> і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3433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У </a:t>
            </a:r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результаті навчання здобувач освіти повинен </a:t>
            </a:r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отримати:</a:t>
            </a:r>
          </a:p>
          <a:p>
            <a:endParaRPr lang="uk-UA" sz="2000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загальні компетентності: </a:t>
            </a:r>
            <a:endParaRPr lang="uk-UA" sz="2000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ЗК 1. </a:t>
            </a:r>
            <a:r>
              <a:rPr lang="uk-UA" dirty="0"/>
              <a:t>Здатність реалізувати свої права і обов’язки як члена суспільства, усвідомлювати цінності </a:t>
            </a:r>
            <a:r>
              <a:rPr lang="uk-UA" dirty="0"/>
              <a:t>громадянського (вільного демократичного) суспільства та необхідність його сталого розвитку, верховенства права, прав і свобод людини, громадянина в Україні, патріота своєї країни</a:t>
            </a:r>
            <a:r>
              <a:rPr lang="uk-UA" dirty="0" smtClean="0"/>
              <a:t>.</a:t>
            </a:r>
          </a:p>
          <a:p>
            <a:r>
              <a:rPr lang="ru-RU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3К 3.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у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 smtClean="0"/>
              <a:t>.</a:t>
            </a:r>
          </a:p>
          <a:p>
            <a:r>
              <a:rPr lang="ru-RU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ЗК 9.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навичками</a:t>
            </a:r>
            <a:r>
              <a:rPr lang="ru-RU" dirty="0"/>
              <a:t> </a:t>
            </a:r>
            <a:r>
              <a:rPr lang="ru-RU" dirty="0" err="1"/>
              <a:t>міжособистісної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,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в </a:t>
            </a:r>
            <a:r>
              <a:rPr lang="ru-RU" dirty="0" err="1"/>
              <a:t>команді</a:t>
            </a:r>
            <a:r>
              <a:rPr lang="ru-RU" dirty="0"/>
              <a:t>, </a:t>
            </a:r>
            <a:r>
              <a:rPr lang="ru-RU" dirty="0" err="1"/>
              <a:t>налагоджувати</a:t>
            </a:r>
            <a:r>
              <a:rPr lang="ru-RU" dirty="0"/>
              <a:t> контакт з </a:t>
            </a:r>
            <a:r>
              <a:rPr lang="ru-RU" dirty="0" err="1"/>
              <a:t>різними</a:t>
            </a:r>
            <a:r>
              <a:rPr lang="ru-RU" dirty="0"/>
              <a:t> за </a:t>
            </a:r>
            <a:r>
              <a:rPr lang="ru-RU" dirty="0" err="1"/>
              <a:t>віком</a:t>
            </a:r>
            <a:r>
              <a:rPr lang="ru-RU" dirty="0"/>
              <a:t>, характером і статусом людьми</a:t>
            </a:r>
            <a:endParaRPr lang="uk-UA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pPr algn="just"/>
            <a:r>
              <a:rPr lang="uk-UA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Спеціальні </a:t>
            </a:r>
            <a:r>
              <a:rPr lang="uk-UA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компетентності</a:t>
            </a:r>
            <a:r>
              <a:rPr lang="uk-UA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:</a:t>
            </a:r>
          </a:p>
          <a:p>
            <a:pPr algn="just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СК 13.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науково-пошукової</a:t>
            </a:r>
            <a:r>
              <a:rPr lang="ru-RU" dirty="0"/>
              <a:t> та </a:t>
            </a:r>
            <a:r>
              <a:rPr lang="ru-RU" dirty="0" err="1"/>
              <a:t>дослідницької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 smtClean="0"/>
              <a:t>.</a:t>
            </a:r>
          </a:p>
          <a:p>
            <a:pPr algn="just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СК 14.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й </a:t>
            </a:r>
            <a:r>
              <a:rPr lang="ru-RU" dirty="0" err="1"/>
              <a:t>практичні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для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комплексних</a:t>
            </a:r>
            <a:r>
              <a:rPr lang="ru-RU" dirty="0"/>
              <a:t> проблем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адаптувати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до умов </a:t>
            </a:r>
            <a:r>
              <a:rPr lang="ru-RU" dirty="0" err="1"/>
              <a:t>змінного</a:t>
            </a:r>
            <a:r>
              <a:rPr lang="ru-RU" dirty="0"/>
              <a:t> середовища.</a:t>
            </a:r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СК2</a:t>
            </a:r>
            <a:r>
              <a:rPr lang="ru-RU" dirty="0"/>
              <a:t>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</a:t>
            </a:r>
            <a:r>
              <a:rPr lang="ru-RU" dirty="0" err="1"/>
              <a:t>соціально</a:t>
            </a:r>
            <a:r>
              <a:rPr lang="ru-RU" dirty="0"/>
              <a:t> </a:t>
            </a:r>
            <a:r>
              <a:rPr lang="ru-RU" dirty="0" err="1"/>
              <a:t>відповідально</a:t>
            </a:r>
            <a:r>
              <a:rPr lang="ru-RU" dirty="0"/>
              <a:t> і </a:t>
            </a:r>
            <a:r>
              <a:rPr lang="ru-RU" dirty="0" err="1"/>
              <a:t>свідомо</a:t>
            </a:r>
            <a:r>
              <a:rPr lang="ru-RU" dirty="0" smtClean="0"/>
              <a:t>.</a:t>
            </a:r>
          </a:p>
          <a:p>
            <a:pPr algn="just"/>
            <a:r>
              <a:rPr lang="uk-UA" dirty="0" smtClean="0">
                <a:solidFill>
                  <a:srgbClr val="FF0000"/>
                </a:solidFill>
              </a:rPr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106337"/>
              </p:ext>
            </p:extLst>
          </p:nvPr>
        </p:nvGraphicFramePr>
        <p:xfrm>
          <a:off x="395536" y="2276872"/>
          <a:ext cx="8496944" cy="3049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768752"/>
                <a:gridCol w="1080120"/>
              </a:tblGrid>
              <a:tr h="64807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224136">
                <a:tc>
                  <a:txBody>
                    <a:bodyPr/>
                    <a:lstStyle/>
                    <a:p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0" lang="ru-RU" sz="1600" b="1" kern="1200" dirty="0" smtClean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Олімпійський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рух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Україні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Участь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спортсменів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України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Олімпійських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іграх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kumimoji="0" lang="uk-UA" sz="1800" b="1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Разом:</a:t>
                      </a:r>
                      <a:endParaRPr kumimoji="0" lang="uk-UA" sz="1800" b="1" kern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09250"/>
              </p:ext>
            </p:extLst>
          </p:nvPr>
        </p:nvGraphicFramePr>
        <p:xfrm>
          <a:off x="395536" y="1700808"/>
          <a:ext cx="8496944" cy="369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624736"/>
                <a:gridCol w="1224136"/>
              </a:tblGrid>
              <a:tr h="47241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                             Тема:                                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Легка атлетика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Баскетбол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Волейбол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Гімнастика 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6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Кросова підготовка </a:t>
                      </a:r>
                      <a:endParaRPr lang="uk-UA" sz="1800" b="1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Контрольний залік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73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620688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Самостійні  заняття: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283709"/>
              </p:ext>
            </p:extLst>
          </p:nvPr>
        </p:nvGraphicFramePr>
        <p:xfrm>
          <a:off x="611560" y="1484784"/>
          <a:ext cx="7992888" cy="383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27"/>
                <a:gridCol w="6231743"/>
                <a:gridCol w="1151518"/>
              </a:tblGrid>
              <a:tr h="100914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                             Тема:                        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Легка атлетика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Баскетбол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Волейбол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Гімнастика 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Кросова підготовка </a:t>
                      </a:r>
                      <a:endParaRPr lang="uk-UA" sz="1800" b="1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886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94266"/>
            <a:ext cx="75440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ПОТОЧНИЙ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ТА  ПІДСУМКОВИЙ КОНТРОЛЬ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: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1158" y="1988840"/>
            <a:ext cx="82809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err="1">
                <a:solidFill>
                  <a:srgbClr val="F0AD00">
                    <a:lumMod val="60000"/>
                    <a:lumOff val="40000"/>
                  </a:srgbClr>
                </a:solidFill>
              </a:rPr>
              <a:t>Поточний</a:t>
            </a:r>
            <a:r>
              <a:rPr lang="ru-RU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 контроль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занять та </a:t>
            </a:r>
            <a:r>
              <a:rPr lang="ru-RU" dirty="0" err="1"/>
              <a:t>має</a:t>
            </a:r>
            <a:r>
              <a:rPr lang="ru-RU" dirty="0"/>
              <a:t> за мету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 smtClean="0"/>
              <a:t>здобувачами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/>
              <a:t>, </a:t>
            </a:r>
            <a:r>
              <a:rPr lang="ru-RU" dirty="0" err="1"/>
              <a:t>умінь</a:t>
            </a:r>
            <a:r>
              <a:rPr lang="ru-RU" dirty="0"/>
              <a:t> та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тем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. Формою модульного контролю є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endParaRPr lang="ru-RU" dirty="0"/>
          </a:p>
          <a:p>
            <a:r>
              <a:rPr lang="ru-RU" sz="2000" b="1" i="1" dirty="0" err="1">
                <a:solidFill>
                  <a:srgbClr val="F0AD00">
                    <a:lumMod val="60000"/>
                    <a:lumOff val="40000"/>
                  </a:srgbClr>
                </a:solidFill>
              </a:rPr>
              <a:t>Підсумковий</a:t>
            </a:r>
            <a:r>
              <a:rPr lang="ru-RU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 контроль </a:t>
            </a:r>
            <a:r>
              <a:rPr lang="ru-RU" dirty="0"/>
              <a:t>проводиться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заліку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засвоєння</a:t>
            </a:r>
            <a:r>
              <a:rPr lang="ru-RU" dirty="0"/>
              <a:t> студентом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на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заняттях</a:t>
            </a:r>
            <a:r>
              <a:rPr lang="ru-RU" dirty="0"/>
              <a:t>. </a:t>
            </a:r>
            <a:r>
              <a:rPr lang="ru-RU" dirty="0" err="1" smtClean="0"/>
              <a:t>Здобувач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допущеним</a:t>
            </a:r>
            <a:r>
              <a:rPr lang="ru-RU" dirty="0"/>
              <a:t> до </a:t>
            </a:r>
            <a:r>
              <a:rPr lang="ru-RU" dirty="0" err="1"/>
              <a:t>підсумкового</a:t>
            </a:r>
            <a:r>
              <a:rPr lang="ru-RU" dirty="0"/>
              <a:t> контролю,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виконав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робочим</a:t>
            </a:r>
            <a:r>
              <a:rPr lang="ru-RU" dirty="0"/>
              <a:t> </a:t>
            </a:r>
            <a:r>
              <a:rPr lang="ru-RU" dirty="0" err="1"/>
              <a:t>начальним</a:t>
            </a:r>
            <a:r>
              <a:rPr lang="ru-RU" dirty="0"/>
              <a:t> планом на семестр з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дисциплни</a:t>
            </a:r>
            <a:r>
              <a:rPr lang="ru-RU" dirty="0"/>
              <a:t>. 	</a:t>
            </a:r>
          </a:p>
        </p:txBody>
      </p:sp>
    </p:spTree>
    <p:extLst>
      <p:ext uri="{BB962C8B-B14F-4D97-AF65-F5344CB8AC3E}">
        <p14:creationId xmlns:p14="http://schemas.microsoft.com/office/powerpoint/2010/main" val="36251890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497</TotalTime>
  <Words>1455</Words>
  <Application>Microsoft Office PowerPoint</Application>
  <PresentationFormat>Экран (4:3)</PresentationFormat>
  <Paragraphs>203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Фізичне виховання 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Пользователь</cp:lastModifiedBy>
  <cp:revision>48</cp:revision>
  <dcterms:created xsi:type="dcterms:W3CDTF">2024-02-06T17:10:51Z</dcterms:created>
  <dcterms:modified xsi:type="dcterms:W3CDTF">2025-08-26T11:35:12Z</dcterms:modified>
</cp:coreProperties>
</file>