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66" r:id="rId6"/>
    <p:sldId id="259" r:id="rId7"/>
    <p:sldId id="262" r:id="rId8"/>
    <p:sldId id="261" r:id="rId9"/>
    <p:sldId id="270" r:id="rId10"/>
    <p:sldId id="268" r:id="rId11"/>
    <p:sldId id="269" r:id="rId12"/>
    <p:sldId id="271" r:id="rId13"/>
    <p:sldId id="272" r:id="rId14"/>
    <p:sldId id="273" r:id="rId15"/>
    <p:sldId id="265" r:id="rId16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984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025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  <a:endParaRPr kumimoji="0"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  <a:endParaRPr kumimoji="0" lang="ru-RU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  <a:endParaRPr kumimoji="0" lang="ru-RU" smtClean="0"/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  <a:endParaRPr kumimoji="0"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  <a:endParaRPr kumimoji="0"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  <a:endParaRPr kumimoji="0" lang="ru-RU" smtClean="0"/>
          </a:p>
          <a:p>
            <a:pPr lvl="1" eaLnBrk="1" latinLnBrk="0" hangingPunct="1"/>
            <a:r>
              <a:rPr kumimoji="0" lang="ru-RU" smtClean="0"/>
              <a:t>Второй уровень</a:t>
            </a:r>
            <a:endParaRPr kumimoji="0" lang="ru-RU" smtClean="0"/>
          </a:p>
          <a:p>
            <a:pPr lvl="2" eaLnBrk="1" latinLnBrk="0" hangingPunct="1"/>
            <a:r>
              <a:rPr kumimoji="0" lang="ru-RU" smtClean="0"/>
              <a:t>Третий уровень</a:t>
            </a:r>
            <a:endParaRPr kumimoji="0" lang="ru-RU" smtClean="0"/>
          </a:p>
          <a:p>
            <a:pPr lvl="3" eaLnBrk="1" latinLnBrk="0" hangingPunct="1"/>
            <a:r>
              <a:rPr kumimoji="0" lang="ru-RU" smtClean="0"/>
              <a:t>Четвертый уровень</a:t>
            </a:r>
            <a:endParaRPr kumimoji="0" lang="ru-RU" smtClean="0"/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 panose="05020102010507070707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210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 panose="05020102010507070707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4110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 panose="05000000000000000000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185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 panose="05040102010807070707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590" indent="-182880" algn="l" rtl="0" eaLnBrk="1" latinLnBrk="0" hangingPunct="1">
        <a:spcBef>
          <a:spcPct val="20000"/>
        </a:spcBef>
        <a:buClr>
          <a:schemeClr val="tx1"/>
        </a:buClr>
        <a:buFont typeface="Wingdings 2" panose="05020102010507070707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665" indent="-182880" algn="l" rtl="0" eaLnBrk="1" latinLnBrk="0" hangingPunct="1">
        <a:spcBef>
          <a:spcPct val="20000"/>
        </a:spcBef>
        <a:buClr>
          <a:schemeClr val="tx1"/>
        </a:buClr>
        <a:buFont typeface="Wingdings 3" panose="05040102010807070707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 panose="05020102010507070707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255" indent="-182880" algn="l" rtl="0" eaLnBrk="1" latinLnBrk="0" hangingPunct="1">
        <a:spcBef>
          <a:spcPct val="20000"/>
        </a:spcBef>
        <a:buClr>
          <a:schemeClr val="tx1"/>
        </a:buClr>
        <a:buFont typeface="Wingdings 2" panose="05020102010507070707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550" indent="-182880" algn="l" rtl="0" eaLnBrk="1" latinLnBrk="0" hangingPunct="1">
        <a:spcBef>
          <a:spcPct val="20000"/>
        </a:spcBef>
        <a:buClr>
          <a:schemeClr val="tx1"/>
        </a:buClr>
        <a:buFont typeface="Wingdings 2" panose="05020102010507070707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068960"/>
            <a:ext cx="8062912" cy="2808312"/>
          </a:xfrm>
          <a:noFill/>
          <a:ln>
            <a:solidFill>
              <a:srgbClr val="0070C0"/>
            </a:solidFill>
          </a:ln>
        </p:spPr>
        <p:txBody>
          <a:bodyPr>
            <a:no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5400" b="1" cap="all" dirty="0" smtClean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Фізичне</a:t>
            </a:r>
            <a:br>
              <a:rPr lang="uk-UA" sz="5400" b="1" cap="all" dirty="0" smtClean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r>
              <a:rPr lang="uk-UA" sz="5400" b="1" cap="all" dirty="0" smtClean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виховання</a:t>
            </a:r>
            <a:br>
              <a:rPr lang="uk-UA" sz="5400" b="1" cap="all" dirty="0" smtClean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endParaRPr lang="uk-UA" sz="5400" b="1" cap="all" dirty="0"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3094160"/>
          </a:xfrm>
        </p:spPr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1600" cap="all" dirty="0" smtClean="0"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ТЕРНОПІЛЬСЬКИЙ ФАХОВИЙ КОЛЕДЖ ХАРЧОВИХ ТЕХНОЛОГІЙ І ТОРГІВЛІ</a:t>
            </a:r>
            <a:endParaRPr lang="uk-UA" sz="1600" cap="all" dirty="0" smtClean="0">
              <a:solidFill>
                <a:schemeClr val="accent1"/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  <a:p>
            <a:pPr algn="ctr"/>
            <a:endParaRPr lang="uk-UA" b="1" cap="all" dirty="0" smtClean="0"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uk-UA" b="1" cap="all" dirty="0" smtClean="0"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СИЛАБУС</a:t>
            </a:r>
            <a:endParaRPr lang="uk-UA" b="1" cap="all" dirty="0" smtClean="0">
              <a:solidFill>
                <a:schemeClr val="accent1"/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  <a:p>
            <a:pPr algn="ctr"/>
            <a:endParaRPr lang="uk-UA" b="1" cap="all" dirty="0" smtClean="0">
              <a:solidFill>
                <a:schemeClr val="accent1"/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uk-UA" b="1" cap="all" dirty="0" err="1" smtClean="0"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ОсвітнЬОГО</a:t>
            </a:r>
            <a:r>
              <a:rPr lang="uk-UA" b="1" cap="all" dirty="0" smtClean="0"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  </a:t>
            </a:r>
            <a:r>
              <a:rPr lang="uk-UA" b="1" cap="all" dirty="0" err="1" smtClean="0"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компонентА</a:t>
            </a:r>
            <a:endParaRPr lang="uk-UA" b="1" cap="all" dirty="0">
              <a:solidFill>
                <a:schemeClr val="accent1"/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95536" y="1700808"/>
          <a:ext cx="8352928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8139"/>
                <a:gridCol w="1025798"/>
                <a:gridCol w="5128991"/>
              </a:tblGrid>
              <a:tr h="606925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Рівні навчальних досягнень здобувачів освіти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Бали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Критерії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оцінювання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навчальних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досягнень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здобувачів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освіти</a:t>
                      </a:r>
                      <a:endParaRPr lang="uk-UA" dirty="0"/>
                    </a:p>
                  </a:txBody>
                  <a:tcPr/>
                </a:tc>
              </a:tr>
              <a:tr h="606925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 Початковий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Здобувач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освіти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володіє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знаннями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необхідними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для </a:t>
                      </a:r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виконання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певного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елемента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на </a:t>
                      </a:r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елементарному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рівні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розпізнання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06925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Здобувач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освіти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виконує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окремі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елементи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фізичних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вправ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володіє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матеріалом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на </a:t>
                      </a:r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елементарному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рівні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800" b="1" kern="120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засвоєння</a:t>
                      </a:r>
                      <a:r>
                        <a:rPr kumimoji="0" lang="ru-RU" sz="18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06925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Здобувач освіти володіє матеріалом на рівні окремих фрагментів, виконує нормативний показник початкового рівня, розрізняє елементи техніки виконання фізичних вправ.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979712" y="332656"/>
            <a:ext cx="54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cap="all" dirty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Критерії оцінювання</a:t>
            </a:r>
            <a:endParaRPr lang="uk-UA" sz="2800" b="1" cap="all" dirty="0"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63688" y="223345"/>
            <a:ext cx="53285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cap="all" dirty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Критерії оцінювання</a:t>
            </a:r>
            <a:endParaRPr lang="uk-UA" sz="2800" b="1" cap="all" dirty="0"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23528" y="836712"/>
          <a:ext cx="8424936" cy="58723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5209"/>
                <a:gridCol w="910804"/>
                <a:gridCol w="5388923"/>
              </a:tblGrid>
              <a:tr h="1208939"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Рівні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навчальних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досягнень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здобувачів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освіти</a:t>
                      </a:r>
                      <a:endParaRPr lang="ru-RU" dirty="0" smtClean="0"/>
                    </a:p>
                    <a:p>
                      <a:pPr algn="ctr"/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Бали</a:t>
                      </a:r>
                      <a:endParaRPr lang="uk-UA" dirty="0" smtClean="0"/>
                    </a:p>
                    <a:p>
                      <a:pPr algn="ctr"/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Критерії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оцінювання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навчальних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досягнень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здобувачів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освіти</a:t>
                      </a:r>
                      <a:endParaRPr lang="ru-RU" dirty="0" smtClean="0"/>
                    </a:p>
                    <a:p>
                      <a:pPr algn="ctr"/>
                      <a:endParaRPr lang="uk-UA" dirty="0"/>
                    </a:p>
                  </a:txBody>
                  <a:tcPr/>
                </a:tc>
              </a:tr>
              <a:tr h="595277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ІІ середній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6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Уміння та навички здобувача освіти дозволяють виконувати більшість елементів фізичних вправ (з незначними помилками).</a:t>
                      </a:r>
                      <a:endParaRPr kumimoji="0" lang="uk-UA" sz="1600" b="1" kern="12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l" rtl="0" eaLnBrk="1" latinLnBrk="0" hangingPunct="1"/>
                      <a:r>
                        <a:rPr kumimoji="0" lang="uk-UA" sz="16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Здобувач освіти володіє матеріалом на рівні, вищому за початковий, розрізняє елементи техніки виконання вправ.</a:t>
                      </a:r>
                      <a:endParaRPr kumimoji="0" lang="uk-UA" sz="1600" b="1" kern="1200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95277">
                <a:tc>
                  <a:txBody>
                    <a:bodyPr/>
                    <a:lstStyle/>
                    <a:p>
                      <a:pPr marL="0" algn="l" rtl="0" eaLnBrk="1" latinLnBrk="0" hangingPunct="1"/>
                      <a:endParaRPr kumimoji="0" lang="uk-UA" sz="1800" b="1" kern="120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6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Уміння та навички здобувача освіти дозволяють виконувати більшість елементів фізичних вправ (з незначними помилками).</a:t>
                      </a:r>
                      <a:endParaRPr kumimoji="0" lang="uk-UA" sz="1600" b="1" kern="12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l" rtl="0" eaLnBrk="1" latinLnBrk="0" hangingPunct="1"/>
                      <a:r>
                        <a:rPr kumimoji="0" lang="uk-UA" sz="16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Здобувач освіти володіє матеріалом на рівні, вищому за початковий, розрізняє елементи техніки виконання вправ.</a:t>
                      </a:r>
                      <a:endParaRPr kumimoji="0" lang="uk-UA" sz="1600" b="1" kern="12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l" rtl="0" eaLnBrk="1" latinLnBrk="0" hangingPunct="1"/>
                      <a:endParaRPr kumimoji="0" lang="uk-UA" sz="1600" b="1" kern="1200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95277">
                <a:tc>
                  <a:txBody>
                    <a:bodyPr/>
                    <a:lstStyle/>
                    <a:p>
                      <a:pPr marL="0" algn="l" rtl="0" eaLnBrk="1" latinLnBrk="0" hangingPunct="1"/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6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Здобувач освіти за допомогою викладача виконує окремі фізичні вправи, аналізує та виправляє допущені помилки, виявляє знання й розуміння основних положень навчального матеріалу, виконує нормативні показники середнього рівня.</a:t>
                      </a:r>
                      <a:endParaRPr kumimoji="0" lang="uk-UA" sz="1600" b="1" kern="1200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9841" y="116025"/>
            <a:ext cx="54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cap="all" dirty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Критерії оцінювання</a:t>
            </a:r>
            <a:endParaRPr lang="uk-UA" sz="2800" b="1" cap="all" dirty="0"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95428" y="639445"/>
          <a:ext cx="8112225" cy="585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24"/>
                <a:gridCol w="720080"/>
                <a:gridCol w="5375921"/>
              </a:tblGrid>
              <a:tr h="983000"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Рівні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навчальних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досягнень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здобувачів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освіти</a:t>
                      </a:r>
                      <a:endParaRPr lang="ru-RU" dirty="0" smtClean="0"/>
                    </a:p>
                    <a:p>
                      <a:pPr algn="ctr"/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Бали</a:t>
                      </a:r>
                      <a:endParaRPr lang="uk-UA" dirty="0" smtClean="0"/>
                    </a:p>
                    <a:p>
                      <a:pPr algn="ctr"/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Критерії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оцінювання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навчальних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досягнень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здобувачів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освіти</a:t>
                      </a:r>
                      <a:endParaRPr lang="ru-RU" dirty="0" smtClean="0"/>
                    </a:p>
                    <a:p>
                      <a:pPr algn="ctr"/>
                      <a:endParaRPr lang="uk-UA" dirty="0"/>
                    </a:p>
                  </a:txBody>
                  <a:tcPr/>
                </a:tc>
              </a:tr>
              <a:tr h="568107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ІІІ Достатній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8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6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Здобувач освіти виконує окремі контрольні нормативні показники та вправи комплексних тестів для оцінювання стану фізичної підготовленості, виявляє знання і розуміння переважної більшості навчального матеріалу застосовує </a:t>
                      </a:r>
                      <a:r>
                        <a:rPr kumimoji="0" lang="uk-UA" sz="1600" b="1" kern="120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теоретико-методичний</a:t>
                      </a:r>
                      <a:r>
                        <a:rPr kumimoji="0" lang="uk-UA" sz="16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матеріал для виконання фізичних вправ, визначених навчальною програмою.</a:t>
                      </a:r>
                      <a:endParaRPr kumimoji="0" lang="uk-UA" sz="1600" b="1" kern="1200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68107">
                <a:tc>
                  <a:txBody>
                    <a:bodyPr/>
                    <a:lstStyle/>
                    <a:p>
                      <a:pPr marL="0" algn="l" rtl="0" eaLnBrk="1" latinLnBrk="0" hangingPunct="1"/>
                      <a:endParaRPr kumimoji="0" lang="uk-UA" sz="1800" b="1" kern="120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8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6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Здобувач освіти  володіє технікою виконання фізичних вправ, виконує вправи комплексних тестів для оцінювання стану фізичної підготовленості. Знання здобувача</a:t>
                      </a:r>
                      <a:r>
                        <a:rPr kumimoji="0" lang="uk-UA" sz="1600" b="1" kern="120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освіти</a:t>
                      </a:r>
                      <a:r>
                        <a:rPr kumimoji="0" lang="uk-UA" sz="16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достатньо повні, він вільно застосовує </a:t>
                      </a:r>
                      <a:r>
                        <a:rPr kumimoji="0" lang="uk-UA" sz="1600" b="1" kern="120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вивчиний</a:t>
                      </a:r>
                      <a:r>
                        <a:rPr kumimoji="0" lang="uk-UA" sz="16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матеріал, вміє аналізувати, робити висновки.</a:t>
                      </a:r>
                      <a:endParaRPr kumimoji="0" lang="uk-UA" sz="1600" b="1" kern="1200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68107">
                <a:tc>
                  <a:txBody>
                    <a:bodyPr/>
                    <a:lstStyle/>
                    <a:p>
                      <a:pPr marL="0" algn="l" rtl="0" eaLnBrk="1" latinLnBrk="0" hangingPunct="1"/>
                      <a:endParaRPr kumimoji="0" lang="uk-UA" sz="1800" b="1" kern="120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8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6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Здобувач освіти  виконує контрольні навчальні нормативи та вимоги, вправи для обов’язкового повторення й домашніх завдань вільно володіє вивченим матеріалом та </a:t>
                      </a:r>
                      <a:r>
                        <a:rPr kumimoji="0" lang="uk-UA" sz="1600" b="1" kern="120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вмілот</a:t>
                      </a:r>
                      <a:r>
                        <a:rPr kumimoji="0" lang="uk-UA" sz="16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застосовує його на практиці, виконує нормативні показники достатнього рівня.</a:t>
                      </a:r>
                      <a:endParaRPr kumimoji="0" lang="uk-UA" sz="1600" b="1" kern="1200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9712" y="116046"/>
            <a:ext cx="53285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cap="all" dirty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Критерії оцінювання</a:t>
            </a:r>
            <a:endParaRPr lang="uk-UA" sz="2800" b="1" cap="all" dirty="0"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23652" y="764317"/>
          <a:ext cx="8064897" cy="591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7"/>
                <a:gridCol w="936104"/>
                <a:gridCol w="5184576"/>
              </a:tblGrid>
              <a:tr h="1440160"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Рівні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навчальних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досягнень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здобувачів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освіти</a:t>
                      </a:r>
                      <a:endParaRPr lang="ru-RU" dirty="0" smtClean="0"/>
                    </a:p>
                    <a:p>
                      <a:pPr algn="ctr"/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Бали</a:t>
                      </a:r>
                      <a:endParaRPr lang="uk-UA" dirty="0" smtClean="0"/>
                    </a:p>
                    <a:p>
                      <a:pPr algn="ctr"/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Критерії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оцінювання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навчальних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досягнень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здобувачів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освіти</a:t>
                      </a:r>
                      <a:endParaRPr lang="ru-RU" dirty="0" smtClean="0"/>
                    </a:p>
                    <a:p>
                      <a:pPr algn="ctr"/>
                      <a:endParaRPr lang="uk-UA" dirty="0"/>
                    </a:p>
                  </a:txBody>
                  <a:tcPr/>
                </a:tc>
              </a:tr>
              <a:tr h="591801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8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IV </a:t>
                      </a:r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Високий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8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6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Рівень уміння та навичок  здобувача освіти  дозволяє правильно та якісно виконувати нормативні показники. Студент уміло володіє </a:t>
                      </a:r>
                      <a:r>
                        <a:rPr kumimoji="0" lang="uk-UA" sz="1600" b="1" kern="120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теоретико-методичним</a:t>
                      </a:r>
                      <a:r>
                        <a:rPr kumimoji="0" lang="uk-UA" sz="16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матеріалом навчальної програми, знає методику підготовки й виконання фізичних вправ.</a:t>
                      </a:r>
                      <a:endParaRPr kumimoji="0" lang="uk-UA" sz="1600" b="1" kern="1200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91801">
                <a:tc>
                  <a:txBody>
                    <a:bodyPr/>
                    <a:lstStyle/>
                    <a:p>
                      <a:pPr marL="0" algn="l" rtl="0" eaLnBrk="1" latinLnBrk="0" hangingPunct="1"/>
                      <a:endParaRPr kumimoji="0" lang="uk-UA" sz="1800" b="1" kern="120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8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6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Здобувач освіти  виконує фізичні вправи та контрольні навчальні нормативи на високому рівні, володіє узагальненими, міцними знаннями  з </a:t>
                      </a:r>
                      <a:r>
                        <a:rPr kumimoji="0" lang="uk-UA" sz="1600" b="1" kern="120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придмету</a:t>
                      </a:r>
                      <a:r>
                        <a:rPr kumimoji="0" lang="uk-UA" sz="16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володіє техніко-тактичною підготовкою при виконанні фізичних вправ. </a:t>
                      </a:r>
                      <a:endParaRPr kumimoji="0" lang="uk-UA" sz="1600" b="1" kern="1200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91801">
                <a:tc>
                  <a:txBody>
                    <a:bodyPr/>
                    <a:lstStyle/>
                    <a:p>
                      <a:pPr marL="0" algn="l" rtl="0" eaLnBrk="1" latinLnBrk="0" hangingPunct="1"/>
                      <a:endParaRPr kumimoji="0" lang="uk-UA" sz="1800" b="1" kern="120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8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6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Здобувач освіти  досягає високих результатів підчас виконання фізичних вправ, визначених навчальною програмою та комплексними тестами, для оцінювання стану фізичної підготовленості, має системні знання та </a:t>
                      </a:r>
                      <a:r>
                        <a:rPr kumimoji="0" lang="uk-UA" sz="1600" b="1" kern="120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інструктивно-</a:t>
                      </a:r>
                      <a:r>
                        <a:rPr kumimoji="0" lang="uk-UA" sz="16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методичні навички з предмету.</a:t>
                      </a:r>
                      <a:endParaRPr kumimoji="0" lang="uk-UA" sz="1600" b="1" kern="1200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260648"/>
            <a:ext cx="7344816" cy="36933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uk-UA" b="1" cap="all" dirty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ОСНОВНІ Й ДОПОМІЖНІ </a:t>
            </a:r>
            <a:r>
              <a:rPr lang="uk-UA" b="1" cap="all" dirty="0" smtClean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ІНФОРМАЦІЙНІ  ДЖЕРЕЛА: </a:t>
            </a:r>
            <a:endParaRPr lang="uk-UA" b="1" cap="all" dirty="0"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836712"/>
            <a:ext cx="889248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400" b="1" dirty="0"/>
              <a:t>1.М. Андрощук, Н. Андрощук 2006 р. </a:t>
            </a:r>
            <a:r>
              <a:rPr lang="uk-UA" sz="1400" b="1" dirty="0" err="1"/>
              <a:t>„Основи</a:t>
            </a:r>
            <a:r>
              <a:rPr lang="uk-UA" sz="1400" b="1" dirty="0"/>
              <a:t> здоров`я і фізична культура”</a:t>
            </a:r>
            <a:endParaRPr lang="uk-UA" sz="1400" b="1" dirty="0"/>
          </a:p>
          <a:p>
            <a:r>
              <a:rPr lang="uk-UA" sz="1400" b="1" dirty="0"/>
              <a:t>2.Л. </a:t>
            </a:r>
            <a:r>
              <a:rPr lang="uk-UA" sz="1400" b="1" dirty="0" err="1"/>
              <a:t>Семчук</a:t>
            </a:r>
            <a:r>
              <a:rPr lang="uk-UA" sz="1400" b="1" dirty="0"/>
              <a:t> 2004р. </a:t>
            </a:r>
            <a:r>
              <a:rPr lang="uk-UA" sz="1400" b="1" dirty="0" err="1"/>
              <a:t>„Проведення</a:t>
            </a:r>
            <a:r>
              <a:rPr lang="uk-UA" sz="1400" b="1" dirty="0"/>
              <a:t> занять з елементами лікувальної фізичної культури у спеціальному медичному відділені.”</a:t>
            </a:r>
            <a:endParaRPr lang="uk-UA" sz="1400" b="1" dirty="0"/>
          </a:p>
          <a:p>
            <a:r>
              <a:rPr lang="uk-UA" sz="1400" b="1" dirty="0"/>
              <a:t>3.А. </a:t>
            </a:r>
            <a:r>
              <a:rPr lang="uk-UA" sz="1400" b="1" dirty="0" err="1"/>
              <a:t>Норбаков</a:t>
            </a:r>
            <a:r>
              <a:rPr lang="uk-UA" sz="1400" b="1" dirty="0"/>
              <a:t>, 2001р. </a:t>
            </a:r>
            <a:r>
              <a:rPr lang="uk-UA" sz="1400" b="1" dirty="0" err="1"/>
              <a:t>„Школа</a:t>
            </a:r>
            <a:r>
              <a:rPr lang="uk-UA" sz="1400" b="1" dirty="0"/>
              <a:t> легкої атлетики”.</a:t>
            </a:r>
            <a:endParaRPr lang="uk-UA" sz="1400" b="1" dirty="0"/>
          </a:p>
          <a:p>
            <a:r>
              <a:rPr lang="uk-UA" sz="1400" b="1" dirty="0"/>
              <a:t>4.Є. </a:t>
            </a:r>
            <a:r>
              <a:rPr lang="uk-UA" sz="1400" b="1" dirty="0" err="1"/>
              <a:t>Ахоптов</a:t>
            </a:r>
            <a:r>
              <a:rPr lang="uk-UA" sz="1400" b="1" dirty="0"/>
              <a:t>, Л. Кіт 2001р. „ Індивідуальні вправи баскетболіста”</a:t>
            </a:r>
            <a:endParaRPr lang="uk-UA" sz="1400" b="1" dirty="0"/>
          </a:p>
          <a:p>
            <a:r>
              <a:rPr lang="uk-UA" sz="1400" b="1" dirty="0"/>
              <a:t>5.А. </a:t>
            </a:r>
            <a:r>
              <a:rPr lang="uk-UA" sz="1400" b="1" dirty="0" err="1"/>
              <a:t>Лесків</a:t>
            </a:r>
            <a:r>
              <a:rPr lang="uk-UA" sz="1400" b="1" dirty="0"/>
              <a:t>, А. </a:t>
            </a:r>
            <a:r>
              <a:rPr lang="uk-UA" sz="1400" b="1" dirty="0" err="1"/>
              <a:t>Дзюбановський</a:t>
            </a:r>
            <a:r>
              <a:rPr lang="uk-UA" sz="1400" b="1" dirty="0"/>
              <a:t> 2000р. </a:t>
            </a:r>
            <a:r>
              <a:rPr lang="uk-UA" sz="1400" b="1" dirty="0" err="1"/>
              <a:t>„Форми</a:t>
            </a:r>
            <a:r>
              <a:rPr lang="uk-UA" sz="1400" b="1" dirty="0"/>
              <a:t> і засоби фізичного виховання молодших школярів”.</a:t>
            </a:r>
            <a:endParaRPr lang="uk-UA" sz="1400" b="1" dirty="0"/>
          </a:p>
          <a:p>
            <a:r>
              <a:rPr lang="uk-UA" sz="1400" b="1" dirty="0"/>
              <a:t>6.А. </a:t>
            </a:r>
            <a:r>
              <a:rPr lang="uk-UA" sz="1400" b="1" dirty="0" err="1"/>
              <a:t>Фурманов</a:t>
            </a:r>
            <a:r>
              <a:rPr lang="uk-UA" sz="1400" b="1" dirty="0"/>
              <a:t>, 2000р. </a:t>
            </a:r>
            <a:r>
              <a:rPr lang="uk-UA" sz="1400" b="1" dirty="0" err="1"/>
              <a:t>„Студенський</a:t>
            </a:r>
            <a:r>
              <a:rPr lang="uk-UA" sz="1400" b="1" dirty="0"/>
              <a:t> волейбол”.</a:t>
            </a:r>
            <a:endParaRPr lang="uk-UA" sz="1400" b="1" dirty="0"/>
          </a:p>
          <a:p>
            <a:r>
              <a:rPr lang="uk-UA" sz="1400" b="1" dirty="0"/>
              <a:t>7.В. </a:t>
            </a:r>
            <a:r>
              <a:rPr lang="uk-UA" sz="1400" b="1" dirty="0" err="1"/>
              <a:t>Бадзян</a:t>
            </a:r>
            <a:r>
              <a:rPr lang="uk-UA" sz="1400" b="1" dirty="0"/>
              <a:t>, А. Огнистий 1998р. </a:t>
            </a:r>
            <a:r>
              <a:rPr lang="uk-UA" sz="1400" b="1" dirty="0" err="1"/>
              <a:t>„Стройові</a:t>
            </a:r>
            <a:r>
              <a:rPr lang="uk-UA" sz="1400" b="1" dirty="0"/>
              <a:t> вправи у шкільній програмі.”</a:t>
            </a:r>
            <a:endParaRPr lang="uk-UA" sz="1400" b="1" dirty="0"/>
          </a:p>
          <a:p>
            <a:r>
              <a:rPr lang="uk-UA" sz="1400" b="1" dirty="0"/>
              <a:t>8.К. Огниста, С. </a:t>
            </a:r>
            <a:r>
              <a:rPr lang="uk-UA" sz="1400" b="1" dirty="0" err="1"/>
              <a:t>Механошин</a:t>
            </a:r>
            <a:r>
              <a:rPr lang="uk-UA" sz="1400" b="1" dirty="0"/>
              <a:t> 1998р. </a:t>
            </a:r>
            <a:r>
              <a:rPr lang="uk-UA" sz="1400" b="1" dirty="0" err="1"/>
              <a:t>„Фізична</a:t>
            </a:r>
            <a:r>
              <a:rPr lang="uk-UA" sz="1400" b="1" dirty="0"/>
              <a:t> підготовка студентів вищих закладів освіти”.</a:t>
            </a:r>
            <a:endParaRPr lang="uk-UA" sz="1400" b="1" dirty="0"/>
          </a:p>
          <a:p>
            <a:r>
              <a:rPr lang="uk-UA" sz="1400" b="1" dirty="0"/>
              <a:t>9.А. </a:t>
            </a:r>
            <a:r>
              <a:rPr lang="uk-UA" sz="1400" b="1" dirty="0" err="1"/>
              <a:t>Лютінгер</a:t>
            </a:r>
            <a:r>
              <a:rPr lang="uk-UA" sz="1400" b="1" dirty="0"/>
              <a:t>, 1998р. </a:t>
            </a:r>
            <a:r>
              <a:rPr lang="uk-UA" sz="1400" b="1" dirty="0" err="1"/>
              <a:t>„Методичі</a:t>
            </a:r>
            <a:r>
              <a:rPr lang="uk-UA" sz="1400" b="1" dirty="0"/>
              <a:t> рекомендації розвитку рухових якостей”.</a:t>
            </a:r>
            <a:endParaRPr lang="uk-UA" sz="1400" b="1" dirty="0"/>
          </a:p>
          <a:p>
            <a:r>
              <a:rPr lang="uk-UA" sz="1400" b="1" dirty="0"/>
              <a:t>10.В. </a:t>
            </a:r>
            <a:r>
              <a:rPr lang="uk-UA" sz="1400" b="1" dirty="0" err="1"/>
              <a:t>Христинін</a:t>
            </a:r>
            <a:r>
              <a:rPr lang="uk-UA" sz="1400" b="1" dirty="0"/>
              <a:t>, 1996р. </a:t>
            </a:r>
            <a:r>
              <a:rPr lang="uk-UA" sz="1400" b="1" dirty="0" err="1"/>
              <a:t>„Корегуюча</a:t>
            </a:r>
            <a:r>
              <a:rPr lang="uk-UA" sz="1400" b="1" dirty="0"/>
              <a:t> гімнастика”</a:t>
            </a:r>
            <a:endParaRPr lang="uk-UA" sz="1400" b="1" dirty="0"/>
          </a:p>
          <a:p>
            <a:r>
              <a:rPr lang="uk-UA" sz="1400" b="1" dirty="0"/>
              <a:t>11.Костюкевич В. М. Футбол : </a:t>
            </a:r>
            <a:r>
              <a:rPr lang="uk-UA" sz="1400" b="1" dirty="0" err="1"/>
              <a:t>навч</a:t>
            </a:r>
            <a:r>
              <a:rPr lang="uk-UA" sz="1400" b="1" dirty="0"/>
              <a:t>. </a:t>
            </a:r>
            <a:r>
              <a:rPr lang="uk-UA" sz="1400" b="1" dirty="0" err="1"/>
              <a:t>посіб</a:t>
            </a:r>
            <a:r>
              <a:rPr lang="uk-UA" sz="1400" b="1" dirty="0"/>
              <a:t>. для студентів </a:t>
            </a:r>
            <a:r>
              <a:rPr lang="uk-UA" sz="1400" b="1" dirty="0" err="1"/>
              <a:t>ф-тів</a:t>
            </a:r>
            <a:r>
              <a:rPr lang="uk-UA" sz="1400" b="1" dirty="0"/>
              <a:t> фіз. виховання пед. ін-тів та </a:t>
            </a:r>
            <a:r>
              <a:rPr lang="uk-UA" sz="1400" b="1" dirty="0" err="1"/>
              <a:t>ун-тів</a:t>
            </a:r>
            <a:r>
              <a:rPr lang="uk-UA" sz="1400" b="1" dirty="0"/>
              <a:t> / </a:t>
            </a:r>
            <a:r>
              <a:rPr lang="uk-UA" sz="1400" b="1" dirty="0" err="1"/>
              <a:t>Костюкевич</a:t>
            </a:r>
            <a:r>
              <a:rPr lang="uk-UA" sz="1400" b="1" dirty="0"/>
              <a:t> В. М. – Вінниця : ВАТ </a:t>
            </a:r>
            <a:r>
              <a:rPr lang="uk-UA" sz="1400" b="1" dirty="0" err="1"/>
              <a:t>Віноблдрукарня</a:t>
            </a:r>
            <a:r>
              <a:rPr lang="uk-UA" sz="1400" b="1" dirty="0"/>
              <a:t>, 1997. – 260 с.</a:t>
            </a:r>
            <a:endParaRPr lang="uk-UA" sz="1400" b="1" dirty="0"/>
          </a:p>
          <a:p>
            <a:r>
              <a:rPr lang="uk-UA" sz="1400" b="1" dirty="0"/>
              <a:t>12.Соломонко В. В. Футбол : підручник / В. В. </a:t>
            </a:r>
            <a:r>
              <a:rPr lang="uk-UA" sz="1400" b="1" dirty="0" err="1"/>
              <a:t>Соломонко</a:t>
            </a:r>
            <a:r>
              <a:rPr lang="uk-UA" sz="1400" b="1" dirty="0"/>
              <a:t>, Г. А. </a:t>
            </a:r>
            <a:r>
              <a:rPr lang="uk-UA" sz="1400" b="1" dirty="0" err="1"/>
              <a:t>Лісенчук</a:t>
            </a:r>
            <a:r>
              <a:rPr lang="uk-UA" sz="1400" b="1" dirty="0"/>
              <a:t>, О. В. </a:t>
            </a:r>
            <a:r>
              <a:rPr lang="uk-UA" sz="1400" b="1" dirty="0" err="1"/>
              <a:t>Соломонко</a:t>
            </a:r>
            <a:r>
              <a:rPr lang="uk-UA" sz="1400" b="1" dirty="0"/>
              <a:t>. – Київ : Олімпійська література, 2005. – 296 с.</a:t>
            </a:r>
            <a:endParaRPr lang="uk-UA" sz="1400" b="1" dirty="0"/>
          </a:p>
          <a:p>
            <a:r>
              <a:rPr lang="uk-UA" sz="1400" b="1" dirty="0"/>
              <a:t>13.ЄднакВ.Д., Кучеренко В.М. Біг, стрибки, метання. Навчальний посібник для студентів ІІ курсу факультету фізичного виховання. – Тернопіль ТНПУ, 2009.-80с.</a:t>
            </a:r>
            <a:endParaRPr lang="uk-UA" sz="1400" b="1" dirty="0"/>
          </a:p>
          <a:p>
            <a:r>
              <a:rPr lang="uk-UA" sz="1400" b="1" dirty="0"/>
              <a:t>14 </a:t>
            </a:r>
            <a:r>
              <a:rPr lang="uk-UA" sz="1400" b="1" dirty="0" err="1"/>
              <a:t>.Артюшенко</a:t>
            </a:r>
            <a:r>
              <a:rPr lang="uk-UA" sz="1400" b="1" dirty="0"/>
              <a:t> О.Ф. Легка атлетика: навчальний посібник для студентів </a:t>
            </a:r>
            <a:r>
              <a:rPr lang="uk-UA" sz="1400" b="1" dirty="0" err="1"/>
              <a:t>ф-тів</a:t>
            </a:r>
            <a:r>
              <a:rPr lang="uk-UA" sz="1400" b="1" dirty="0"/>
              <a:t> фіз. Культури / О.Ф.</a:t>
            </a:r>
            <a:r>
              <a:rPr lang="uk-UA" sz="1400" b="1" dirty="0" err="1"/>
              <a:t>Артюшенко</a:t>
            </a:r>
            <a:r>
              <a:rPr lang="uk-UA" sz="1400" b="1" dirty="0"/>
              <a:t>, А.І.</a:t>
            </a:r>
            <a:r>
              <a:rPr lang="uk-UA" sz="1400" b="1" dirty="0" err="1"/>
              <a:t>Стеценко</a:t>
            </a:r>
            <a:r>
              <a:rPr lang="uk-UA" sz="1400" b="1" dirty="0"/>
              <a:t>. – Черкаси: Вид. Вовчок О.Ю., 2006. – 424 с</a:t>
            </a:r>
            <a:endParaRPr lang="uk-UA" sz="1400" b="1" dirty="0"/>
          </a:p>
          <a:p>
            <a:r>
              <a:rPr lang="uk-UA" sz="1400" b="1" dirty="0"/>
              <a:t>15.Лящук Р.П., Огнистий А.В. Гімнастика навчальний посібник (у двох частинах). – Ч2, - Тернопіль: ТНПУ, 2008 – 212с.</a:t>
            </a:r>
            <a:endParaRPr lang="uk-UA" sz="1400" b="1" dirty="0"/>
          </a:p>
          <a:p>
            <a:r>
              <a:rPr lang="uk-UA" sz="1400" b="1" dirty="0"/>
              <a:t>16.Худолій О.М. Гімнастика з методикою викладання. – </a:t>
            </a:r>
            <a:r>
              <a:rPr lang="uk-UA" sz="1400" b="1" dirty="0" err="1"/>
              <a:t>Харків.-</a:t>
            </a:r>
            <a:r>
              <a:rPr lang="uk-UA" sz="1400" b="1" dirty="0"/>
              <a:t> 2009. – 246с.</a:t>
            </a:r>
            <a:endParaRPr lang="uk-UA" sz="1400" b="1" dirty="0"/>
          </a:p>
          <a:p>
            <a:r>
              <a:rPr lang="uk-UA" sz="1400" b="1" dirty="0"/>
              <a:t>17.Нестеровський Д.І. Баскетбол. Теорія і методика навчання. [Текст]/</a:t>
            </a:r>
            <a:r>
              <a:rPr lang="uk-UA" sz="1400" b="1" dirty="0" err="1"/>
              <a:t>Нестеровський</a:t>
            </a:r>
            <a:r>
              <a:rPr lang="uk-UA" sz="1400" b="1" dirty="0"/>
              <a:t> Д.І.- М .: Академія, 2007. - 336 с.</a:t>
            </a:r>
            <a:endParaRPr lang="uk-UA" sz="1400" b="1" dirty="0"/>
          </a:p>
          <a:p>
            <a:r>
              <a:rPr lang="uk-UA" sz="1400" b="1" dirty="0"/>
              <a:t>18.Степанова Н.М. Підготовчі вправи в баскетболі. [Текст]/Степанова Н.М., </a:t>
            </a:r>
            <a:r>
              <a:rPr lang="uk-UA" sz="1400" b="1" dirty="0" err="1"/>
              <a:t>Прилипко</a:t>
            </a:r>
            <a:r>
              <a:rPr lang="uk-UA" sz="1400" b="1" dirty="0"/>
              <a:t> І.В.- Павлодар: ПГУ, 2007. - 64 с.</a:t>
            </a:r>
            <a:endParaRPr lang="uk-UA" sz="1400" b="1" dirty="0"/>
          </a:p>
          <a:p>
            <a:r>
              <a:rPr lang="uk-UA" sz="1400" b="1" dirty="0"/>
              <a:t>    </a:t>
            </a:r>
            <a:r>
              <a:rPr lang="uk-UA" sz="1400" b="1" dirty="0" smtClean="0"/>
              <a:t> </a:t>
            </a:r>
            <a:r>
              <a:rPr lang="uk-UA" sz="1400" b="1" dirty="0"/>
              <a:t>19.Волейбол / А.І. </a:t>
            </a:r>
            <a:r>
              <a:rPr lang="uk-UA" sz="1400" b="1" dirty="0" err="1"/>
              <a:t>Дубенчук</a:t>
            </a:r>
            <a:r>
              <a:rPr lang="uk-UA" sz="1400" b="1" dirty="0"/>
              <a:t> , укладання. – Х.: Видавництво «Ранок», 2008 – 112с. (Спортивні ігри в школі)</a:t>
            </a:r>
            <a:endParaRPr lang="uk-UA" sz="14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79512" y="404663"/>
          <a:ext cx="8712967" cy="54888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47"/>
                <a:gridCol w="3312369"/>
                <a:gridCol w="3168351"/>
              </a:tblGrid>
              <a:tr h="576065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Галузь</a:t>
                      </a:r>
                      <a:r>
                        <a:rPr lang="ru-RU" sz="14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знань</a:t>
                      </a:r>
                      <a:r>
                        <a:rPr lang="ru-RU" sz="14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 smtClean="0"/>
                        <a:t>D </a:t>
                      </a:r>
                      <a:r>
                        <a:rPr lang="ru-RU" sz="1400" dirty="0" err="1" smtClean="0"/>
                        <a:t>Бізнес</a:t>
                      </a:r>
                      <a:r>
                        <a:rPr lang="ru-RU" sz="1400" dirty="0" smtClean="0"/>
                        <a:t>, </a:t>
                      </a:r>
                      <a:r>
                        <a:rPr lang="ru-RU" sz="1400" dirty="0" err="1" smtClean="0"/>
                        <a:t>адміністрування</a:t>
                      </a:r>
                      <a:r>
                        <a:rPr lang="ru-RU" sz="1400" dirty="0" smtClean="0"/>
                        <a:t> та право</a:t>
                      </a:r>
                      <a:endParaRPr lang="uk-UA" sz="1400" dirty="0" smtClean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905834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Спеціальність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 smtClean="0"/>
                        <a:t>D3 </a:t>
                      </a:r>
                      <a:r>
                        <a:rPr lang="uk-UA" sz="1400" dirty="0" smtClean="0"/>
                        <a:t>Менеджмент </a:t>
                      </a:r>
                      <a:endParaRPr lang="uk-UA" sz="1400" b="1" dirty="0" smtClean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18330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Освітньо-</a:t>
                      </a:r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професійна програма 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uk-UA" sz="14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Менеджмент</a:t>
                      </a:r>
                      <a:r>
                        <a:rPr kumimoji="0" lang="uk-UA" sz="14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фахової </a:t>
                      </a:r>
                      <a:r>
                        <a:rPr kumimoji="0" lang="uk-UA" sz="1400" b="1" kern="1200" baseline="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передвищої</a:t>
                      </a:r>
                      <a:r>
                        <a:rPr kumimoji="0" lang="uk-UA" sz="14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освіти</a:t>
                      </a:r>
                      <a:endParaRPr kumimoji="0" lang="uk-UA" sz="14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3178">
                <a:tc rowSpan="7">
                  <a:txBody>
                    <a:bodyPr/>
                    <a:lstStyle/>
                    <a:p>
                      <a:endParaRPr lang="uk-UA" sz="1600" b="1" i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l"/>
                      <a:r>
                        <a:rPr lang="uk-UA" sz="1600" b="1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Відділення</a:t>
                      </a:r>
                      <a:endParaRPr lang="uk-UA" sz="1600" b="1" i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l"/>
                      <a:r>
                        <a:rPr lang="uk-UA" sz="1600" b="1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ГОТЕЛЬНО-РЕСТОРАННОГО</a:t>
                      </a:r>
                      <a:r>
                        <a:rPr lang="uk-UA" sz="1600" b="1" i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БІЗНЕСУ ТА ПІДПРИЄМНИЦТВА</a:t>
                      </a:r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Освітньо-</a:t>
                      </a:r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професійний ступінь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sz="1400" b="1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фаховий молодший бакалавр</a:t>
                      </a:r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</a:t>
                      </a:r>
                      <a:endParaRPr lang="uk-UA" sz="1400" b="1" dirty="0" smtClean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60040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Статус освітнього компонента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sz="14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обов</a:t>
                      </a:r>
                      <a:r>
                        <a:rPr lang="en-US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’</a:t>
                      </a:r>
                      <a:r>
                        <a:rPr lang="uk-UA" sz="14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язковий</a:t>
                      </a:r>
                      <a:endParaRPr lang="uk-UA" sz="1400" dirty="0"/>
                    </a:p>
                  </a:txBody>
                  <a:tcPr/>
                </a:tc>
              </a:tr>
              <a:tr h="370840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Мова викладання</a:t>
                      </a:r>
                      <a:endParaRPr lang="uk-UA" sz="14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українська</a:t>
                      </a:r>
                      <a:endParaRPr lang="uk-UA" sz="14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18969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Кількість кредитів ЄКТС</a:t>
                      </a:r>
                      <a:endParaRPr lang="uk-UA" sz="14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3</a:t>
                      </a:r>
                      <a:endParaRPr lang="uk-UA" sz="1400" b="1" dirty="0" smtClean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887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Розподіл</a:t>
                      </a:r>
                      <a:r>
                        <a:rPr lang="ru-RU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за видами занять та годинами </a:t>
                      </a:r>
                      <a:r>
                        <a:rPr lang="ru-RU" sz="14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навчання</a:t>
                      </a:r>
                      <a:r>
                        <a:rPr lang="ru-RU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</a:t>
                      </a:r>
                      <a:endParaRPr lang="uk-UA" sz="14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90</a:t>
                      </a:r>
                      <a:endParaRPr lang="uk-UA" sz="14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2823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аудиторні</a:t>
                      </a:r>
                      <a:endParaRPr lang="uk-UA" sz="1400" b="1" dirty="0" smtClean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лекційні</a:t>
                      </a:r>
                      <a:endParaRPr lang="uk-UA" sz="1400" b="1" dirty="0" smtClean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практичні</a:t>
                      </a:r>
                      <a:endParaRPr lang="uk-UA" sz="1400" b="1" dirty="0" smtClean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семінарські</a:t>
                      </a:r>
                      <a:endParaRPr lang="uk-UA" sz="1400" b="1" dirty="0" smtClean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самостійна робота</a:t>
                      </a:r>
                      <a:endParaRPr lang="uk-UA" sz="1400" b="1" dirty="0" smtClean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4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76</a:t>
                      </a:r>
                      <a:endParaRPr kumimoji="0" lang="uk-UA" sz="1400" b="1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rtl="0" eaLnBrk="1" latinLnBrk="0" hangingPunct="1"/>
                      <a:r>
                        <a:rPr kumimoji="0" lang="en-US" sz="14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kumimoji="0" lang="uk-UA" sz="1400" b="1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rtl="0" eaLnBrk="1" latinLnBrk="0" hangingPunct="1"/>
                      <a:r>
                        <a:rPr kumimoji="0" lang="en-US" sz="14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r>
                        <a:rPr kumimoji="0" lang="uk-UA" sz="14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kumimoji="0" lang="uk-UA" sz="1400" b="1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rtl="0" eaLnBrk="1" latinLnBrk="0" hangingPunct="1"/>
                      <a:r>
                        <a:rPr kumimoji="0" lang="uk-UA" sz="14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kumimoji="0" lang="en-US" sz="1400" b="1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rtl="0" eaLnBrk="1" latinLnBrk="0" hangingPunct="1"/>
                      <a:r>
                        <a:rPr kumimoji="0" lang="uk-UA" sz="14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  <a:endParaRPr kumimoji="0" lang="uk-UA" sz="14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359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Форма підсумкового контролю </a:t>
                      </a:r>
                      <a:endParaRPr lang="uk-UA" sz="14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залік</a:t>
                      </a:r>
                      <a:endParaRPr lang="uk-UA" sz="14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3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306388"/>
            <a:ext cx="8785225" cy="2441575"/>
          </a:xfrm>
        </p:spPr>
        <p:txBody>
          <a:bodyPr>
            <a:noAutofit/>
          </a:bodyPr>
          <a:lstStyle/>
          <a:p>
            <a:pPr algn="just"/>
            <a:br>
              <a:rPr lang="uk-UA" sz="2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692696"/>
            <a:ext cx="878497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Мета:</a:t>
            </a:r>
            <a:r>
              <a:rPr lang="uk-UA" b="1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uk-UA" dirty="0"/>
              <a:t>полягає у послідовному формуванні фізичної культури особистості фахівця відповідного освітньо-професійного рівня, підготовці його до високоякісної праці за обраним фахом, здатного використовувати фізкультурно-оздоровчі засоби і технології в умовах професійної діяльності. </a:t>
            </a:r>
            <a:endParaRPr lang="uk-UA" dirty="0"/>
          </a:p>
          <a:p>
            <a:r>
              <a:rPr lang="ru-RU" dirty="0" err="1"/>
              <a:t>Критерієм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фізичного</a:t>
            </a:r>
            <a:r>
              <a:rPr lang="ru-RU" dirty="0"/>
              <a:t> </a:t>
            </a:r>
            <a:r>
              <a:rPr lang="ru-RU" dirty="0" err="1"/>
              <a:t>виховання</a:t>
            </a:r>
            <a:r>
              <a:rPr lang="ru-RU" dirty="0"/>
              <a:t> </a:t>
            </a:r>
            <a:r>
              <a:rPr lang="ru-RU" dirty="0" err="1" smtClean="0"/>
              <a:t>здобувача</a:t>
            </a:r>
            <a:r>
              <a:rPr lang="ru-RU" dirty="0" smtClean="0"/>
              <a:t> </a:t>
            </a:r>
            <a:r>
              <a:rPr lang="ru-RU" dirty="0" err="1" smtClean="0"/>
              <a:t>освіти</a:t>
            </a:r>
            <a:r>
              <a:rPr lang="en-US" dirty="0" smtClean="0"/>
              <a:t> </a:t>
            </a:r>
            <a:r>
              <a:rPr lang="uk-UA" dirty="0"/>
              <a:t>н</a:t>
            </a:r>
            <a:r>
              <a:rPr lang="ru-RU" dirty="0" err="1" smtClean="0"/>
              <a:t>авчального</a:t>
            </a:r>
            <a:r>
              <a:rPr lang="ru-RU" dirty="0" smtClean="0"/>
              <a:t> </a:t>
            </a:r>
            <a:r>
              <a:rPr lang="ru-RU" dirty="0"/>
              <a:t>закладу є: </a:t>
            </a:r>
            <a:endParaRPr lang="ru-RU" dirty="0"/>
          </a:p>
          <a:p>
            <a:endParaRPr lang="uk-UA" dirty="0"/>
          </a:p>
          <a:p>
            <a:r>
              <a:rPr lang="ru-RU" dirty="0"/>
              <a:t>• </a:t>
            </a:r>
            <a:r>
              <a:rPr lang="ru-RU" dirty="0" err="1"/>
              <a:t>знання</a:t>
            </a:r>
            <a:r>
              <a:rPr lang="ru-RU" dirty="0"/>
              <a:t> і </a:t>
            </a:r>
            <a:r>
              <a:rPr lang="ru-RU" dirty="0" err="1"/>
              <a:t>дотримання</a:t>
            </a:r>
            <a:r>
              <a:rPr lang="ru-RU" dirty="0"/>
              <a:t> основ здорового способу </a:t>
            </a:r>
            <a:r>
              <a:rPr lang="ru-RU" dirty="0" err="1"/>
              <a:t>життя</a:t>
            </a:r>
            <a:r>
              <a:rPr lang="ru-RU" dirty="0"/>
              <a:t>; </a:t>
            </a:r>
            <a:endParaRPr lang="ru-RU" dirty="0"/>
          </a:p>
          <a:p>
            <a:r>
              <a:rPr lang="uk-UA" dirty="0"/>
              <a:t>• знання основ організації і методики найбільш ефективних видів і форм раціональної рухової активності й уміння застосовувати їх у процесі життєдіяльності; </a:t>
            </a:r>
            <a:endParaRPr lang="uk-UA" dirty="0"/>
          </a:p>
          <a:p>
            <a:r>
              <a:rPr lang="ru-RU" dirty="0"/>
              <a:t>• </a:t>
            </a:r>
            <a:r>
              <a:rPr lang="ru-RU" dirty="0" err="1"/>
              <a:t>знання</a:t>
            </a:r>
            <a:r>
              <a:rPr lang="ru-RU" dirty="0"/>
              <a:t> основ методики </a:t>
            </a:r>
            <a:r>
              <a:rPr lang="ru-RU" dirty="0" err="1"/>
              <a:t>фізкультурно-оздоровчих</a:t>
            </a:r>
            <a:r>
              <a:rPr lang="ru-RU" dirty="0"/>
              <a:t> </a:t>
            </a:r>
            <a:r>
              <a:rPr lang="ru-RU" dirty="0" err="1"/>
              <a:t>традиційних</a:t>
            </a:r>
            <a:r>
              <a:rPr lang="ru-RU" dirty="0"/>
              <a:t> та </a:t>
            </a:r>
            <a:r>
              <a:rPr lang="ru-RU" dirty="0" err="1"/>
              <a:t>інноваційних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 </a:t>
            </a:r>
            <a:r>
              <a:rPr lang="ru-RU" dirty="0" err="1"/>
              <a:t>фізичного</a:t>
            </a:r>
            <a:r>
              <a:rPr lang="ru-RU" dirty="0"/>
              <a:t> </a:t>
            </a:r>
            <a:r>
              <a:rPr lang="ru-RU" dirty="0" err="1"/>
              <a:t>виховання</a:t>
            </a:r>
            <a:r>
              <a:rPr lang="ru-RU" dirty="0"/>
              <a:t>; </a:t>
            </a:r>
            <a:endParaRPr lang="ru-RU" dirty="0"/>
          </a:p>
          <a:p>
            <a:r>
              <a:rPr lang="ru-RU" dirty="0"/>
              <a:t>• </a:t>
            </a:r>
            <a:r>
              <a:rPr lang="ru-RU" dirty="0" err="1"/>
              <a:t>знання</a:t>
            </a:r>
            <a:r>
              <a:rPr lang="ru-RU" dirty="0"/>
              <a:t> основ </a:t>
            </a:r>
            <a:r>
              <a:rPr lang="ru-RU" dirty="0" err="1"/>
              <a:t>професійно-прикладної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</a:t>
            </a:r>
            <a:r>
              <a:rPr lang="ru-RU" dirty="0" err="1"/>
              <a:t>підготовки</a:t>
            </a:r>
            <a:r>
              <a:rPr lang="ru-RU" dirty="0"/>
              <a:t> й </a:t>
            </a:r>
            <a:r>
              <a:rPr lang="ru-RU" dirty="0" err="1"/>
              <a:t>уміння</a:t>
            </a:r>
            <a:r>
              <a:rPr lang="ru-RU" dirty="0"/>
              <a:t> </a:t>
            </a:r>
            <a:r>
              <a:rPr lang="ru-RU" dirty="0" err="1"/>
              <a:t>застосовувати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на </a:t>
            </a:r>
            <a:r>
              <a:rPr lang="ru-RU" dirty="0" err="1"/>
              <a:t>практиці</a:t>
            </a:r>
            <a:r>
              <a:rPr lang="ru-RU" dirty="0"/>
              <a:t>; </a:t>
            </a:r>
            <a:endParaRPr lang="ru-RU" dirty="0"/>
          </a:p>
          <a:p>
            <a:r>
              <a:rPr lang="ru-RU" dirty="0"/>
              <a:t>• </a:t>
            </a:r>
            <a:r>
              <a:rPr lang="ru-RU" dirty="0" err="1"/>
              <a:t>знання</a:t>
            </a:r>
            <a:r>
              <a:rPr lang="ru-RU" dirty="0"/>
              <a:t> основ </a:t>
            </a:r>
            <a:r>
              <a:rPr lang="ru-RU" dirty="0" err="1"/>
              <a:t>фізичного</a:t>
            </a:r>
            <a:r>
              <a:rPr lang="ru-RU" dirty="0"/>
              <a:t> </a:t>
            </a:r>
            <a:r>
              <a:rPr lang="ru-RU" dirty="0" err="1"/>
              <a:t>виховання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верств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; </a:t>
            </a:r>
            <a:endParaRPr lang="ru-RU" dirty="0"/>
          </a:p>
          <a:p>
            <a:r>
              <a:rPr lang="ru-RU" dirty="0"/>
              <a:t>• сформована </a:t>
            </a:r>
            <a:r>
              <a:rPr lang="ru-RU" dirty="0" err="1"/>
              <a:t>фізкультурно-оздоровча</a:t>
            </a:r>
            <a:r>
              <a:rPr lang="ru-RU" dirty="0"/>
              <a:t> </a:t>
            </a:r>
            <a:r>
              <a:rPr lang="ru-RU" dirty="0" err="1"/>
              <a:t>компетентність</a:t>
            </a:r>
            <a:r>
              <a:rPr lang="ru-RU" dirty="0"/>
              <a:t> і </a:t>
            </a:r>
            <a:r>
              <a:rPr lang="ru-RU" dirty="0" err="1"/>
              <a:t>мотиваційно-ціннісне</a:t>
            </a:r>
            <a:r>
              <a:rPr lang="ru-RU" dirty="0"/>
              <a:t> </a:t>
            </a:r>
            <a:r>
              <a:rPr lang="ru-RU" dirty="0" err="1"/>
              <a:t>ставлення</a:t>
            </a:r>
            <a:r>
              <a:rPr lang="ru-RU" dirty="0"/>
              <a:t> до </a:t>
            </a:r>
            <a:r>
              <a:rPr lang="ru-RU" dirty="0" err="1"/>
              <a:t>щоденних</a:t>
            </a:r>
            <a:r>
              <a:rPr lang="ru-RU" dirty="0"/>
              <a:t> занять </a:t>
            </a:r>
            <a:r>
              <a:rPr lang="ru-RU" dirty="0" err="1"/>
              <a:t>фізичними</a:t>
            </a:r>
            <a:r>
              <a:rPr lang="ru-RU" dirty="0"/>
              <a:t> </a:t>
            </a:r>
            <a:r>
              <a:rPr lang="ru-RU" dirty="0" err="1"/>
              <a:t>вправами</a:t>
            </a:r>
            <a:r>
              <a:rPr lang="ru-RU" dirty="0"/>
              <a:t> </a:t>
            </a:r>
            <a:endParaRPr lang="ru-RU" dirty="0"/>
          </a:p>
          <a:p>
            <a:pPr algn="just"/>
            <a:endParaRPr lang="uk-UA" b="1" dirty="0" smtClean="0">
              <a:solidFill>
                <a:schemeClr val="tx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980728"/>
            <a:ext cx="8568952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b="1" i="1" dirty="0">
                <a:solidFill>
                  <a:srgbClr val="F0AD00">
                    <a:lumMod val="60000"/>
                    <a:lumOff val="40000"/>
                  </a:srgbClr>
                </a:solidFill>
              </a:rPr>
              <a:t>Завдання:</a:t>
            </a:r>
            <a:r>
              <a:rPr lang="uk-UA" sz="2000" b="1" dirty="0">
                <a:solidFill>
                  <a:prstClr val="white">
                    <a:lumMod val="75000"/>
                  </a:prstClr>
                </a:solidFill>
              </a:rPr>
              <a:t> </a:t>
            </a:r>
            <a:endParaRPr lang="uk-UA" sz="2000" b="1" dirty="0" smtClean="0">
              <a:solidFill>
                <a:prstClr val="white">
                  <a:lumMod val="75000"/>
                </a:prstClr>
              </a:solidFill>
            </a:endParaRPr>
          </a:p>
          <a:p>
            <a:endParaRPr lang="uk-UA" dirty="0"/>
          </a:p>
          <a:p>
            <a:r>
              <a:rPr lang="uk-UA" dirty="0"/>
              <a:t>1. Зміцнення здоров'я, підвищення життєдіяльності та опірності організму до дії несприятливих чинників зовнішнього середовища. </a:t>
            </a:r>
            <a:endParaRPr lang="uk-UA" dirty="0"/>
          </a:p>
          <a:p>
            <a:r>
              <a:rPr lang="ru-RU" dirty="0"/>
              <a:t>2. </a:t>
            </a:r>
            <a:r>
              <a:rPr lang="ru-RU" dirty="0" err="1"/>
              <a:t>Сприяння</a:t>
            </a:r>
            <a:r>
              <a:rPr lang="ru-RU" dirty="0"/>
              <a:t> правильному </a:t>
            </a:r>
            <a:r>
              <a:rPr lang="ru-RU" dirty="0" err="1"/>
              <a:t>формуванню</a:t>
            </a:r>
            <a:r>
              <a:rPr lang="ru-RU" dirty="0"/>
              <a:t> і </a:t>
            </a:r>
            <a:r>
              <a:rPr lang="ru-RU" dirty="0" err="1"/>
              <a:t>всебічному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організму</a:t>
            </a:r>
            <a:r>
              <a:rPr lang="ru-RU" dirty="0"/>
              <a:t>, </a:t>
            </a:r>
            <a:r>
              <a:rPr lang="ru-RU" dirty="0" err="1"/>
              <a:t>тілобудови</a:t>
            </a:r>
            <a:r>
              <a:rPr lang="ru-RU" dirty="0"/>
              <a:t>, </a:t>
            </a:r>
            <a:r>
              <a:rPr lang="ru-RU" dirty="0" err="1"/>
              <a:t>профілактики</a:t>
            </a:r>
            <a:r>
              <a:rPr lang="ru-RU" dirty="0"/>
              <a:t> </a:t>
            </a:r>
            <a:r>
              <a:rPr lang="ru-RU" dirty="0" err="1"/>
              <a:t>захворювань</a:t>
            </a:r>
            <a:r>
              <a:rPr lang="ru-RU" dirty="0"/>
              <a:t>, </a:t>
            </a:r>
            <a:r>
              <a:rPr lang="ru-RU" dirty="0" err="1"/>
              <a:t>забезпечення</a:t>
            </a:r>
            <a:r>
              <a:rPr lang="ru-RU" dirty="0"/>
              <a:t> доброго </a:t>
            </a:r>
            <a:r>
              <a:rPr lang="ru-RU" dirty="0" err="1"/>
              <a:t>фізичного</a:t>
            </a:r>
            <a:r>
              <a:rPr lang="ru-RU" dirty="0"/>
              <a:t> стану. </a:t>
            </a:r>
            <a:endParaRPr lang="ru-RU" dirty="0"/>
          </a:p>
          <a:p>
            <a:r>
              <a:rPr lang="ru-RU" dirty="0"/>
              <a:t>3.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функціональних</a:t>
            </a:r>
            <a:r>
              <a:rPr lang="ru-RU" dirty="0"/>
              <a:t> </a:t>
            </a:r>
            <a:r>
              <a:rPr lang="ru-RU" dirty="0" err="1"/>
              <a:t>можливостей</a:t>
            </a:r>
            <a:r>
              <a:rPr lang="ru-RU" dirty="0"/>
              <a:t> </a:t>
            </a:r>
            <a:r>
              <a:rPr lang="ru-RU" dirty="0" err="1"/>
              <a:t>організму</a:t>
            </a:r>
            <a:r>
              <a:rPr lang="ru-RU" dirty="0"/>
              <a:t> для </a:t>
            </a:r>
            <a:r>
              <a:rPr lang="ru-RU" dirty="0" err="1"/>
              <a:t>необхідного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</a:t>
            </a:r>
            <a:r>
              <a:rPr lang="ru-RU" dirty="0" err="1"/>
              <a:t>підготовленості</a:t>
            </a:r>
            <a:r>
              <a:rPr lang="ru-RU" dirty="0"/>
              <a:t> (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якостей</a:t>
            </a:r>
            <a:r>
              <a:rPr lang="ru-RU" dirty="0"/>
              <a:t>) та </a:t>
            </a:r>
            <a:r>
              <a:rPr lang="ru-RU" dirty="0" err="1" smtClean="0"/>
              <a:t>працездатності</a:t>
            </a:r>
            <a:r>
              <a:rPr lang="ru-RU" dirty="0"/>
              <a:t>. </a:t>
            </a:r>
            <a:endParaRPr lang="ru-RU" dirty="0" smtClean="0"/>
          </a:p>
          <a:p>
            <a:endParaRPr lang="en-US" dirty="0" smtClean="0"/>
          </a:p>
          <a:p>
            <a:endParaRPr lang="ru-RU" dirty="0"/>
          </a:p>
          <a:p>
            <a:pPr lvl="0"/>
            <a:r>
              <a:rPr lang="uk-UA" sz="2000" b="1" i="1" dirty="0" smtClean="0">
                <a:solidFill>
                  <a:srgbClr val="F0AD00">
                    <a:lumMod val="60000"/>
                    <a:lumOff val="40000"/>
                  </a:srgbClr>
                </a:solidFill>
              </a:rPr>
              <a:t>Програмні результати </a:t>
            </a:r>
            <a:r>
              <a:rPr lang="uk-UA" sz="2000" b="1" i="1" dirty="0">
                <a:solidFill>
                  <a:srgbClr val="F0AD00">
                    <a:lumMod val="60000"/>
                    <a:lumOff val="40000"/>
                  </a:srgbClr>
                </a:solidFill>
              </a:rPr>
              <a:t>навчання</a:t>
            </a:r>
            <a:r>
              <a:rPr lang="uk-UA" sz="2000" b="1" i="1" dirty="0" smtClean="0">
                <a:solidFill>
                  <a:srgbClr val="F0AD00">
                    <a:lumMod val="60000"/>
                    <a:lumOff val="40000"/>
                  </a:srgbClr>
                </a:solidFill>
              </a:rPr>
              <a:t>:</a:t>
            </a:r>
            <a:endParaRPr lang="uk-UA" sz="2000" b="1" i="1" dirty="0" smtClean="0">
              <a:solidFill>
                <a:srgbClr val="F0AD00">
                  <a:lumMod val="60000"/>
                  <a:lumOff val="40000"/>
                </a:srgbClr>
              </a:solidFill>
            </a:endParaRPr>
          </a:p>
          <a:p>
            <a:pPr lvl="0"/>
            <a:endParaRPr lang="uk-UA" sz="2000" b="1" i="1" dirty="0" smtClean="0">
              <a:solidFill>
                <a:srgbClr val="F0AD00">
                  <a:lumMod val="60000"/>
                  <a:lumOff val="40000"/>
                </a:srgbClr>
              </a:solidFill>
            </a:endParaRPr>
          </a:p>
          <a:p>
            <a:pPr lvl="0"/>
            <a:r>
              <a:rPr lang="ru-RU" b="1" i="1" dirty="0">
                <a:solidFill>
                  <a:srgbClr val="F0AD00">
                    <a:lumMod val="60000"/>
                    <a:lumOff val="40000"/>
                  </a:srgbClr>
                </a:solidFill>
              </a:rPr>
              <a:t>РН 2</a:t>
            </a:r>
            <a:r>
              <a:rPr lang="ru-RU" b="1" i="1" dirty="0" smtClean="0">
                <a:solidFill>
                  <a:srgbClr val="F0AD00">
                    <a:lumMod val="60000"/>
                    <a:lumOff val="40000"/>
                  </a:srgbClr>
                </a:solidFill>
              </a:rPr>
              <a:t>. </a:t>
            </a:r>
            <a:r>
              <a:rPr lang="ru-RU" dirty="0" err="1"/>
              <a:t>Виявляти</a:t>
            </a:r>
            <a:r>
              <a:rPr lang="ru-RU" dirty="0"/>
              <a:t> причини </a:t>
            </a:r>
            <a:r>
              <a:rPr lang="ru-RU" dirty="0" err="1"/>
              <a:t>виникнення</a:t>
            </a:r>
            <a:r>
              <a:rPr lang="ru-RU" dirty="0"/>
              <a:t> </a:t>
            </a:r>
            <a:r>
              <a:rPr lang="ru-RU" dirty="0" err="1"/>
              <a:t>виробничих</a:t>
            </a:r>
            <a:r>
              <a:rPr lang="ru-RU" dirty="0"/>
              <a:t> </a:t>
            </a:r>
            <a:r>
              <a:rPr lang="ru-RU" dirty="0" err="1"/>
              <a:t>ситуацій</a:t>
            </a:r>
            <a:r>
              <a:rPr lang="ru-RU" dirty="0"/>
              <a:t> і </a:t>
            </a:r>
            <a:r>
              <a:rPr lang="ru-RU" dirty="0" err="1"/>
              <a:t>знаходити</a:t>
            </a:r>
            <a:r>
              <a:rPr lang="ru-RU" dirty="0"/>
              <a:t> </a:t>
            </a:r>
            <a:r>
              <a:rPr lang="ru-RU" dirty="0" smtClean="0"/>
              <a:t>шляхи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вирішення</a:t>
            </a:r>
            <a:r>
              <a:rPr lang="ru-RU" dirty="0" smtClean="0"/>
              <a:t>.</a:t>
            </a:r>
            <a:endParaRPr lang="uk-U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8240" y="117693"/>
            <a:ext cx="8766248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b="1" i="1" dirty="0" smtClean="0">
                <a:solidFill>
                  <a:srgbClr val="F0AD00">
                    <a:lumMod val="60000"/>
                    <a:lumOff val="40000"/>
                  </a:srgbClr>
                </a:solidFill>
              </a:rPr>
              <a:t>У </a:t>
            </a:r>
            <a:r>
              <a:rPr lang="uk-UA" sz="2000" b="1" i="1" dirty="0">
                <a:solidFill>
                  <a:srgbClr val="F0AD00">
                    <a:lumMod val="60000"/>
                    <a:lumOff val="40000"/>
                  </a:srgbClr>
                </a:solidFill>
              </a:rPr>
              <a:t>результаті навчання здобувач освіти повинен </a:t>
            </a:r>
            <a:r>
              <a:rPr lang="uk-UA" sz="2000" b="1" i="1" dirty="0" smtClean="0">
                <a:solidFill>
                  <a:srgbClr val="F0AD00">
                    <a:lumMod val="60000"/>
                    <a:lumOff val="40000"/>
                  </a:srgbClr>
                </a:solidFill>
              </a:rPr>
              <a:t>отримати:</a:t>
            </a:r>
            <a:endParaRPr lang="uk-UA" sz="2000" b="1" i="1" dirty="0" smtClean="0">
              <a:solidFill>
                <a:srgbClr val="F0AD00">
                  <a:lumMod val="60000"/>
                  <a:lumOff val="40000"/>
                </a:srgbClr>
              </a:solidFill>
            </a:endParaRPr>
          </a:p>
          <a:p>
            <a:endParaRPr lang="uk-UA" sz="2000" b="1" i="1" dirty="0" smtClean="0">
              <a:solidFill>
                <a:srgbClr val="F0AD00">
                  <a:lumMod val="60000"/>
                  <a:lumOff val="40000"/>
                </a:srgbClr>
              </a:solidFill>
            </a:endParaRPr>
          </a:p>
          <a:p>
            <a:r>
              <a:rPr lang="uk-UA" sz="2000" b="1" i="1" dirty="0" smtClean="0">
                <a:solidFill>
                  <a:srgbClr val="F0AD00">
                    <a:lumMod val="60000"/>
                    <a:lumOff val="40000"/>
                  </a:srgbClr>
                </a:solidFill>
              </a:rPr>
              <a:t>загальні компетентності: </a:t>
            </a:r>
            <a:endParaRPr lang="uk-UA" b="1" i="1" dirty="0" smtClean="0">
              <a:solidFill>
                <a:srgbClr val="F0AD00">
                  <a:lumMod val="60000"/>
                  <a:lumOff val="40000"/>
                </a:srgbClr>
              </a:solidFill>
            </a:endParaRPr>
          </a:p>
          <a:p>
            <a:pPr algn="just"/>
            <a:r>
              <a:rPr lang="ru-RU" dirty="0" smtClean="0"/>
              <a:t> </a:t>
            </a:r>
            <a:r>
              <a:rPr lang="ru-RU" b="1" i="1" dirty="0">
                <a:solidFill>
                  <a:srgbClr val="F0AD00">
                    <a:lumMod val="60000"/>
                    <a:lumOff val="40000"/>
                  </a:srgbClr>
                </a:solidFill>
              </a:rPr>
              <a:t>ЗК 2. </a:t>
            </a:r>
            <a:r>
              <a:rPr lang="ru-RU" dirty="0" err="1"/>
              <a:t>Здатність</a:t>
            </a:r>
            <a:r>
              <a:rPr lang="ru-RU" dirty="0"/>
              <a:t> </a:t>
            </a:r>
            <a:r>
              <a:rPr lang="ru-RU" dirty="0" err="1"/>
              <a:t>зберігати</a:t>
            </a:r>
            <a:r>
              <a:rPr lang="ru-RU" dirty="0"/>
              <a:t> та </a:t>
            </a:r>
            <a:r>
              <a:rPr lang="ru-RU" dirty="0" err="1"/>
              <a:t>примножувати</a:t>
            </a:r>
            <a:r>
              <a:rPr lang="ru-RU" dirty="0"/>
              <a:t> </a:t>
            </a:r>
            <a:r>
              <a:rPr lang="ru-RU" dirty="0" err="1"/>
              <a:t>моральні</a:t>
            </a:r>
            <a:r>
              <a:rPr lang="ru-RU" dirty="0"/>
              <a:t>, </a:t>
            </a:r>
            <a:r>
              <a:rPr lang="ru-RU" dirty="0" err="1" smtClean="0"/>
              <a:t>культурні</a:t>
            </a:r>
            <a:r>
              <a:rPr lang="ru-RU" dirty="0" smtClean="0"/>
              <a:t>, </a:t>
            </a:r>
            <a:r>
              <a:rPr lang="ru-RU" dirty="0" err="1" smtClean="0"/>
              <a:t>наукові</a:t>
            </a:r>
            <a:r>
              <a:rPr lang="ru-RU" dirty="0" smtClean="0"/>
              <a:t> </a:t>
            </a:r>
            <a:r>
              <a:rPr lang="ru-RU" dirty="0" err="1"/>
              <a:t>цінності</a:t>
            </a:r>
            <a:r>
              <a:rPr lang="ru-RU" dirty="0"/>
              <a:t> і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суспільства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 smtClean="0"/>
              <a:t>розуміння</a:t>
            </a:r>
            <a:r>
              <a:rPr lang="ru-RU" dirty="0" smtClean="0"/>
              <a:t> </a:t>
            </a:r>
            <a:r>
              <a:rPr lang="ru-RU" dirty="0" err="1" smtClean="0"/>
              <a:t>історії</a:t>
            </a:r>
            <a:r>
              <a:rPr lang="ru-RU" dirty="0" smtClean="0"/>
              <a:t> </a:t>
            </a:r>
            <a:r>
              <a:rPr lang="ru-RU" dirty="0"/>
              <a:t>та </a:t>
            </a:r>
            <a:r>
              <a:rPr lang="ru-RU" dirty="0" err="1"/>
              <a:t>закономірностей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предметної</a:t>
            </a:r>
            <a:r>
              <a:rPr lang="ru-RU" dirty="0"/>
              <a:t> </a:t>
            </a:r>
            <a:r>
              <a:rPr lang="ru-RU" dirty="0" err="1"/>
              <a:t>області</a:t>
            </a:r>
            <a:r>
              <a:rPr lang="ru-RU" dirty="0"/>
              <a:t>,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 smtClean="0"/>
              <a:t>місця</a:t>
            </a:r>
            <a:r>
              <a:rPr lang="ru-RU" dirty="0" smtClean="0"/>
              <a:t> в </a:t>
            </a:r>
            <a:r>
              <a:rPr lang="ru-RU" dirty="0" err="1"/>
              <a:t>загальній</a:t>
            </a:r>
            <a:r>
              <a:rPr lang="ru-RU" dirty="0"/>
              <a:t> </a:t>
            </a:r>
            <a:r>
              <a:rPr lang="ru-RU" dirty="0" err="1"/>
              <a:t>системі</a:t>
            </a:r>
            <a:r>
              <a:rPr lang="ru-RU" dirty="0"/>
              <a:t> </a:t>
            </a:r>
            <a:r>
              <a:rPr lang="ru-RU" dirty="0" err="1"/>
              <a:t>знань</a:t>
            </a:r>
            <a:r>
              <a:rPr lang="ru-RU" dirty="0"/>
              <a:t> про природу і </a:t>
            </a:r>
            <a:r>
              <a:rPr lang="ru-RU" dirty="0" err="1"/>
              <a:t>суспільство</a:t>
            </a:r>
            <a:r>
              <a:rPr lang="ru-RU" dirty="0"/>
              <a:t> та в</a:t>
            </a:r>
            <a:endParaRPr lang="ru-RU" dirty="0"/>
          </a:p>
          <a:p>
            <a:pPr algn="just"/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суспільства</a:t>
            </a:r>
            <a:r>
              <a:rPr lang="ru-RU" dirty="0"/>
              <a:t>, </a:t>
            </a:r>
            <a:r>
              <a:rPr lang="ru-RU" dirty="0" err="1"/>
              <a:t>техніки</a:t>
            </a:r>
            <a:r>
              <a:rPr lang="ru-RU" dirty="0"/>
              <a:t> і </a:t>
            </a:r>
            <a:r>
              <a:rPr lang="ru-RU" dirty="0" err="1"/>
              <a:t>технологій</a:t>
            </a:r>
            <a:r>
              <a:rPr lang="ru-RU" dirty="0"/>
              <a:t>, </a:t>
            </a:r>
            <a:r>
              <a:rPr lang="ru-RU" dirty="0" err="1" smtClean="0"/>
              <a:t>використовувати</a:t>
            </a:r>
            <a:r>
              <a:rPr lang="ru-RU" dirty="0" smtClean="0"/>
              <a:t> </a:t>
            </a:r>
            <a:r>
              <a:rPr lang="ru-RU" dirty="0" err="1" smtClean="0"/>
              <a:t>різні</a:t>
            </a:r>
            <a:r>
              <a:rPr lang="ru-RU" dirty="0" smtClean="0"/>
              <a:t> </a:t>
            </a:r>
            <a:r>
              <a:rPr lang="ru-RU" dirty="0" err="1"/>
              <a:t>види</a:t>
            </a:r>
            <a:r>
              <a:rPr lang="ru-RU" dirty="0"/>
              <a:t> та </a:t>
            </a:r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рухової</a:t>
            </a:r>
            <a:r>
              <a:rPr lang="ru-RU" dirty="0"/>
              <a:t> </a:t>
            </a:r>
            <a:r>
              <a:rPr lang="ru-RU" dirty="0" err="1"/>
              <a:t>активності</a:t>
            </a:r>
            <a:r>
              <a:rPr lang="ru-RU" dirty="0"/>
              <a:t> для </a:t>
            </a:r>
            <a:r>
              <a:rPr lang="ru-RU" dirty="0" smtClean="0"/>
              <a:t>активного </a:t>
            </a:r>
            <a:r>
              <a:rPr lang="ru-RU" dirty="0" err="1" smtClean="0"/>
              <a:t>відпочинку</a:t>
            </a:r>
            <a:r>
              <a:rPr lang="ru-RU" dirty="0" smtClean="0"/>
              <a:t> </a:t>
            </a:r>
            <a:r>
              <a:rPr lang="ru-RU" dirty="0"/>
              <a:t>та </a:t>
            </a:r>
            <a:r>
              <a:rPr lang="ru-RU" dirty="0" err="1"/>
              <a:t>ведення</a:t>
            </a:r>
            <a:r>
              <a:rPr lang="ru-RU" dirty="0"/>
              <a:t> здорового способу </a:t>
            </a:r>
            <a:r>
              <a:rPr lang="ru-RU" dirty="0" err="1"/>
              <a:t>життя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b="1" i="1" dirty="0" smtClean="0">
                <a:solidFill>
                  <a:srgbClr val="F0AD00">
                    <a:lumMod val="60000"/>
                    <a:lumOff val="40000"/>
                  </a:srgbClr>
                </a:solidFill>
              </a:rPr>
              <a:t>ЗК 3</a:t>
            </a:r>
            <a:r>
              <a:rPr lang="ru-RU" dirty="0"/>
              <a:t>. </a:t>
            </a:r>
            <a:r>
              <a:rPr lang="ru-RU" dirty="0" err="1"/>
              <a:t>Здатність</a:t>
            </a:r>
            <a:r>
              <a:rPr lang="ru-RU" dirty="0"/>
              <a:t> </a:t>
            </a:r>
            <a:r>
              <a:rPr lang="ru-RU" dirty="0" err="1"/>
              <a:t>застосовувати</a:t>
            </a:r>
            <a:r>
              <a:rPr lang="ru-RU" dirty="0"/>
              <a:t> </a:t>
            </a:r>
            <a:r>
              <a:rPr lang="ru-RU" dirty="0" err="1"/>
              <a:t>знання</a:t>
            </a:r>
            <a:r>
              <a:rPr lang="ru-RU" dirty="0"/>
              <a:t> у </a:t>
            </a:r>
            <a:r>
              <a:rPr lang="ru-RU" dirty="0" err="1"/>
              <a:t>практичних</a:t>
            </a:r>
            <a:r>
              <a:rPr lang="ru-RU" dirty="0"/>
              <a:t> </a:t>
            </a:r>
            <a:r>
              <a:rPr lang="ru-RU" dirty="0" err="1"/>
              <a:t>ситуаціях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b="1" i="1" dirty="0" smtClean="0">
                <a:solidFill>
                  <a:srgbClr val="F0AD00">
                    <a:lumMod val="60000"/>
                    <a:lumOff val="40000"/>
                  </a:srgbClr>
                </a:solidFill>
              </a:rPr>
              <a:t>ЗК 12</a:t>
            </a:r>
            <a:r>
              <a:rPr lang="ru-RU" dirty="0"/>
              <a:t>. </a:t>
            </a:r>
            <a:r>
              <a:rPr lang="ru-RU" dirty="0" err="1"/>
              <a:t>Здатність</a:t>
            </a:r>
            <a:r>
              <a:rPr lang="ru-RU" dirty="0"/>
              <a:t> </a:t>
            </a:r>
            <a:r>
              <a:rPr lang="ru-RU" dirty="0" err="1"/>
              <a:t>працювати</a:t>
            </a:r>
            <a:r>
              <a:rPr lang="ru-RU" dirty="0"/>
              <a:t> в </a:t>
            </a:r>
            <a:r>
              <a:rPr lang="ru-RU" dirty="0" err="1"/>
              <a:t>команді</a:t>
            </a:r>
            <a:r>
              <a:rPr lang="ru-RU" dirty="0"/>
              <a:t>.</a:t>
            </a:r>
            <a:endParaRPr lang="ru-RU" dirty="0"/>
          </a:p>
          <a:p>
            <a:pPr algn="just"/>
            <a:r>
              <a:rPr lang="ru-RU" b="1" i="1" dirty="0" smtClean="0">
                <a:solidFill>
                  <a:srgbClr val="F0AD00">
                    <a:lumMod val="60000"/>
                    <a:lumOff val="40000"/>
                  </a:srgbClr>
                </a:solidFill>
              </a:rPr>
              <a:t>ЗК 13.</a:t>
            </a:r>
            <a:r>
              <a:rPr lang="ru-RU" dirty="0" smtClean="0"/>
              <a:t>Здатність </a:t>
            </a:r>
            <a:r>
              <a:rPr lang="ru-RU" dirty="0" err="1"/>
              <a:t>працювати</a:t>
            </a:r>
            <a:r>
              <a:rPr lang="ru-RU" dirty="0"/>
              <a:t> </a:t>
            </a:r>
            <a:r>
              <a:rPr lang="ru-RU" dirty="0" err="1"/>
              <a:t>самостійно</a:t>
            </a:r>
            <a:r>
              <a:rPr lang="ru-RU" dirty="0"/>
              <a:t> та автономно</a:t>
            </a:r>
            <a:r>
              <a:rPr lang="ru-RU" dirty="0" smtClean="0"/>
              <a:t>.</a:t>
            </a:r>
            <a:endParaRPr lang="ru-RU" dirty="0" smtClean="0"/>
          </a:p>
          <a:p>
            <a:pPr algn="just"/>
            <a:endParaRPr lang="uk-UA" dirty="0"/>
          </a:p>
          <a:p>
            <a:pPr algn="just"/>
            <a:r>
              <a:rPr lang="uk-UA" b="1" i="1" dirty="0">
                <a:solidFill>
                  <a:srgbClr val="F0AD00">
                    <a:lumMod val="60000"/>
                    <a:lumOff val="40000"/>
                  </a:srgbClr>
                </a:solidFill>
              </a:rPr>
              <a:t>Спеціальні компетентності</a:t>
            </a:r>
            <a:r>
              <a:rPr lang="uk-UA" b="1" i="1" dirty="0" smtClean="0">
                <a:solidFill>
                  <a:srgbClr val="F0AD00">
                    <a:lumMod val="60000"/>
                    <a:lumOff val="40000"/>
                  </a:srgbClr>
                </a:solidFill>
              </a:rPr>
              <a:t>:</a:t>
            </a:r>
            <a:endParaRPr lang="uk-UA" b="1" i="1" dirty="0">
              <a:solidFill>
                <a:srgbClr val="F0AD00">
                  <a:lumMod val="60000"/>
                  <a:lumOff val="40000"/>
                </a:srgbClr>
              </a:solidFill>
            </a:endParaRPr>
          </a:p>
          <a:p>
            <a:pPr algn="just"/>
            <a:r>
              <a:rPr lang="ru-RU" b="1" i="1" dirty="0">
                <a:solidFill>
                  <a:srgbClr val="F0AD00">
                    <a:lumMod val="60000"/>
                    <a:lumOff val="40000"/>
                  </a:srgbClr>
                </a:solidFill>
              </a:rPr>
              <a:t>СК2</a:t>
            </a:r>
            <a:r>
              <a:rPr lang="ru-RU" dirty="0"/>
              <a:t>. </a:t>
            </a:r>
            <a:r>
              <a:rPr lang="ru-RU" dirty="0" err="1"/>
              <a:t>Здатність</a:t>
            </a:r>
            <a:r>
              <a:rPr lang="ru-RU" dirty="0"/>
              <a:t> </a:t>
            </a:r>
            <a:r>
              <a:rPr lang="ru-RU" dirty="0" err="1"/>
              <a:t>діяти</a:t>
            </a:r>
            <a:r>
              <a:rPr lang="ru-RU" dirty="0"/>
              <a:t> </a:t>
            </a:r>
            <a:r>
              <a:rPr lang="ru-RU" dirty="0" err="1"/>
              <a:t>соціально</a:t>
            </a:r>
            <a:r>
              <a:rPr lang="ru-RU" dirty="0"/>
              <a:t> </a:t>
            </a:r>
            <a:r>
              <a:rPr lang="ru-RU" dirty="0" err="1"/>
              <a:t>відповідально</a:t>
            </a:r>
            <a:r>
              <a:rPr lang="ru-RU" dirty="0"/>
              <a:t> і </a:t>
            </a:r>
            <a:r>
              <a:rPr lang="ru-RU" dirty="0" err="1"/>
              <a:t>свідомо</a:t>
            </a:r>
            <a:r>
              <a:rPr lang="ru-RU" dirty="0" smtClean="0"/>
              <a:t>.</a:t>
            </a:r>
            <a:endParaRPr lang="ru-RU" dirty="0" smtClean="0"/>
          </a:p>
          <a:p>
            <a:pPr algn="just"/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ru-RU" b="1" i="1" dirty="0">
                <a:solidFill>
                  <a:srgbClr val="F0AD00">
                    <a:lumMod val="60000"/>
                    <a:lumOff val="40000"/>
                  </a:srgbClr>
                </a:solidFill>
              </a:rPr>
              <a:t>СК5.</a:t>
            </a:r>
            <a:r>
              <a:rPr lang="ru-RU" dirty="0"/>
              <a:t> </a:t>
            </a:r>
            <a:r>
              <a:rPr lang="ru-RU" dirty="0" err="1"/>
              <a:t>Здатність</a:t>
            </a:r>
            <a:r>
              <a:rPr lang="ru-RU" dirty="0"/>
              <a:t> </a:t>
            </a:r>
            <a:r>
              <a:rPr lang="ru-RU" dirty="0" err="1"/>
              <a:t>формувати</a:t>
            </a:r>
            <a:r>
              <a:rPr lang="ru-RU" dirty="0"/>
              <a:t> та </a:t>
            </a:r>
            <a:r>
              <a:rPr lang="ru-RU" dirty="0" err="1"/>
              <a:t>демонструвати</a:t>
            </a:r>
            <a:r>
              <a:rPr lang="ru-RU" dirty="0"/>
              <a:t> </a:t>
            </a:r>
            <a:r>
              <a:rPr lang="ru-RU" dirty="0" err="1"/>
              <a:t>лідерські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та </a:t>
            </a:r>
            <a:r>
              <a:rPr lang="ru-RU" dirty="0" err="1"/>
              <a:t>поведінкові</a:t>
            </a:r>
            <a:r>
              <a:rPr lang="ru-RU" dirty="0"/>
              <a:t> </a:t>
            </a:r>
            <a:r>
              <a:rPr lang="ru-RU" dirty="0" err="1"/>
              <a:t>навички</a:t>
            </a:r>
            <a:r>
              <a:rPr lang="ru-RU" dirty="0" smtClean="0"/>
              <a:t>.</a:t>
            </a:r>
            <a:endParaRPr lang="ru-RU" dirty="0" smtClean="0"/>
          </a:p>
          <a:p>
            <a:pPr algn="just"/>
            <a:r>
              <a:rPr lang="ru-RU" b="1" i="1" dirty="0">
                <a:solidFill>
                  <a:srgbClr val="F0AD00">
                    <a:lumMod val="60000"/>
                    <a:lumOff val="40000"/>
                  </a:srgbClr>
                </a:solidFill>
              </a:rPr>
              <a:t>СК8. </a:t>
            </a:r>
            <a:r>
              <a:rPr lang="ru-RU" dirty="0" err="1"/>
              <a:t>Здатність</a:t>
            </a:r>
            <a:r>
              <a:rPr lang="ru-RU" dirty="0"/>
              <a:t> </a:t>
            </a:r>
            <a:r>
              <a:rPr lang="ru-RU" dirty="0" err="1"/>
              <a:t>працювати</a:t>
            </a:r>
            <a:r>
              <a:rPr lang="ru-RU" dirty="0"/>
              <a:t> в </a:t>
            </a:r>
            <a:r>
              <a:rPr lang="ru-RU" dirty="0" err="1"/>
              <a:t>команді</a:t>
            </a:r>
            <a:r>
              <a:rPr lang="ru-RU" dirty="0"/>
              <a:t> та </a:t>
            </a:r>
            <a:r>
              <a:rPr lang="ru-RU" dirty="0" err="1"/>
              <a:t>налагоджувати</a:t>
            </a:r>
            <a:r>
              <a:rPr lang="ru-RU" dirty="0"/>
              <a:t> </a:t>
            </a:r>
            <a:r>
              <a:rPr lang="ru-RU" dirty="0" err="1"/>
              <a:t>міжособистісну</a:t>
            </a:r>
            <a:r>
              <a:rPr lang="ru-RU" dirty="0"/>
              <a:t> </a:t>
            </a:r>
            <a:r>
              <a:rPr lang="ru-RU" dirty="0" err="1"/>
              <a:t>взаємодію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професійних</a:t>
            </a:r>
            <a:r>
              <a:rPr lang="ru-RU" dirty="0"/>
              <a:t> задач</a:t>
            </a:r>
            <a:r>
              <a:rPr lang="ru-RU" dirty="0" smtClean="0"/>
              <a:t>.</a:t>
            </a:r>
            <a:endParaRPr lang="ru-RU" dirty="0" smtClean="0"/>
          </a:p>
          <a:p>
            <a:pPr algn="just"/>
            <a:r>
              <a:rPr lang="ru-RU" b="1" i="1" dirty="0">
                <a:solidFill>
                  <a:srgbClr val="F0AD00">
                    <a:lumMod val="60000"/>
                    <a:lumOff val="40000"/>
                  </a:srgbClr>
                </a:solidFill>
              </a:rPr>
              <a:t>СК10</a:t>
            </a:r>
            <a:r>
              <a:rPr lang="ru-RU" dirty="0"/>
              <a:t>. </a:t>
            </a:r>
            <a:r>
              <a:rPr lang="ru-RU" dirty="0" err="1"/>
              <a:t>Розуміння</a:t>
            </a:r>
            <a:r>
              <a:rPr lang="ru-RU" dirty="0"/>
              <a:t> </a:t>
            </a:r>
            <a:r>
              <a:rPr lang="ru-RU" dirty="0" err="1"/>
              <a:t>принципів</a:t>
            </a:r>
            <a:r>
              <a:rPr lang="ru-RU" dirty="0"/>
              <a:t> </a:t>
            </a:r>
            <a:r>
              <a:rPr lang="ru-RU" dirty="0" err="1"/>
              <a:t>психології</a:t>
            </a:r>
            <a:r>
              <a:rPr lang="ru-RU" dirty="0"/>
              <a:t> та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у </a:t>
            </a:r>
            <a:r>
              <a:rPr lang="ru-RU" dirty="0" err="1"/>
              <a:t>професійній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 smtClean="0"/>
              <a:t>.</a:t>
            </a:r>
            <a:endParaRPr lang="ru-RU" dirty="0" smtClean="0"/>
          </a:p>
          <a:p>
            <a:pPr algn="just"/>
            <a:r>
              <a:rPr lang="ru-RU" b="1" i="1" dirty="0">
                <a:solidFill>
                  <a:srgbClr val="F0AD00">
                    <a:lumMod val="60000"/>
                    <a:lumOff val="40000"/>
                  </a:srgbClr>
                </a:solidFill>
              </a:rPr>
              <a:t>СК 12. </a:t>
            </a:r>
            <a:r>
              <a:rPr lang="ru-RU" dirty="0" err="1"/>
              <a:t>Здатність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науково-пошукової</a:t>
            </a:r>
            <a:r>
              <a:rPr lang="ru-RU" dirty="0"/>
              <a:t> та </a:t>
            </a:r>
            <a:r>
              <a:rPr lang="ru-RU" dirty="0" err="1"/>
              <a:t>дослідницької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.</a:t>
            </a:r>
            <a:endParaRPr lang="uk-U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8438" y="260648"/>
            <a:ext cx="4572000" cy="523220"/>
          </a:xfrm>
          <a:prstGeom prst="rect">
            <a:avLst/>
          </a:prstGeom>
        </p:spPr>
        <p:txBody>
          <a:bodyPr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800" b="1" cap="all" dirty="0" smtClean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Структура курсу:</a:t>
            </a:r>
            <a:endParaRPr lang="uk-UA" sz="2800" b="1" cap="all" dirty="0"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95536" y="2276872"/>
          <a:ext cx="8496944" cy="30494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/>
                <a:gridCol w="6768752"/>
                <a:gridCol w="1080120"/>
              </a:tblGrid>
              <a:tr h="648072">
                <a:tc gridSpan="3"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solidFill>
                            <a:srgbClr val="7030A0"/>
                          </a:solidFill>
                        </a:rPr>
                        <a:t>Лекції</a:t>
                      </a:r>
                      <a:endParaRPr lang="uk-UA" sz="2400" dirty="0" smtClean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  <a:tc hMerge="1">
                  <a:tcPr/>
                </a:tc>
              </a:tr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solidFill>
                            <a:srgbClr val="7030A0"/>
                          </a:solidFill>
                        </a:rPr>
                        <a:t>№ з/п</a:t>
                      </a:r>
                      <a:endParaRPr lang="uk-UA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1" dirty="0" smtClean="0">
                          <a:solidFill>
                            <a:srgbClr val="7030A0"/>
                          </a:solidFill>
                        </a:rPr>
                        <a:t>Тема:</a:t>
                      </a:r>
                      <a:endParaRPr lang="uk-UA" b="0" i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 smtClean="0">
                          <a:solidFill>
                            <a:srgbClr val="7030A0"/>
                          </a:solidFill>
                        </a:rPr>
                        <a:t>К-ть</a:t>
                      </a:r>
                      <a:r>
                        <a:rPr lang="uk-UA" dirty="0" smtClean="0">
                          <a:solidFill>
                            <a:srgbClr val="7030A0"/>
                          </a:solidFill>
                        </a:rPr>
                        <a:t> годин</a:t>
                      </a:r>
                      <a:endParaRPr lang="uk-UA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224136">
                <a:tc>
                  <a:txBody>
                    <a:bodyPr/>
                    <a:lstStyle/>
                    <a:p>
                      <a:endParaRPr lang="uk-UA" b="1" dirty="0" smtClean="0">
                        <a:solidFill>
                          <a:srgbClr val="7030A0"/>
                        </a:solidFill>
                      </a:endParaRPr>
                    </a:p>
                    <a:p>
                      <a:r>
                        <a:rPr lang="uk-UA" b="1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0" lang="ru-RU" sz="1600" b="1" kern="1200" dirty="0" smtClean="0">
                        <a:solidFill>
                          <a:srgbClr val="7030A0"/>
                        </a:solidFill>
                        <a:effectLst/>
                        <a:latin typeface="+mn-lt"/>
                        <a:ea typeface="Calibri" panose="020F0502020204030204"/>
                        <a:cs typeface="Calibri" panose="020F0502020204030204"/>
                      </a:endParaRPr>
                    </a:p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800" b="1" kern="1200" dirty="0" err="1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Олімпійський</a:t>
                      </a:r>
                      <a:r>
                        <a:rPr kumimoji="0" lang="ru-RU" sz="18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800" b="1" kern="1200" dirty="0" err="1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рух</a:t>
                      </a:r>
                      <a:r>
                        <a:rPr kumimoji="0" lang="ru-RU" sz="18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в </a:t>
                      </a:r>
                      <a:r>
                        <a:rPr kumimoji="0" lang="ru-RU" sz="1800" b="1" kern="1200" dirty="0" err="1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Україні</a:t>
                      </a:r>
                      <a:r>
                        <a:rPr kumimoji="0" lang="ru-RU" sz="18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. Участь </a:t>
                      </a:r>
                      <a:r>
                        <a:rPr kumimoji="0" lang="ru-RU" sz="1800" b="1" kern="1200" dirty="0" err="1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спортсменів</a:t>
                      </a:r>
                      <a:r>
                        <a:rPr kumimoji="0" lang="ru-RU" sz="18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800" b="1" kern="1200" dirty="0" err="1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України</a:t>
                      </a:r>
                      <a:r>
                        <a:rPr kumimoji="0" lang="ru-RU" sz="18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в </a:t>
                      </a:r>
                      <a:r>
                        <a:rPr kumimoji="0" lang="ru-RU" sz="1800" b="1" kern="1200" dirty="0" err="1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Олімпійських</a:t>
                      </a:r>
                      <a:r>
                        <a:rPr kumimoji="0" lang="ru-RU" sz="18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800" b="1" kern="1200" dirty="0" err="1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іграх</a:t>
                      </a:r>
                      <a:r>
                        <a:rPr kumimoji="0" lang="ru-RU" sz="18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.</a:t>
                      </a:r>
                      <a:endParaRPr kumimoji="0" lang="uk-UA" sz="1800" b="1" kern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b="1" dirty="0" smtClean="0">
                        <a:solidFill>
                          <a:srgbClr val="7030A0"/>
                        </a:solidFill>
                      </a:endParaRPr>
                    </a:p>
                    <a:p>
                      <a:pPr algn="ctr"/>
                      <a:r>
                        <a:rPr lang="uk-UA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85143">
                <a:tc>
                  <a:txBody>
                    <a:bodyPr/>
                    <a:lstStyle/>
                    <a:p>
                      <a:endParaRPr lang="uk-UA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8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Разом:</a:t>
                      </a:r>
                      <a:endParaRPr kumimoji="0" lang="uk-UA" sz="1800" b="1" kern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6" y="332656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400" b="1" cap="all" dirty="0" smtClean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Практичні заняття:</a:t>
            </a:r>
            <a:endParaRPr lang="uk-UA" sz="2400" b="1" cap="all" dirty="0"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95536" y="1700808"/>
          <a:ext cx="8496944" cy="36993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/>
                <a:gridCol w="6624736"/>
                <a:gridCol w="1224136"/>
              </a:tblGrid>
              <a:tr h="472419"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dirty="0" smtClean="0">
                          <a:solidFill>
                            <a:srgbClr val="7030A0"/>
                          </a:solidFill>
                        </a:rPr>
                        <a:t>№ з/п          </a:t>
                      </a:r>
                      <a:endParaRPr lang="uk-UA" dirty="0" smtClean="0">
                        <a:solidFill>
                          <a:srgbClr val="7030A0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dirty="0" smtClean="0">
                          <a:solidFill>
                            <a:srgbClr val="7030A0"/>
                          </a:solidFill>
                        </a:rPr>
                        <a:t>                              Тема:                                                                                  </a:t>
                      </a:r>
                      <a:r>
                        <a:rPr lang="uk-UA" dirty="0" err="1" smtClean="0">
                          <a:solidFill>
                            <a:srgbClr val="7030A0"/>
                          </a:solidFill>
                        </a:rPr>
                        <a:t>К-ть</a:t>
                      </a:r>
                      <a:r>
                        <a:rPr lang="uk-UA" dirty="0" smtClean="0">
                          <a:solidFill>
                            <a:srgbClr val="7030A0"/>
                          </a:solidFill>
                        </a:rPr>
                        <a:t> годин</a:t>
                      </a:r>
                      <a:endParaRPr lang="uk-UA" dirty="0" smtClean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 hMerge="1">
                  <a:tcPr/>
                </a:tc>
                <a:tc hMerge="1">
                  <a:tcPr/>
                </a:tc>
              </a:tr>
              <a:tr h="385143">
                <a:tc>
                  <a:txBody>
                    <a:bodyPr/>
                    <a:lstStyle/>
                    <a:p>
                      <a:r>
                        <a:rPr lang="uk-UA" sz="1800" b="1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uk-UA" sz="18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Легка атлетика</a:t>
                      </a:r>
                      <a:endParaRPr lang="uk-UA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b="1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uk-UA" sz="18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85143">
                <a:tc>
                  <a:txBody>
                    <a:bodyPr/>
                    <a:lstStyle/>
                    <a:p>
                      <a:r>
                        <a:rPr lang="uk-UA" sz="1800" b="1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8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Баскетбол</a:t>
                      </a:r>
                      <a:endParaRPr lang="uk-UA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uk-UA" sz="1800" b="1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uk-UA" sz="18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85143">
                <a:tc>
                  <a:txBody>
                    <a:bodyPr/>
                    <a:lstStyle/>
                    <a:p>
                      <a:r>
                        <a:rPr lang="uk-UA" sz="1800" b="1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uk-UA" sz="18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Волейбол</a:t>
                      </a:r>
                      <a:endParaRPr lang="uk-UA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uk-UA" sz="1800" b="1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uk-UA" sz="18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20040">
                <a:tc>
                  <a:txBody>
                    <a:bodyPr/>
                    <a:lstStyle/>
                    <a:p>
                      <a:r>
                        <a:rPr lang="uk-UA" sz="1800" b="1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800" b="1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8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Гімнастика </a:t>
                      </a:r>
                      <a:endParaRPr kumimoji="0" lang="uk-UA" sz="1800" b="1" kern="1200" dirty="0" smtClean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b="1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uk-UA" sz="1800" b="1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6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sz="1800" b="1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uk-UA" sz="1800" b="1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uk-UA" sz="18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Кросова підготовка </a:t>
                      </a:r>
                      <a:endParaRPr lang="uk-UA" sz="1800" b="1" dirty="0" smtClean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sz="1800" b="1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1800" b="1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85143">
                <a:tc>
                  <a:txBody>
                    <a:bodyPr/>
                    <a:lstStyle/>
                    <a:p>
                      <a:r>
                        <a:rPr lang="uk-UA" sz="1800" b="1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18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Футбол</a:t>
                      </a:r>
                      <a:endParaRPr lang="uk-UA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uk-UA" sz="1800" b="1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uk-UA" sz="18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85143">
                <a:tc>
                  <a:txBody>
                    <a:bodyPr/>
                    <a:lstStyle/>
                    <a:p>
                      <a:r>
                        <a:rPr lang="uk-UA" sz="1800" b="1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uk-UA" sz="18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8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Контрольний залік</a:t>
                      </a:r>
                      <a:endParaRPr lang="uk-UA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uk-UA" sz="1800" b="1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8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85143">
                <a:tc>
                  <a:txBody>
                    <a:bodyPr/>
                    <a:lstStyle/>
                    <a:p>
                      <a:endParaRPr lang="uk-UA" sz="18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Разом:</a:t>
                      </a:r>
                      <a:endParaRPr lang="uk-UA" sz="18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uk-UA" sz="1800" b="1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</a:t>
                      </a:r>
                      <a:endParaRPr lang="uk-UA" sz="18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67744" y="620688"/>
            <a:ext cx="4320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cap="all" dirty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Самостійні  заняття:</a:t>
            </a:r>
            <a:endParaRPr lang="uk-UA" sz="2400" b="1" cap="all" dirty="0"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611560" y="1484784"/>
          <a:ext cx="7992888" cy="3834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27"/>
                <a:gridCol w="6231743"/>
                <a:gridCol w="1151518"/>
              </a:tblGrid>
              <a:tr h="1009147"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dirty="0" smtClean="0">
                          <a:solidFill>
                            <a:srgbClr val="7030A0"/>
                          </a:solidFill>
                        </a:rPr>
                        <a:t>№ з/п          </a:t>
                      </a:r>
                      <a:endParaRPr lang="uk-UA" dirty="0" smtClean="0">
                        <a:solidFill>
                          <a:srgbClr val="7030A0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dirty="0" smtClean="0">
                          <a:solidFill>
                            <a:srgbClr val="7030A0"/>
                          </a:solidFill>
                        </a:rPr>
                        <a:t>                              Тема:                                                                          </a:t>
                      </a:r>
                      <a:r>
                        <a:rPr lang="uk-UA" dirty="0" err="1" smtClean="0">
                          <a:solidFill>
                            <a:srgbClr val="7030A0"/>
                          </a:solidFill>
                        </a:rPr>
                        <a:t>К-ть</a:t>
                      </a:r>
                      <a:r>
                        <a:rPr lang="uk-UA" dirty="0" smtClean="0">
                          <a:solidFill>
                            <a:srgbClr val="7030A0"/>
                          </a:solidFill>
                        </a:rPr>
                        <a:t> годин</a:t>
                      </a:r>
                      <a:endParaRPr lang="uk-UA" dirty="0" smtClean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 hMerge="1">
                  <a:tcPr/>
                </a:tc>
                <a:tc hMerge="1">
                  <a:tcPr/>
                </a:tc>
              </a:tr>
              <a:tr h="403659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Легка атлетика</a:t>
                      </a:r>
                      <a:endParaRPr lang="uk-UA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03659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Баскетбол</a:t>
                      </a:r>
                      <a:endParaRPr lang="uk-UA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03659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Волейбол</a:t>
                      </a:r>
                      <a:endParaRPr lang="uk-UA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03659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8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Гімнастика </a:t>
                      </a:r>
                      <a:endParaRPr kumimoji="0" lang="uk-UA" sz="1800" b="1" kern="1200" dirty="0" smtClean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659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uk-UA" sz="18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Кросова підготовка </a:t>
                      </a:r>
                      <a:endParaRPr lang="uk-UA" sz="1800" b="1" dirty="0" smtClean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03659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Футбол</a:t>
                      </a:r>
                      <a:endParaRPr lang="uk-UA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03659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Разом:</a:t>
                      </a:r>
                      <a:endParaRPr lang="uk-UA" sz="18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uk-UA" sz="1800" b="1" kern="120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</a:t>
                      </a:r>
                      <a:endParaRPr kumimoji="0" lang="uk-UA" sz="1800" b="1" kern="1200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594266"/>
            <a:ext cx="75440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800" b="1" cap="all" dirty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ПОТОЧНИЙ</a:t>
            </a:r>
            <a:r>
              <a:rPr lang="uk-UA" b="1" cap="all" dirty="0" smtClean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uk-UA" sz="2800" b="1" cap="all" dirty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ТА  ПІДСУМКОВИЙ КОНТРОЛЬ</a:t>
            </a:r>
            <a:r>
              <a:rPr lang="uk-UA" b="1" cap="all" dirty="0" smtClean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:</a:t>
            </a:r>
            <a:endParaRPr lang="uk-UA" b="1" cap="all" dirty="0"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1158" y="1988840"/>
            <a:ext cx="828092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 err="1">
                <a:solidFill>
                  <a:srgbClr val="F0AD00">
                    <a:lumMod val="60000"/>
                    <a:lumOff val="40000"/>
                  </a:srgbClr>
                </a:solidFill>
              </a:rPr>
              <a:t>Поточний</a:t>
            </a:r>
            <a:r>
              <a:rPr lang="ru-RU" sz="2000" b="1" i="1" dirty="0">
                <a:solidFill>
                  <a:srgbClr val="F0AD00">
                    <a:lumMod val="60000"/>
                    <a:lumOff val="40000"/>
                  </a:srgbClr>
                </a:solidFill>
              </a:rPr>
              <a:t> контроль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практичних</a:t>
            </a:r>
            <a:r>
              <a:rPr lang="ru-RU" dirty="0"/>
              <a:t> занять та </a:t>
            </a:r>
            <a:r>
              <a:rPr lang="ru-RU" dirty="0" err="1"/>
              <a:t>має</a:t>
            </a:r>
            <a:r>
              <a:rPr lang="ru-RU" dirty="0"/>
              <a:t> за мету </a:t>
            </a:r>
            <a:r>
              <a:rPr lang="ru-RU" dirty="0" err="1"/>
              <a:t>перевірку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засвоєння</a:t>
            </a:r>
            <a:r>
              <a:rPr lang="ru-RU" dirty="0"/>
              <a:t> </a:t>
            </a:r>
            <a:r>
              <a:rPr lang="ru-RU" dirty="0" err="1" smtClean="0"/>
              <a:t>здобувачами</a:t>
            </a:r>
            <a:r>
              <a:rPr lang="ru-RU" dirty="0" smtClean="0"/>
              <a:t> </a:t>
            </a:r>
            <a:r>
              <a:rPr lang="ru-RU" dirty="0" err="1" smtClean="0"/>
              <a:t>освіти</a:t>
            </a:r>
            <a:r>
              <a:rPr lang="ru-RU" dirty="0" smtClean="0"/>
              <a:t> </a:t>
            </a:r>
            <a:r>
              <a:rPr lang="ru-RU" dirty="0" err="1" smtClean="0"/>
              <a:t>знань</a:t>
            </a:r>
            <a:r>
              <a:rPr lang="ru-RU" dirty="0"/>
              <a:t>, </a:t>
            </a:r>
            <a:r>
              <a:rPr lang="ru-RU" dirty="0" err="1"/>
              <a:t>умінь</a:t>
            </a:r>
            <a:r>
              <a:rPr lang="ru-RU" dirty="0"/>
              <a:t> та </a:t>
            </a:r>
            <a:r>
              <a:rPr lang="ru-RU" dirty="0" err="1"/>
              <a:t>навичок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тем </a:t>
            </a:r>
            <a:r>
              <a:rPr lang="ru-RU" dirty="0" err="1"/>
              <a:t>навчальної</a:t>
            </a:r>
            <a:r>
              <a:rPr lang="ru-RU" dirty="0"/>
              <a:t> </a:t>
            </a:r>
            <a:r>
              <a:rPr lang="ru-RU" dirty="0" err="1"/>
              <a:t>дисципліни</a:t>
            </a:r>
            <a:r>
              <a:rPr lang="ru-RU" dirty="0"/>
              <a:t>. Формою модульного контролю є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індивідуальних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 smtClean="0"/>
              <a:t>.</a:t>
            </a:r>
            <a:endParaRPr lang="ru-RU" dirty="0" smtClean="0"/>
          </a:p>
          <a:p>
            <a:r>
              <a:rPr lang="ru-RU" dirty="0" smtClean="0"/>
              <a:t> </a:t>
            </a:r>
            <a:endParaRPr lang="ru-RU" dirty="0"/>
          </a:p>
          <a:p>
            <a:r>
              <a:rPr lang="ru-RU" sz="2000" b="1" i="1" dirty="0" err="1">
                <a:solidFill>
                  <a:srgbClr val="F0AD00">
                    <a:lumMod val="60000"/>
                    <a:lumOff val="40000"/>
                  </a:srgbClr>
                </a:solidFill>
              </a:rPr>
              <a:t>Підсумковий</a:t>
            </a:r>
            <a:r>
              <a:rPr lang="ru-RU" sz="2000" b="1" i="1" dirty="0">
                <a:solidFill>
                  <a:srgbClr val="F0AD00">
                    <a:lumMod val="60000"/>
                    <a:lumOff val="40000"/>
                  </a:srgbClr>
                </a:solidFill>
              </a:rPr>
              <a:t> контроль </a:t>
            </a:r>
            <a:r>
              <a:rPr lang="ru-RU" dirty="0"/>
              <a:t>проводиться у </a:t>
            </a:r>
            <a:r>
              <a:rPr lang="ru-RU" dirty="0" err="1"/>
              <a:t>формі</a:t>
            </a:r>
            <a:r>
              <a:rPr lang="ru-RU" dirty="0"/>
              <a:t> </a:t>
            </a:r>
            <a:r>
              <a:rPr lang="ru-RU" dirty="0" err="1"/>
              <a:t>заліку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полягає</a:t>
            </a:r>
            <a:r>
              <a:rPr lang="ru-RU" dirty="0"/>
              <a:t> в </a:t>
            </a:r>
            <a:r>
              <a:rPr lang="ru-RU" dirty="0" err="1"/>
              <a:t>оцінці</a:t>
            </a:r>
            <a:r>
              <a:rPr lang="ru-RU" dirty="0"/>
              <a:t> </a:t>
            </a:r>
            <a:r>
              <a:rPr lang="ru-RU" dirty="0" err="1"/>
              <a:t>засвоєння</a:t>
            </a:r>
            <a:r>
              <a:rPr lang="ru-RU" dirty="0"/>
              <a:t> студентом </a:t>
            </a:r>
            <a:r>
              <a:rPr lang="ru-RU" dirty="0" err="1"/>
              <a:t>навчального</a:t>
            </a:r>
            <a:r>
              <a:rPr lang="ru-RU" dirty="0"/>
              <a:t> </a:t>
            </a:r>
            <a:r>
              <a:rPr lang="ru-RU" dirty="0" err="1"/>
              <a:t>матеріалу</a:t>
            </a:r>
            <a:r>
              <a:rPr lang="ru-RU" dirty="0"/>
              <a:t> </a:t>
            </a:r>
            <a:r>
              <a:rPr lang="ru-RU" dirty="0" err="1"/>
              <a:t>виключно</a:t>
            </a:r>
            <a:r>
              <a:rPr lang="ru-RU" dirty="0"/>
              <a:t> на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ним </a:t>
            </a:r>
            <a:r>
              <a:rPr lang="ru-RU" dirty="0" err="1"/>
              <a:t>певних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 на </a:t>
            </a:r>
            <a:r>
              <a:rPr lang="ru-RU" dirty="0" err="1"/>
              <a:t>практичних</a:t>
            </a:r>
            <a:r>
              <a:rPr lang="ru-RU" dirty="0"/>
              <a:t> </a:t>
            </a:r>
            <a:r>
              <a:rPr lang="ru-RU" dirty="0" err="1"/>
              <a:t>заняттях</a:t>
            </a:r>
            <a:r>
              <a:rPr lang="ru-RU" dirty="0"/>
              <a:t>. </a:t>
            </a:r>
            <a:r>
              <a:rPr lang="ru-RU" dirty="0" err="1" smtClean="0"/>
              <a:t>Здобувач</a:t>
            </a:r>
            <a:r>
              <a:rPr lang="ru-RU" dirty="0" smtClean="0"/>
              <a:t> </a:t>
            </a:r>
            <a:r>
              <a:rPr lang="ru-RU" dirty="0" err="1" smtClean="0"/>
              <a:t>освіти</a:t>
            </a:r>
            <a:r>
              <a:rPr lang="ru-RU" dirty="0" smtClean="0"/>
              <a:t> </a:t>
            </a:r>
            <a:r>
              <a:rPr lang="ru-RU" dirty="0" err="1"/>
              <a:t>вважається</a:t>
            </a:r>
            <a:r>
              <a:rPr lang="ru-RU" dirty="0"/>
              <a:t> </a:t>
            </a:r>
            <a:r>
              <a:rPr lang="ru-RU" dirty="0" err="1"/>
              <a:t>допущеним</a:t>
            </a:r>
            <a:r>
              <a:rPr lang="ru-RU" dirty="0"/>
              <a:t> до </a:t>
            </a:r>
            <a:r>
              <a:rPr lang="ru-RU" dirty="0" err="1"/>
              <a:t>підсумкового</a:t>
            </a:r>
            <a:r>
              <a:rPr lang="ru-RU" dirty="0"/>
              <a:t> контролю,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виконав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, </a:t>
            </a:r>
            <a:r>
              <a:rPr lang="ru-RU" dirty="0" err="1"/>
              <a:t>передбачені</a:t>
            </a:r>
            <a:r>
              <a:rPr lang="ru-RU" dirty="0"/>
              <a:t> </a:t>
            </a:r>
            <a:r>
              <a:rPr lang="ru-RU" dirty="0" err="1"/>
              <a:t>робочим</a:t>
            </a:r>
            <a:r>
              <a:rPr lang="ru-RU" dirty="0"/>
              <a:t> </a:t>
            </a:r>
            <a:r>
              <a:rPr lang="ru-RU" dirty="0" err="1"/>
              <a:t>начальним</a:t>
            </a:r>
            <a:r>
              <a:rPr lang="ru-RU" dirty="0"/>
              <a:t> планом на семестр з </a:t>
            </a:r>
            <a:r>
              <a:rPr lang="ru-RU" dirty="0" err="1"/>
              <a:t>даної</a:t>
            </a:r>
            <a:r>
              <a:rPr lang="ru-RU" dirty="0"/>
              <a:t> </a:t>
            </a:r>
            <a:r>
              <a:rPr lang="ru-RU" dirty="0" err="1"/>
              <a:t>дисциплни</a:t>
            </a:r>
            <a:r>
              <a:rPr lang="ru-RU" dirty="0"/>
              <a:t>. 	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0</TotalTime>
  <Words>10395</Words>
  <Application>WPS Presentation</Application>
  <PresentationFormat>Экран (4:3)</PresentationFormat>
  <Paragraphs>405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8" baseType="lpstr">
      <vt:lpstr>Arial</vt:lpstr>
      <vt:lpstr>SimSun</vt:lpstr>
      <vt:lpstr>Wingdings</vt:lpstr>
      <vt:lpstr>Wingdings 2</vt:lpstr>
      <vt:lpstr>Wingdings</vt:lpstr>
      <vt:lpstr>Wingdings 3</vt:lpstr>
      <vt:lpstr>Calibri</vt:lpstr>
      <vt:lpstr>Times New Roman</vt:lpstr>
      <vt:lpstr>Microsoft YaHei</vt:lpstr>
      <vt:lpstr>Arial Unicode MS</vt:lpstr>
      <vt:lpstr>Lucida Sans</vt:lpstr>
      <vt:lpstr>Lucida Sans Unicode</vt:lpstr>
      <vt:lpstr>Book Antiqua</vt:lpstr>
      <vt:lpstr>Апекс</vt:lpstr>
      <vt:lpstr>Фізичне виховання </vt:lpstr>
      <vt:lpstr>PowerPoint 演示文稿</vt:lpstr>
      <vt:lpstr>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Чеченюк Ірина</cp:lastModifiedBy>
  <cp:revision>46</cp:revision>
  <dcterms:created xsi:type="dcterms:W3CDTF">2024-02-06T17:10:00Z</dcterms:created>
  <dcterms:modified xsi:type="dcterms:W3CDTF">2025-09-09T08:18:40Z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11C1BE42591A453ABA91263514F7BFB4_12</vt:lpwstr>
  </property>
  <property fmtid="{D5CDD505-2E9C-101B-9397-08002B2CF9AE}" pid="3" name="KSOProductBuildVer">
    <vt:lpwstr>1033-12.2.0.21931</vt:lpwstr>
  </property>
</Properties>
</file>